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anose="020B0604020202020204" charset="0"/>
      <p:regular r:id="rId24"/>
    </p:embeddedFont>
    <p:embeddedFont>
      <p:font typeface="DM Sans Bold" panose="020B0604020202020204" charset="0"/>
      <p:regular r:id="rId25"/>
    </p:embeddedFont>
    <p:embeddedFont>
      <p:font typeface="DM Sans Bold Italics" panose="020B0604020202020204" charset="0"/>
      <p:regular r:id="rId26"/>
    </p:embeddedFont>
    <p:embeddedFont>
      <p:font typeface="DM Sans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83035" y="2844515"/>
            <a:ext cx="11633265" cy="327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99"/>
              </a:lnSpc>
            </a:pPr>
            <a:r>
              <a:rPr lang="en-US" sz="63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APRESENTAÇÃO DA PROPOSTA DO GRUPO ASSESSOR  DE COMPOSIÇÃO DO CONAMA - GARCO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84178" y="6677083"/>
            <a:ext cx="10054696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20"/>
              </a:lnSpc>
            </a:pPr>
            <a:r>
              <a:rPr lang="en-US" sz="3200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R.O. CONAMA 144ª - 27 de Novembro de 2024 </a:t>
            </a: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421614"/>
            <a:ext cx="14714737" cy="545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Documento </a:t>
            </a: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“Declaração em separado das contribuições da sociedade civil à proposta da secretaria-executiva do Conama ao Grupo Assessor de Revisão da Composição”</a:t>
            </a: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de 22/12/2023 (AMAR - Associação de Defesa do Meio Ambiente de Araucária). </a:t>
            </a:r>
          </a:p>
          <a:p>
            <a:pPr marL="777240" lvl="1" indent="-388620" algn="l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14 Ofícios de diversos setores e organizações encaminhados à Secretaria Executiva do MMA com sugestões referentes a participação / representação no CONAMA 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02556" y="366478"/>
            <a:ext cx="11727221" cy="29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7"/>
              </a:lnSpc>
            </a:pPr>
            <a:r>
              <a:rPr lang="en-US" sz="709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PRINCIPAIS DOCUMENTOS CONSIDERADOS PELO GARCO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5172075"/>
            <a:ext cx="11497244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A REPRESENTAÇÃO DO PODER PÚBLICO É PLURAL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62635"/>
            <a:ext cx="11142339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O CONAMA É UM CONSELHO MULTISSETORIAL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50725"/>
            <a:ext cx="14723734" cy="2233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 proposta mantém e busca reequilibrar a representação dos setores que já fazem parte de sua composição. Além disso, propõe uma ampliação desta representação para outros segmentos sociais, do setor científico e de conselhos e associações profissionais.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14350"/>
            <a:ext cx="916675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PRESSUPOSTOS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692775"/>
            <a:ext cx="14723734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 proposta busca garantir o equilíbrio na representação dos entes e o fortalecimento do pacto federativo.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397285"/>
            <a:ext cx="12920299" cy="121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É DESEJÁVEL QUE O CONAMA TENHA UM NÚMERO FIXO DE MEMBROS COM DIREITO A VOTO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613310"/>
            <a:ext cx="15187774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 proposta parte de um número fixo de representantes com direito a voto. Sem prejuízo de ampliação do número de conselheiros sem direito a voto.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32955"/>
            <a:ext cx="15487986" cy="121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É DESEJÁVEL UM MAIOR EQUILÍBRIO ENTRE REPRESENTANTES DO PODER PÚBLICO E REPRESENTANTES NÃO GOVERNAMENTAIS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867385"/>
            <a:ext cx="12672811" cy="1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É DESEJÁVEL GARANTIR QUE A COMPOSIÇÃO DO CONSELHO REFLITA A PLURALIDADE SOCIAL E, AO MESMO TEMPO, ASSEGURE O ANDAMENTO DOS TRABALHOS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712527"/>
            <a:ext cx="14723734" cy="279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 proposta define um número fixo e proporcional de representantes da União, dos Estados e dos Municípios. A garantia de colaboração de todos os Ministérios, Estados e da diversidade dos Municípios pode se dar por reuniões preparatórias, participação colaborativa e temática nas Câmaras Técnicas e Grupos de Trabalho, entre outros mecanismos.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14350"/>
            <a:ext cx="916675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PRESSUPOSTOS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329931"/>
            <a:ext cx="14723734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 proposta contempla 50% de representantes do Poder Público e 50% de representantes não governamentais.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371143"/>
            <a:ext cx="7176699" cy="7334596"/>
          </a:xfrm>
          <a:custGeom>
            <a:avLst/>
            <a:gdLst/>
            <a:ahLst/>
            <a:cxnLst/>
            <a:rect l="l" t="t" r="r" b="b"/>
            <a:pathLst>
              <a:path w="7176699" h="7334596">
                <a:moveTo>
                  <a:pt x="0" y="0"/>
                </a:moveTo>
                <a:lnTo>
                  <a:pt x="7176699" y="0"/>
                </a:lnTo>
                <a:lnTo>
                  <a:pt x="7176699" y="7334596"/>
                </a:lnTo>
                <a:lnTo>
                  <a:pt x="0" y="73345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61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02556" y="366478"/>
            <a:ext cx="11727221" cy="200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7"/>
              </a:lnSpc>
            </a:pPr>
            <a:r>
              <a:rPr lang="en-US" sz="7097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PROPOSTA APROVADA</a:t>
            </a:r>
          </a:p>
          <a:p>
            <a:pPr algn="ctr">
              <a:lnSpc>
                <a:spcPts val="7807"/>
              </a:lnSpc>
            </a:pPr>
            <a:r>
              <a:rPr lang="en-US" sz="7097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PELO GARCO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99276" y="2710578"/>
            <a:ext cx="9155000" cy="616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Conselheiros sem direito a voto</a:t>
            </a:r>
            <a:r>
              <a:rPr lang="en-US" sz="3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recomenda-se manter a composição atual, com os seguintes representantes: </a:t>
            </a:r>
          </a:p>
          <a:p>
            <a:pPr marL="690872" lvl="1" indent="-345436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 representante do Ministério Público Federal </a:t>
            </a:r>
          </a:p>
          <a:p>
            <a:pPr marL="690872" lvl="1" indent="-345436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 representante do Ministérios Públicos Estaduais </a:t>
            </a:r>
          </a:p>
          <a:p>
            <a:pPr marL="690872" lvl="1" indent="-345436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 representante da Comissão de Meio Ambiente do Senado Federal </a:t>
            </a:r>
          </a:p>
          <a:p>
            <a:pPr marL="690872" lvl="1" indent="-345436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 representante da Comissão de Meio Ambiente e Desenvolvimento Sustentável da Câmara dos Deputados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3234744"/>
          <a:ext cx="15918322" cy="6389645"/>
        </p:xfrm>
        <a:graphic>
          <a:graphicData uri="http://schemas.openxmlformats.org/drawingml/2006/table">
            <a:tbl>
              <a:tblPr/>
              <a:tblGrid>
                <a:gridCol w="538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8214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Setor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Proposta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485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Governo Federal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Critérios a serem definidos pelo Ministério do Meio Ambiente e Mudança do Clima juntamente com a Casa Civil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214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Governos Estaduais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Indicação pela ABEMA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214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Governos Municipais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Indicação pela ANAMMA, FNP, CNM e ABM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518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Entidades Ambientalistas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Eleição por edital, dentre os inscritos no Cadastro Nacional de Entidades Ambientalistas – sociedade civil será consultada sobre critérios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28700" y="514350"/>
            <a:ext cx="1584892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MÉTODOS E CRITÉRIOS PARA ESCOLHA DOS CONSELHEIROS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1257300"/>
          <a:ext cx="16723715" cy="8724901"/>
        </p:xfrm>
        <a:graphic>
          <a:graphicData uri="http://schemas.openxmlformats.org/drawingml/2006/table">
            <a:tbl>
              <a:tblPr/>
              <a:tblGrid>
                <a:gridCol w="670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6678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Setor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Proposta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039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Movimentos Sociais: </a:t>
                      </a:r>
                      <a:endParaRPr lang="en-US" sz="1100"/>
                    </a:p>
                    <a:p>
                      <a:pPr algn="l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 Indígena </a:t>
                      </a:r>
                    </a:p>
                    <a:p>
                      <a:pPr algn="l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 Quilombola </a:t>
                      </a:r>
                    </a:p>
                    <a:p>
                      <a:pPr algn="l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 Povos e Comunidades Tradicionais </a:t>
                      </a:r>
                    </a:p>
                    <a:p>
                      <a:pPr algn="l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 Juventude </a:t>
                      </a:r>
                    </a:p>
                    <a:p>
                      <a:pPr algn="l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 Negro Urbano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Eleição por edital – sociedade civil será consultada sobre critérios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Academia e Setor Científico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SBPC e ABC serão consultadas sobre critérios de escolha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4150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Trabalhadores Urbanos e Rurais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Indicação por Centrais Sindicais, conforme legislação atual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Entidades Profissionais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Eleição por edital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Entidades Empresariais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Manter indicação na forma do decreto atual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28700" y="485775"/>
            <a:ext cx="15848929" cy="68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MÉTODOS E CRITÉRIOS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95486" y="3959401"/>
            <a:ext cx="14179111" cy="539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7200"/>
              </a:lnSpc>
              <a:buAutoNum type="arabicPeriod"/>
            </a:pP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 Alternância nas representações</a:t>
            </a:r>
          </a:p>
          <a:p>
            <a:pPr marL="777240" lvl="1" indent="-388620" algn="l">
              <a:lnSpc>
                <a:spcPts val="7200"/>
              </a:lnSpc>
              <a:buAutoNum type="arabicPeriod"/>
            </a:pP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 Ampliação da diversidade de raça, gênero e grupos sociais</a:t>
            </a:r>
          </a:p>
          <a:p>
            <a:pPr marL="777240" lvl="1" indent="-388620" algn="l">
              <a:lnSpc>
                <a:spcPts val="7200"/>
              </a:lnSpc>
              <a:buAutoNum type="arabicPeriod"/>
            </a:pP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 Mecanismos para ampliar a participação e o controle social no Conselho</a:t>
            </a:r>
          </a:p>
          <a:p>
            <a:pPr marL="777240" lvl="1" indent="-388620" algn="l">
              <a:lnSpc>
                <a:spcPts val="7200"/>
              </a:lnSpc>
              <a:buAutoNum type="arabicPeriod"/>
            </a:pP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 Mecanismos que podem contribuir para qualificar a participação no Conselho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98561" y="589394"/>
            <a:ext cx="11560739" cy="32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37"/>
              </a:lnSpc>
            </a:pPr>
            <a:r>
              <a:rPr lang="en-US" sz="7197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PROPOSTAS ADICIONAIS PARA APERFEIÇOAMENTO DA PARTICIPAÇÃO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547609"/>
            <a:ext cx="16014048" cy="6167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 Que a Presidência do Conselho encaminhe ao Presidente da República recomendação de alteração do Decreto 99.274/90, no que tange à composição e ao funcionamento do CONAMA, nos termos desta proposta. </a:t>
            </a: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Criação de Grupo Assessor para elaboração de proposta de Código de Ética do CONAMA. </a:t>
            </a: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Criação de Grupo Assessor para elaboração de proposta de Cadastro Científico do CONAMA. </a:t>
            </a:r>
          </a:p>
          <a:p>
            <a:pPr marL="690876" lvl="1" indent="-345438" algn="l">
              <a:lnSpc>
                <a:spcPts val="4479"/>
              </a:lnSpc>
              <a:buAutoNum type="arabicPeriod"/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Que a Secretaria Executiva elabore: </a:t>
            </a:r>
          </a:p>
          <a:p>
            <a:pPr marL="1381751" lvl="2" indent="-460584" algn="l">
              <a:lnSpc>
                <a:spcPts val="4479"/>
              </a:lnSpc>
              <a:buAutoNum type="alphaLcPeriod"/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Relatório anual sobre raça e gênero no CONAMA. </a:t>
            </a:r>
          </a:p>
          <a:p>
            <a:pPr marL="1381751" lvl="2" indent="-460584" algn="l">
              <a:lnSpc>
                <a:spcPts val="4479"/>
              </a:lnSpc>
              <a:buAutoNum type="alphaLcPeriod"/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Proposta de curso de formação para conselheiros. </a:t>
            </a:r>
          </a:p>
          <a:p>
            <a:pPr algn="l">
              <a:lnSpc>
                <a:spcPts val="4479"/>
              </a:lnSpc>
            </a:pPr>
            <a:endParaRPr lang="en-US" sz="3199" b="1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104900"/>
            <a:ext cx="1346685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ENCAMINHAMENTOS SUGERIDOS AO PLENÁRIO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63186" y="2389549"/>
            <a:ext cx="12600073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AGRADECEMOS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31507" y="4485637"/>
            <a:ext cx="7531752" cy="36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4200" b="1" i="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Conselheira Heloisa Dias</a:t>
            </a:r>
          </a:p>
          <a:p>
            <a:pPr algn="r">
              <a:lnSpc>
                <a:spcPts val="4620"/>
              </a:lnSpc>
            </a:pPr>
            <a:r>
              <a:rPr lang="en-US" sz="42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IA-RBMA</a:t>
            </a:r>
            <a:r>
              <a:rPr lang="en-US" sz="4200" b="1" i="1">
                <a:solidFill>
                  <a:srgbClr val="FFFFF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</a:p>
          <a:p>
            <a:pPr algn="r">
              <a:lnSpc>
                <a:spcPts val="3850"/>
              </a:lnSpc>
            </a:pPr>
            <a:endParaRPr lang="en-US" sz="4200" b="1" i="1">
              <a:solidFill>
                <a:srgbClr val="FFFFFF"/>
              </a:solidFill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representante</a:t>
            </a:r>
          </a:p>
          <a:p>
            <a:pPr algn="r">
              <a:lnSpc>
                <a:spcPts val="3850"/>
              </a:lnSpc>
            </a:pPr>
            <a:r>
              <a:rPr lang="en-US" sz="3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Grupo Assessor de Revisão da Composição do Conselho</a:t>
            </a:r>
          </a:p>
          <a:p>
            <a:pPr algn="r">
              <a:lnSpc>
                <a:spcPts val="3850"/>
              </a:lnSpc>
            </a:pPr>
            <a:r>
              <a:rPr lang="en-US" sz="3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GARCO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81699" y="577195"/>
            <a:ext cx="11676201" cy="8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PONTOS DA APRESENTAÇÃO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0189" y="2696240"/>
            <a:ext cx="11769336" cy="700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Composição Grupo Assessor - GARCO</a:t>
            </a:r>
          </a:p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Linha do Tempo</a:t>
            </a:r>
          </a:p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Principais Documentos Considerados pelo GARCO</a:t>
            </a:r>
          </a:p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Pressupostos</a:t>
            </a:r>
          </a:p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Proposta Aprovada</a:t>
            </a:r>
          </a:p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Métodos e Critérios para Escolha dos Conselheiros</a:t>
            </a:r>
          </a:p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Propostas Adicionais</a:t>
            </a:r>
          </a:p>
          <a:p>
            <a:pPr marL="755753" lvl="1" indent="-377876" algn="l">
              <a:lnSpc>
                <a:spcPts val="7035"/>
              </a:lnSpc>
              <a:buAutoNum type="arabicPeriod"/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Encaminhamentos sugeridos ao Plenário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91837" y="2852628"/>
            <a:ext cx="6891012" cy="852722"/>
            <a:chOff x="0" y="0"/>
            <a:chExt cx="1814917" cy="2245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4917" cy="224585"/>
            </a:xfrm>
            <a:custGeom>
              <a:avLst/>
              <a:gdLst/>
              <a:ahLst/>
              <a:cxnLst/>
              <a:rect l="l" t="t" r="r" b="b"/>
              <a:pathLst>
                <a:path w="1814917" h="224585">
                  <a:moveTo>
                    <a:pt x="57298" y="0"/>
                  </a:moveTo>
                  <a:lnTo>
                    <a:pt x="1757619" y="0"/>
                  </a:lnTo>
                  <a:cubicBezTo>
                    <a:pt x="1789264" y="0"/>
                    <a:pt x="1814917" y="25653"/>
                    <a:pt x="1814917" y="57298"/>
                  </a:cubicBezTo>
                  <a:lnTo>
                    <a:pt x="1814917" y="167288"/>
                  </a:lnTo>
                  <a:cubicBezTo>
                    <a:pt x="1814917" y="198932"/>
                    <a:pt x="1789264" y="224585"/>
                    <a:pt x="1757619" y="224585"/>
                  </a:cubicBezTo>
                  <a:lnTo>
                    <a:pt x="57298" y="224585"/>
                  </a:lnTo>
                  <a:cubicBezTo>
                    <a:pt x="25653" y="224585"/>
                    <a:pt x="0" y="198932"/>
                    <a:pt x="0" y="167288"/>
                  </a:cubicBezTo>
                  <a:lnTo>
                    <a:pt x="0" y="57298"/>
                  </a:lnTo>
                  <a:cubicBezTo>
                    <a:pt x="0" y="25653"/>
                    <a:pt x="25653" y="0"/>
                    <a:pt x="572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814917" cy="281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30687" y="3056966"/>
            <a:ext cx="74133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ENTIDADES AMBIENTALISTAS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91837" y="3972049"/>
            <a:ext cx="6957015" cy="491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RAMIRES ANDRADE DE JESUS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(NORTE) ASSOCIAÇÃO DE DEFESA ETNOAMBIENTAL - KANINDÉ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RAFAEL -Substituído por </a:t>
            </a: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DANIELA MALHEIROS JEREZ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(ÂMBITO NACIONAL) WWF BRASIL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ZULEICA NYCZ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(SUL) AMAR- ASSOCIAÇÃO DE DEFESA DO MEIO AMBIENTE DE ARAUCÁRIA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HELOISA DIAS</a:t>
            </a:r>
            <a:r>
              <a:rPr lang="en-US" sz="28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Substituição JOÃO DE DEUS MEDEIROS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(ÂMBITO NACIONAL) - IA-RBMA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3393548" y="9258300"/>
            <a:ext cx="7549097" cy="8444400"/>
            <a:chOff x="0" y="0"/>
            <a:chExt cx="10065462" cy="11259200"/>
          </a:xfrm>
        </p:grpSpPr>
        <p:sp>
          <p:nvSpPr>
            <p:cNvPr id="12" name="AutoShape 12"/>
            <p:cNvSpPr/>
            <p:nvPr/>
          </p:nvSpPr>
          <p:spPr>
            <a:xfrm flipV="1">
              <a:off x="2302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V="1">
              <a:off x="55404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V="1">
              <a:off x="108506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V="1">
              <a:off x="161608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V="1">
              <a:off x="214710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V="1">
              <a:off x="267812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V="1">
              <a:off x="320914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374016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V="1">
              <a:off x="427118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480220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9866952" y="2852628"/>
            <a:ext cx="6649443" cy="852722"/>
            <a:chOff x="0" y="0"/>
            <a:chExt cx="1751294" cy="2245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51293" cy="224585"/>
            </a:xfrm>
            <a:custGeom>
              <a:avLst/>
              <a:gdLst/>
              <a:ahLst/>
              <a:cxnLst/>
              <a:rect l="l" t="t" r="r" b="b"/>
              <a:pathLst>
                <a:path w="1751293" h="224585">
                  <a:moveTo>
                    <a:pt x="59379" y="0"/>
                  </a:moveTo>
                  <a:lnTo>
                    <a:pt x="1691914" y="0"/>
                  </a:lnTo>
                  <a:cubicBezTo>
                    <a:pt x="1724708" y="0"/>
                    <a:pt x="1751293" y="26585"/>
                    <a:pt x="1751293" y="59379"/>
                  </a:cubicBezTo>
                  <a:lnTo>
                    <a:pt x="1751293" y="165206"/>
                  </a:lnTo>
                  <a:cubicBezTo>
                    <a:pt x="1751293" y="198000"/>
                    <a:pt x="1724708" y="224585"/>
                    <a:pt x="1691914" y="224585"/>
                  </a:cubicBezTo>
                  <a:lnTo>
                    <a:pt x="59379" y="224585"/>
                  </a:lnTo>
                  <a:cubicBezTo>
                    <a:pt x="43631" y="224585"/>
                    <a:pt x="28527" y="218329"/>
                    <a:pt x="17392" y="207193"/>
                  </a:cubicBezTo>
                  <a:cubicBezTo>
                    <a:pt x="6256" y="196058"/>
                    <a:pt x="0" y="180954"/>
                    <a:pt x="0" y="165206"/>
                  </a:cubicBezTo>
                  <a:lnTo>
                    <a:pt x="0" y="59379"/>
                  </a:lnTo>
                  <a:cubicBezTo>
                    <a:pt x="0" y="26585"/>
                    <a:pt x="26585" y="0"/>
                    <a:pt x="593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751294" cy="281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551141" y="3056966"/>
            <a:ext cx="74133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SETOR EMPRESARIAL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51141" y="3810124"/>
            <a:ext cx="6996935" cy="524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MÁRIO AUGUSTO DE CAMPOS CARDOSO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CONFEDERAÇÃO NACIONAL DA INDÚSTRIA - CNI (2)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PATRÍCIA HELENA GAMBOGI BOSON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CONFEDERAÇÃO NACIONAL DO TRANSPORTE - CNT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NELSON ANANIAS FILHO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CONFEDERAÇÃO DA AGRICULTURA E PECUÁRIA DO BRASIL –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CRISTIANE LIMA CORTEZ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CONFEDERAÇÃO NACIONAL DO COMÉRCIO - CNC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07225" y="1431493"/>
            <a:ext cx="10273551" cy="98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COMPOSIÇÃO GARCO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07225" y="1431493"/>
            <a:ext cx="10273551" cy="98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COMPOSIÇÃO GARCO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91837" y="2852628"/>
            <a:ext cx="6891012" cy="852722"/>
            <a:chOff x="0" y="0"/>
            <a:chExt cx="1814917" cy="2245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14917" cy="224585"/>
            </a:xfrm>
            <a:custGeom>
              <a:avLst/>
              <a:gdLst/>
              <a:ahLst/>
              <a:cxnLst/>
              <a:rect l="l" t="t" r="r" b="b"/>
              <a:pathLst>
                <a:path w="1814917" h="224585">
                  <a:moveTo>
                    <a:pt x="57298" y="0"/>
                  </a:moveTo>
                  <a:lnTo>
                    <a:pt x="1757619" y="0"/>
                  </a:lnTo>
                  <a:cubicBezTo>
                    <a:pt x="1789264" y="0"/>
                    <a:pt x="1814917" y="25653"/>
                    <a:pt x="1814917" y="57298"/>
                  </a:cubicBezTo>
                  <a:lnTo>
                    <a:pt x="1814917" y="167288"/>
                  </a:lnTo>
                  <a:cubicBezTo>
                    <a:pt x="1814917" y="198932"/>
                    <a:pt x="1789264" y="224585"/>
                    <a:pt x="1757619" y="224585"/>
                  </a:cubicBezTo>
                  <a:lnTo>
                    <a:pt x="57298" y="224585"/>
                  </a:lnTo>
                  <a:cubicBezTo>
                    <a:pt x="25653" y="224585"/>
                    <a:pt x="0" y="198932"/>
                    <a:pt x="0" y="167288"/>
                  </a:cubicBezTo>
                  <a:lnTo>
                    <a:pt x="0" y="57298"/>
                  </a:lnTo>
                  <a:cubicBezTo>
                    <a:pt x="0" y="25653"/>
                    <a:pt x="25653" y="0"/>
                    <a:pt x="572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814917" cy="281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30687" y="3056966"/>
            <a:ext cx="74133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GOVERNOS MUNICIPAIS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0687" y="3991099"/>
            <a:ext cx="7493180" cy="480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ROBERTA MODESTO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FRENTE NACIONAL DE PREFEITAS E PREFEITOS - FNP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MARÇAL FORTES SILVEIRA CAVALCANTI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GOVERNOS MUNICIPAIS - ANAMMA NACIONAL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CLÁUDIA LINS LIMA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CONFEDERAÇÃO NACIONAL DE MUNICÍPIOS - CNM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MARIO CESAR MANTOVANI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GOVERNOS MUNICIPAIS - ANAMMA REGIÃO CENTRO-OESTE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3393548" y="9258300"/>
            <a:ext cx="7549097" cy="8444400"/>
            <a:chOff x="0" y="0"/>
            <a:chExt cx="10065462" cy="11259200"/>
          </a:xfrm>
        </p:grpSpPr>
        <p:sp>
          <p:nvSpPr>
            <p:cNvPr id="13" name="AutoShape 13"/>
            <p:cNvSpPr/>
            <p:nvPr/>
          </p:nvSpPr>
          <p:spPr>
            <a:xfrm flipV="1">
              <a:off x="2302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V="1">
              <a:off x="55404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V="1">
              <a:off x="108506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V="1">
              <a:off x="161608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V="1">
              <a:off x="214710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V="1">
              <a:off x="267812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320914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V="1">
              <a:off x="374016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427118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V="1">
              <a:off x="480220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9866952" y="2852628"/>
            <a:ext cx="6649443" cy="852722"/>
            <a:chOff x="0" y="0"/>
            <a:chExt cx="1751294" cy="2245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51293" cy="224585"/>
            </a:xfrm>
            <a:custGeom>
              <a:avLst/>
              <a:gdLst/>
              <a:ahLst/>
              <a:cxnLst/>
              <a:rect l="l" t="t" r="r" b="b"/>
              <a:pathLst>
                <a:path w="1751293" h="224585">
                  <a:moveTo>
                    <a:pt x="59379" y="0"/>
                  </a:moveTo>
                  <a:lnTo>
                    <a:pt x="1691914" y="0"/>
                  </a:lnTo>
                  <a:cubicBezTo>
                    <a:pt x="1724708" y="0"/>
                    <a:pt x="1751293" y="26585"/>
                    <a:pt x="1751293" y="59379"/>
                  </a:cubicBezTo>
                  <a:lnTo>
                    <a:pt x="1751293" y="165206"/>
                  </a:lnTo>
                  <a:cubicBezTo>
                    <a:pt x="1751293" y="198000"/>
                    <a:pt x="1724708" y="224585"/>
                    <a:pt x="1691914" y="224585"/>
                  </a:cubicBezTo>
                  <a:lnTo>
                    <a:pt x="59379" y="224585"/>
                  </a:lnTo>
                  <a:cubicBezTo>
                    <a:pt x="43631" y="224585"/>
                    <a:pt x="28527" y="218329"/>
                    <a:pt x="17392" y="207193"/>
                  </a:cubicBezTo>
                  <a:cubicBezTo>
                    <a:pt x="6256" y="196058"/>
                    <a:pt x="0" y="180954"/>
                    <a:pt x="0" y="165206"/>
                  </a:cubicBezTo>
                  <a:lnTo>
                    <a:pt x="0" y="59379"/>
                  </a:lnTo>
                  <a:cubicBezTo>
                    <a:pt x="0" y="26585"/>
                    <a:pt x="26585" y="0"/>
                    <a:pt x="593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751294" cy="281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551141" y="3056966"/>
            <a:ext cx="74133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GOVERNOS ESTADUAIS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01383" y="3962524"/>
            <a:ext cx="6312829" cy="486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MARJORIE KAUFFAMANN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GOVERNO DO ESTADO - RIO GRANDE DO SUL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ANDRÉA VULCANIS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GOVERNO DO ESTADO - GOIÁS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FELIPE RIGONI LOPES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GOVERNO DO ESTADO - ESPÍRITO SANTO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SHEILA MARIA MARTINS ORBEN MEIRELLES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GOVERNO DO ESTADO - SANTA CATARINA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54274" y="2939771"/>
            <a:ext cx="6891012" cy="852722"/>
            <a:chOff x="0" y="0"/>
            <a:chExt cx="1814917" cy="2245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4917" cy="224585"/>
            </a:xfrm>
            <a:custGeom>
              <a:avLst/>
              <a:gdLst/>
              <a:ahLst/>
              <a:cxnLst/>
              <a:rect l="l" t="t" r="r" b="b"/>
              <a:pathLst>
                <a:path w="1814917" h="224585">
                  <a:moveTo>
                    <a:pt x="57298" y="0"/>
                  </a:moveTo>
                  <a:lnTo>
                    <a:pt x="1757619" y="0"/>
                  </a:lnTo>
                  <a:cubicBezTo>
                    <a:pt x="1789264" y="0"/>
                    <a:pt x="1814917" y="25653"/>
                    <a:pt x="1814917" y="57298"/>
                  </a:cubicBezTo>
                  <a:lnTo>
                    <a:pt x="1814917" y="167288"/>
                  </a:lnTo>
                  <a:cubicBezTo>
                    <a:pt x="1814917" y="198932"/>
                    <a:pt x="1789264" y="224585"/>
                    <a:pt x="1757619" y="224585"/>
                  </a:cubicBezTo>
                  <a:lnTo>
                    <a:pt x="57298" y="224585"/>
                  </a:lnTo>
                  <a:cubicBezTo>
                    <a:pt x="25653" y="224585"/>
                    <a:pt x="0" y="198932"/>
                    <a:pt x="0" y="167288"/>
                  </a:cubicBezTo>
                  <a:lnTo>
                    <a:pt x="0" y="57298"/>
                  </a:lnTo>
                  <a:cubicBezTo>
                    <a:pt x="0" y="25653"/>
                    <a:pt x="25653" y="0"/>
                    <a:pt x="572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814917" cy="281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93123" y="3144110"/>
            <a:ext cx="74133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GOVERNO FEDERAL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52106" y="4240168"/>
            <a:ext cx="8183787" cy="409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MAURO PIRES - COORDENADOR DO GTRCC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INSTITUTO CHICO MENDES DE CONSERVAÇÃO DA BIODIVERSIDADE - ICMBIO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MARIANA BARBOSA CIRNE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ADVOCACIA GERAL DA UNIÃO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ROZEMBERGUE BATISTA DIAS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MINISTÉRIO – IGUALDADE RACIAL</a:t>
            </a:r>
          </a:p>
          <a:p>
            <a:pPr marL="604817" lvl="1" indent="-302409" algn="l">
              <a:lnSpc>
                <a:spcPts val="3501"/>
              </a:lnSpc>
              <a:buFont typeface="Arial"/>
              <a:buChar char="•"/>
            </a:pPr>
            <a:r>
              <a:rPr lang="en-US" sz="2801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LUIZ HENRIQUE MOURÃO DO CANTO PEREIRA</a:t>
            </a:r>
          </a:p>
          <a:p>
            <a:pPr marL="1036919" lvl="2" indent="-345640" algn="l">
              <a:lnSpc>
                <a:spcPts val="3001"/>
              </a:lnSpc>
              <a:buFont typeface="Arial"/>
              <a:buChar char="⚬"/>
            </a:pPr>
            <a:r>
              <a:rPr lang="en-US" sz="240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MINISTÉRIO - CIÊNCIA, TECNOLOGIA E INOVAÇÃO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3393548" y="9258300"/>
            <a:ext cx="7549097" cy="8444400"/>
            <a:chOff x="0" y="0"/>
            <a:chExt cx="10065462" cy="11259200"/>
          </a:xfrm>
        </p:grpSpPr>
        <p:sp>
          <p:nvSpPr>
            <p:cNvPr id="12" name="AutoShape 12"/>
            <p:cNvSpPr/>
            <p:nvPr/>
          </p:nvSpPr>
          <p:spPr>
            <a:xfrm flipV="1">
              <a:off x="2302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flipV="1">
              <a:off x="554040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V="1">
              <a:off x="108506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V="1">
              <a:off x="161608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V="1">
              <a:off x="214710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V="1">
              <a:off x="2678121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V="1">
              <a:off x="320914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374016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V="1">
              <a:off x="427118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4802202" y="10735"/>
              <a:ext cx="5240240" cy="11237731"/>
            </a:xfrm>
            <a:prstGeom prst="line">
              <a:avLst/>
            </a:prstGeom>
            <a:ln w="50800" cap="flat">
              <a:solidFill>
                <a:srgbClr val="BBCBCD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2" name="TextBox 22"/>
          <p:cNvSpPr txBox="1"/>
          <p:nvPr/>
        </p:nvSpPr>
        <p:spPr>
          <a:xfrm>
            <a:off x="4007225" y="1431493"/>
            <a:ext cx="10273551" cy="98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COMPOSIÇÃO GARCO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544729" y="5738220"/>
            <a:ext cx="214752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9"/>
              </a:lnSpc>
            </a:pPr>
            <a:r>
              <a:rPr lang="en-US" sz="39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2022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4316" y="1803762"/>
            <a:ext cx="214752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2021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35733" y="6331945"/>
            <a:ext cx="2356520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OUTUBRO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316" y="2397487"/>
            <a:ext cx="399612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DEZEMBRO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4316" y="6976470"/>
            <a:ext cx="16477937" cy="25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1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Eleição do Presidente Lula</a:t>
            </a:r>
          </a:p>
          <a:p>
            <a:pPr algn="r">
              <a:lnSpc>
                <a:spcPts val="2749"/>
              </a:lnSpc>
            </a:pPr>
            <a:endParaRPr lang="en-US" sz="3199" b="1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r">
              <a:lnSpc>
                <a:spcPts val="351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Grupo de Transição do Governo sugeriu que se garantisse o retorno imediato das atividades do CONAMA, com o reestabelecimento de composição similar a anterior ao Decreto 9.806/2019 e com a orientação de que uma proposta de nova composição fosse discutida de forma democrática e participativa, dentro do próprio Conselho.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4316" y="3108686"/>
            <a:ext cx="14878414" cy="278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Supremo Tribunal Federal</a:t>
            </a:r>
          </a:p>
          <a:p>
            <a:pPr algn="l">
              <a:lnSpc>
                <a:spcPts val="3519"/>
              </a:lnSpc>
            </a:pPr>
            <a:endParaRPr lang="en-US" sz="3199" b="1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51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Arguição de Descumprimento de Preceito Fundamental (ADPF) 623, decidiu liminarmente pela suspensão do Decreto 9.806/2019, que modificou a composição do Conselho Nacional do Meio Ambiente (CONAMA). </a:t>
            </a:r>
          </a:p>
          <a:p>
            <a:pPr algn="l">
              <a:lnSpc>
                <a:spcPts val="351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O entendimento da Côrte foi de que houve restrição do direito de participação. Com isso, os trabalhos do Conselho também ficaram suspensos.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9762569" y="6568482"/>
            <a:ext cx="5573164" cy="1905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>
            <a:off x="4034514" y="2634024"/>
            <a:ext cx="5295102" cy="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TextBox 11"/>
          <p:cNvSpPr txBox="1"/>
          <p:nvPr/>
        </p:nvSpPr>
        <p:spPr>
          <a:xfrm>
            <a:off x="1028700" y="514350"/>
            <a:ext cx="916675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LINHA DO TEMPO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544729" y="5738220"/>
            <a:ext cx="214752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9"/>
              </a:lnSpc>
            </a:pPr>
            <a:r>
              <a:rPr lang="en-US" sz="39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4316" y="1803762"/>
            <a:ext cx="214752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2023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41446" y="6331945"/>
            <a:ext cx="4150807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1 DE FEVEREIRO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316" y="2397487"/>
            <a:ext cx="2147524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9"/>
              </a:lnSpc>
            </a:pPr>
            <a:r>
              <a:rPr lang="en-US" sz="34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MAIO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12078" y="6976470"/>
            <a:ext cx="12080175" cy="265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1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4ª Reunião Ordinária do Grupo Assessor</a:t>
            </a:r>
          </a:p>
          <a:p>
            <a:pPr algn="r">
              <a:lnSpc>
                <a:spcPts val="3519"/>
              </a:lnSpc>
            </a:pPr>
            <a:endParaRPr lang="en-US" sz="3199" b="1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r">
              <a:lnSpc>
                <a:spcPts val="351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Aprovada, por unanimidade, proposta de nova composição do Conselho, a ser submetida ao plenário, com recomendações adicionais para ampliação e qualificação da participação. </a:t>
            </a:r>
          </a:p>
          <a:p>
            <a:pPr algn="r">
              <a:lnSpc>
                <a:spcPts val="351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4316" y="3108686"/>
            <a:ext cx="14878414" cy="2743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3199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Primeira Reunião após a retomada 138ª Reunião Ordinária - CONAMA</a:t>
            </a:r>
          </a:p>
          <a:p>
            <a:pPr algn="l">
              <a:lnSpc>
                <a:spcPts val="1599"/>
              </a:lnSpc>
            </a:pPr>
            <a:endParaRPr lang="en-US" sz="3199" b="1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599"/>
              </a:lnSpc>
            </a:pPr>
            <a:endParaRPr lang="en-US" sz="3199" b="1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51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Criado Grupo Assessor de Revisão da Composição do Conselho (GARCO), contando com representação paritária de todos os setores (governo federal, governos estaduais, governos municipais, sociedade civil e trabalhadores e setor empresarial). O Grupo realizou 4 reuniões ordinárias e 1 seminário com convidados externos, para colher subsídios para suas discussões. 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9762569" y="6568482"/>
            <a:ext cx="3778877" cy="1905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>
            <a:off x="3361840" y="2634024"/>
            <a:ext cx="5967776" cy="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TextBox 11"/>
          <p:cNvSpPr txBox="1"/>
          <p:nvPr/>
        </p:nvSpPr>
        <p:spPr>
          <a:xfrm>
            <a:off x="1028700" y="514350"/>
            <a:ext cx="916675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LINHA DO TEMPO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421614"/>
            <a:ext cx="14550343" cy="613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436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Decisão do Supremo Tribunal Federal na ADPF 623</a:t>
            </a:r>
          </a:p>
          <a:p>
            <a:pPr marL="777240" lvl="1" indent="-388620" algn="l">
              <a:lnSpc>
                <a:spcPts val="5436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Ofício 30/2023, de 11/10/2023 (Ministério Público Federal / Procuradoria Regional da República - 3ª Região), que apresenta balizas contidas no acórdão proferido pelo STF na ADPF n. 623/DF a serem seguidas na minuta para o novo decreto de composição</a:t>
            </a:r>
          </a:p>
          <a:p>
            <a:pPr marL="777240" lvl="1" indent="-388620" algn="l">
              <a:lnSpc>
                <a:spcPts val="5436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Discussões realizadas no Seminário </a:t>
            </a: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“Conama Participativo e Representativo</a:t>
            </a: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”, organizado pelo Grupo Assessor em 18/10/2023 e 25/10/2023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02556" y="366478"/>
            <a:ext cx="11727221" cy="29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7"/>
              </a:lnSpc>
            </a:pPr>
            <a:r>
              <a:rPr lang="en-US" sz="709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PRINCIPAIS DOCUMENTOS CONSIDERADOS PELO GARCO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421614"/>
            <a:ext cx="16230600" cy="613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Nota Técnica “</a:t>
            </a: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Reconstrução democrática do Conama – Arquitetura institucional para um conselho forte e representativo”</a:t>
            </a: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e o Seminário Técnico: </a:t>
            </a: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“Participação social e fortalecimento do Conama”,</a:t>
            </a: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realizado em 23/11/2023 (WWF-Brasil/Imaflora/Cebrap)</a:t>
            </a:r>
          </a:p>
          <a:p>
            <a:pPr marL="777240" lvl="1" indent="-388620" algn="l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Documento </a:t>
            </a: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“Contribuições da FNP para a revisão da composição do Conama”</a:t>
            </a: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de 18/12/2023 (Frente Nacional dos Prefeitos)</a:t>
            </a:r>
          </a:p>
          <a:p>
            <a:pPr marL="777240" lvl="1" indent="-388620" algn="l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Documento </a:t>
            </a:r>
            <a:r>
              <a:rPr lang="en-US" sz="36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“Contribuições da sociedade civil à proposta da Secretaria Executiva do Conama ao Grupo Assessor de Revisão da Composição”</a:t>
            </a:r>
            <a:r>
              <a:rPr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de 22/12/2023 (Entidades Ambientalistas no Conama)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02556" y="366478"/>
            <a:ext cx="11727221" cy="29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7"/>
              </a:lnSpc>
            </a:pPr>
            <a:r>
              <a:rPr lang="en-US" sz="709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PRINCIPAIS DOCUMENTOS CONSIDERADOS PELO GARCO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Personalizar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DM Sans Italics</vt:lpstr>
      <vt:lpstr>DM Sans</vt:lpstr>
      <vt:lpstr>DM Sans Bold</vt:lpstr>
      <vt:lpstr>DM Sans Bold Italics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Grupo acessor - conama</dc:title>
  <cp:lastModifiedBy>Juliana Rodrigues</cp:lastModifiedBy>
  <cp:revision>2</cp:revision>
  <dcterms:created xsi:type="dcterms:W3CDTF">2006-08-16T00:00:00Z</dcterms:created>
  <dcterms:modified xsi:type="dcterms:W3CDTF">2024-11-26T20:55:17Z</dcterms:modified>
  <dc:identifier>DAGXlTv30H4</dc:identifier>
</cp:coreProperties>
</file>