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439" r:id="rId3"/>
    <p:sldId id="405" r:id="rId4"/>
    <p:sldId id="404" r:id="rId5"/>
    <p:sldId id="270" r:id="rId6"/>
    <p:sldId id="331" r:id="rId7"/>
    <p:sldId id="266" r:id="rId8"/>
    <p:sldId id="332" r:id="rId9"/>
    <p:sldId id="358" r:id="rId10"/>
    <p:sldId id="403" r:id="rId11"/>
    <p:sldId id="275" r:id="rId12"/>
    <p:sldId id="436" r:id="rId13"/>
    <p:sldId id="437" r:id="rId14"/>
    <p:sldId id="267" r:id="rId15"/>
    <p:sldId id="268" r:id="rId16"/>
    <p:sldId id="438" r:id="rId17"/>
  </p:sldIdLst>
  <p:sldSz cx="18288000" cy="10287000"/>
  <p:notesSz cx="6858000" cy="9144000"/>
  <p:embeddedFontLst>
    <p:embeddedFont>
      <p:font typeface="Aptos" panose="020B0004020202020204" pitchFamily="34" charset="0"/>
      <p:regular r:id="rId19"/>
    </p:embeddedFont>
    <p:embeddedFont>
      <p:font typeface="Archivo Black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7302A-31CA-7F56-7940-D1DA99F12B88}" v="87" dt="2025-12-02T15:48:0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66536" autoAdjust="0"/>
  </p:normalViewPr>
  <p:slideViewPr>
    <p:cSldViewPr>
      <p:cViewPr varScale="1">
        <p:scale>
          <a:sx n="28" d="100"/>
          <a:sy n="28" d="100"/>
        </p:scale>
        <p:origin x="15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C962A-9A53-464A-AB5C-ECF0B4D77CC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4459C81-E4CA-46B4-9D7E-FDEAB1285809}">
      <dgm:prSet phldrT="[Texto]"/>
      <dgm:spPr/>
      <dgm:t>
        <a:bodyPr/>
        <a:lstStyle/>
        <a:p>
          <a:pPr>
            <a:buFont typeface="+mj-lt"/>
            <a:buNone/>
          </a:pPr>
          <a:r>
            <a:rPr lang="pt-BR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1. Que está acontecendo com o meio ambiente e por quê?</a:t>
          </a:r>
          <a:endParaRPr lang="es-MX" dirty="0"/>
        </a:p>
      </dgm:t>
    </dgm:pt>
    <dgm:pt modelId="{0F3F1E0E-09EE-4128-B8CC-4DF8580B7193}" type="parTrans" cxnId="{FDF5A268-B84C-406F-A6CA-5D5946C4162F}">
      <dgm:prSet/>
      <dgm:spPr/>
      <dgm:t>
        <a:bodyPr/>
        <a:lstStyle/>
        <a:p>
          <a:endParaRPr lang="es-MX"/>
        </a:p>
      </dgm:t>
    </dgm:pt>
    <dgm:pt modelId="{A6F39A57-F467-4A9F-89B4-812F8CABEBEF}" type="sibTrans" cxnId="{FDF5A268-B84C-406F-A6CA-5D5946C4162F}">
      <dgm:prSet/>
      <dgm:spPr/>
      <dgm:t>
        <a:bodyPr/>
        <a:lstStyle/>
        <a:p>
          <a:endParaRPr lang="es-MX"/>
        </a:p>
      </dgm:t>
    </dgm:pt>
    <dgm:pt modelId="{74723536-8635-4168-B6AC-E65BAD9F9E98}">
      <dgm:prSet phldrT="[Texto]"/>
      <dgm:spPr/>
      <dgm:t>
        <a:bodyPr/>
        <a:lstStyle/>
        <a:p>
          <a:pPr>
            <a:buFont typeface="+mj-lt"/>
            <a:buNone/>
          </a:pPr>
          <a:r>
            <a:rPr lang="pt-BR" dirty="0"/>
            <a:t>2. Quais são as consequências para o ambiente e para as sociedades?</a:t>
          </a:r>
          <a:endParaRPr lang="es-MX" dirty="0"/>
        </a:p>
      </dgm:t>
    </dgm:pt>
    <dgm:pt modelId="{2589EEDF-D694-44CD-B8A5-B3944C2DB718}" type="parTrans" cxnId="{953D9DE1-BEE6-431A-A58D-1432D68F2CD5}">
      <dgm:prSet/>
      <dgm:spPr/>
      <dgm:t>
        <a:bodyPr/>
        <a:lstStyle/>
        <a:p>
          <a:endParaRPr lang="es-MX"/>
        </a:p>
      </dgm:t>
    </dgm:pt>
    <dgm:pt modelId="{F5CC434C-859F-4524-838C-9D7C1741EB21}" type="sibTrans" cxnId="{953D9DE1-BEE6-431A-A58D-1432D68F2CD5}">
      <dgm:prSet/>
      <dgm:spPr/>
      <dgm:t>
        <a:bodyPr/>
        <a:lstStyle/>
        <a:p>
          <a:endParaRPr lang="es-MX"/>
        </a:p>
      </dgm:t>
    </dgm:pt>
    <dgm:pt modelId="{FE5ABF1C-0E63-440D-BF88-926DC03348FB}">
      <dgm:prSet phldrT="[Texto]"/>
      <dgm:spPr/>
      <dgm:t>
        <a:bodyPr/>
        <a:lstStyle/>
        <a:p>
          <a:pPr>
            <a:buFont typeface="+mj-lt"/>
            <a:buNone/>
          </a:pPr>
          <a:r>
            <a:rPr lang="pt-BR" dirty="0"/>
            <a:t>5. O que podemos fazer para garantir um futuro mais sustentável?</a:t>
          </a:r>
          <a:endParaRPr lang="es-MX" dirty="0"/>
        </a:p>
      </dgm:t>
    </dgm:pt>
    <dgm:pt modelId="{930996B3-8222-4B6A-81A8-1130EAA089FA}" type="parTrans" cxnId="{53831F34-5B1A-4C5E-8A12-6C8EF923D087}">
      <dgm:prSet/>
      <dgm:spPr/>
      <dgm:t>
        <a:bodyPr/>
        <a:lstStyle/>
        <a:p>
          <a:endParaRPr lang="es-MX"/>
        </a:p>
      </dgm:t>
    </dgm:pt>
    <dgm:pt modelId="{C6D35FB1-B09A-4E2B-AD0B-0849A05DB328}" type="sibTrans" cxnId="{53831F34-5B1A-4C5E-8A12-6C8EF923D087}">
      <dgm:prSet/>
      <dgm:spPr/>
      <dgm:t>
        <a:bodyPr/>
        <a:lstStyle/>
        <a:p>
          <a:endParaRPr lang="es-MX"/>
        </a:p>
      </dgm:t>
    </dgm:pt>
    <dgm:pt modelId="{7FEB1B94-C7B1-418C-A02D-4B3637A9C3FD}">
      <dgm:prSet/>
      <dgm:spPr/>
      <dgm:t>
        <a:bodyPr/>
        <a:lstStyle/>
        <a:p>
          <a:pPr>
            <a:buFont typeface="+mj-lt"/>
            <a:buNone/>
          </a:pPr>
          <a:r>
            <a:rPr lang="pt-BR" dirty="0"/>
            <a:t>3. O que estamos fazendo e quão eficazes são essas medidas?</a:t>
          </a:r>
          <a:endParaRPr lang="es-MX" dirty="0"/>
        </a:p>
      </dgm:t>
    </dgm:pt>
    <dgm:pt modelId="{FBD47EFE-559E-4861-8264-5FE2A7C9CE80}" type="parTrans" cxnId="{520C841D-9972-47DD-BF00-B6694F07595F}">
      <dgm:prSet/>
      <dgm:spPr/>
      <dgm:t>
        <a:bodyPr/>
        <a:lstStyle/>
        <a:p>
          <a:endParaRPr lang="es-MX"/>
        </a:p>
      </dgm:t>
    </dgm:pt>
    <dgm:pt modelId="{9128BE7A-DE85-4571-B158-5D91278B6AEA}" type="sibTrans" cxnId="{520C841D-9972-47DD-BF00-B6694F07595F}">
      <dgm:prSet/>
      <dgm:spPr/>
      <dgm:t>
        <a:bodyPr/>
        <a:lstStyle/>
        <a:p>
          <a:endParaRPr lang="es-MX"/>
        </a:p>
      </dgm:t>
    </dgm:pt>
    <dgm:pt modelId="{8D474D17-9AE7-4944-8A67-642204D2D783}">
      <dgm:prSet/>
      <dgm:spPr/>
      <dgm:t>
        <a:bodyPr/>
        <a:lstStyle/>
        <a:p>
          <a:pPr>
            <a:buFont typeface="+mj-lt"/>
            <a:buNone/>
          </a:pPr>
          <a:r>
            <a:rPr lang="pt-BR" dirty="0"/>
            <a:t>4. Para onde estamos indo?</a:t>
          </a:r>
          <a:endParaRPr lang="es-MX" dirty="0"/>
        </a:p>
      </dgm:t>
    </dgm:pt>
    <dgm:pt modelId="{B52D8204-A4A6-4826-85FF-2594C06AE414}" type="parTrans" cxnId="{2FEA493A-BB98-4B83-957A-519CDDB9ACD2}">
      <dgm:prSet/>
      <dgm:spPr/>
      <dgm:t>
        <a:bodyPr/>
        <a:lstStyle/>
        <a:p>
          <a:endParaRPr lang="es-MX"/>
        </a:p>
      </dgm:t>
    </dgm:pt>
    <dgm:pt modelId="{0FAD103E-EE89-4681-95F2-E6F2DC8ECB4F}" type="sibTrans" cxnId="{2FEA493A-BB98-4B83-957A-519CDDB9ACD2}">
      <dgm:prSet/>
      <dgm:spPr/>
      <dgm:t>
        <a:bodyPr/>
        <a:lstStyle/>
        <a:p>
          <a:endParaRPr lang="es-MX"/>
        </a:p>
      </dgm:t>
    </dgm:pt>
    <dgm:pt modelId="{FEDB4603-67A1-49FB-9930-0846D84FECEC}" type="pres">
      <dgm:prSet presAssocID="{0CFC962A-9A53-464A-AB5C-ECF0B4D77CC8}" presName="CompostProcess" presStyleCnt="0">
        <dgm:presLayoutVars>
          <dgm:dir/>
          <dgm:resizeHandles val="exact"/>
        </dgm:presLayoutVars>
      </dgm:prSet>
      <dgm:spPr/>
    </dgm:pt>
    <dgm:pt modelId="{C9ACA55F-2B3E-4788-BC05-1BF7F0449770}" type="pres">
      <dgm:prSet presAssocID="{0CFC962A-9A53-464A-AB5C-ECF0B4D77CC8}" presName="arrow" presStyleLbl="bgShp" presStyleIdx="0" presStyleCnt="1"/>
      <dgm:spPr/>
    </dgm:pt>
    <dgm:pt modelId="{8B127788-B9A2-488C-A272-B10DA62EDC29}" type="pres">
      <dgm:prSet presAssocID="{0CFC962A-9A53-464A-AB5C-ECF0B4D77CC8}" presName="linearProcess" presStyleCnt="0"/>
      <dgm:spPr/>
    </dgm:pt>
    <dgm:pt modelId="{5EC62D5C-5844-40A3-A6C4-AACC1CDBCE2D}" type="pres">
      <dgm:prSet presAssocID="{54459C81-E4CA-46B4-9D7E-FDEAB1285809}" presName="textNode" presStyleLbl="node1" presStyleIdx="0" presStyleCnt="5">
        <dgm:presLayoutVars>
          <dgm:bulletEnabled val="1"/>
        </dgm:presLayoutVars>
      </dgm:prSet>
      <dgm:spPr/>
    </dgm:pt>
    <dgm:pt modelId="{21E7B57A-74D0-4CF8-9B9A-D8D5DBF67C33}" type="pres">
      <dgm:prSet presAssocID="{A6F39A57-F467-4A9F-89B4-812F8CABEBEF}" presName="sibTrans" presStyleCnt="0"/>
      <dgm:spPr/>
    </dgm:pt>
    <dgm:pt modelId="{DD4E7886-92A8-457C-A1D1-896DB505325D}" type="pres">
      <dgm:prSet presAssocID="{74723536-8635-4168-B6AC-E65BAD9F9E98}" presName="textNode" presStyleLbl="node1" presStyleIdx="1" presStyleCnt="5">
        <dgm:presLayoutVars>
          <dgm:bulletEnabled val="1"/>
        </dgm:presLayoutVars>
      </dgm:prSet>
      <dgm:spPr/>
    </dgm:pt>
    <dgm:pt modelId="{16F73500-279B-40AC-BD23-467D13C5E12E}" type="pres">
      <dgm:prSet presAssocID="{F5CC434C-859F-4524-838C-9D7C1741EB21}" presName="sibTrans" presStyleCnt="0"/>
      <dgm:spPr/>
    </dgm:pt>
    <dgm:pt modelId="{68207A85-0BD2-4276-A8FC-27A92E32A95A}" type="pres">
      <dgm:prSet presAssocID="{7FEB1B94-C7B1-418C-A02D-4B3637A9C3FD}" presName="textNode" presStyleLbl="node1" presStyleIdx="2" presStyleCnt="5">
        <dgm:presLayoutVars>
          <dgm:bulletEnabled val="1"/>
        </dgm:presLayoutVars>
      </dgm:prSet>
      <dgm:spPr/>
    </dgm:pt>
    <dgm:pt modelId="{8DB61925-52D3-4ACF-B5A6-C5852A784FA0}" type="pres">
      <dgm:prSet presAssocID="{9128BE7A-DE85-4571-B158-5D91278B6AEA}" presName="sibTrans" presStyleCnt="0"/>
      <dgm:spPr/>
    </dgm:pt>
    <dgm:pt modelId="{7A438DA9-BC09-4C78-8D38-01AEC1FB1374}" type="pres">
      <dgm:prSet presAssocID="{8D474D17-9AE7-4944-8A67-642204D2D783}" presName="textNode" presStyleLbl="node1" presStyleIdx="3" presStyleCnt="5">
        <dgm:presLayoutVars>
          <dgm:bulletEnabled val="1"/>
        </dgm:presLayoutVars>
      </dgm:prSet>
      <dgm:spPr/>
    </dgm:pt>
    <dgm:pt modelId="{FB59F79F-7B8A-4E8A-A230-7E04408236F2}" type="pres">
      <dgm:prSet presAssocID="{0FAD103E-EE89-4681-95F2-E6F2DC8ECB4F}" presName="sibTrans" presStyleCnt="0"/>
      <dgm:spPr/>
    </dgm:pt>
    <dgm:pt modelId="{42A8CEF6-83CE-4181-A7B7-34B1C9A20869}" type="pres">
      <dgm:prSet presAssocID="{FE5ABF1C-0E63-440D-BF88-926DC03348F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F4AEA05-5037-4184-AF01-337E7C83AC6A}" type="presOf" srcId="{54459C81-E4CA-46B4-9D7E-FDEAB1285809}" destId="{5EC62D5C-5844-40A3-A6C4-AACC1CDBCE2D}" srcOrd="0" destOrd="0" presId="urn:microsoft.com/office/officeart/2005/8/layout/hProcess9"/>
    <dgm:cxn modelId="{1A79C209-6F7B-4E4B-BC4A-7B412ABE2969}" type="presOf" srcId="{74723536-8635-4168-B6AC-E65BAD9F9E98}" destId="{DD4E7886-92A8-457C-A1D1-896DB505325D}" srcOrd="0" destOrd="0" presId="urn:microsoft.com/office/officeart/2005/8/layout/hProcess9"/>
    <dgm:cxn modelId="{520C841D-9972-47DD-BF00-B6694F07595F}" srcId="{0CFC962A-9A53-464A-AB5C-ECF0B4D77CC8}" destId="{7FEB1B94-C7B1-418C-A02D-4B3637A9C3FD}" srcOrd="2" destOrd="0" parTransId="{FBD47EFE-559E-4861-8264-5FE2A7C9CE80}" sibTransId="{9128BE7A-DE85-4571-B158-5D91278B6AEA}"/>
    <dgm:cxn modelId="{7F2B0A31-9950-4392-A173-7C33C3FB4631}" type="presOf" srcId="{0CFC962A-9A53-464A-AB5C-ECF0B4D77CC8}" destId="{FEDB4603-67A1-49FB-9930-0846D84FECEC}" srcOrd="0" destOrd="0" presId="urn:microsoft.com/office/officeart/2005/8/layout/hProcess9"/>
    <dgm:cxn modelId="{53831F34-5B1A-4C5E-8A12-6C8EF923D087}" srcId="{0CFC962A-9A53-464A-AB5C-ECF0B4D77CC8}" destId="{FE5ABF1C-0E63-440D-BF88-926DC03348FB}" srcOrd="4" destOrd="0" parTransId="{930996B3-8222-4B6A-81A8-1130EAA089FA}" sibTransId="{C6D35FB1-B09A-4E2B-AD0B-0849A05DB328}"/>
    <dgm:cxn modelId="{2FEA493A-BB98-4B83-957A-519CDDB9ACD2}" srcId="{0CFC962A-9A53-464A-AB5C-ECF0B4D77CC8}" destId="{8D474D17-9AE7-4944-8A67-642204D2D783}" srcOrd="3" destOrd="0" parTransId="{B52D8204-A4A6-4826-85FF-2594C06AE414}" sibTransId="{0FAD103E-EE89-4681-95F2-E6F2DC8ECB4F}"/>
    <dgm:cxn modelId="{FDF5A268-B84C-406F-A6CA-5D5946C4162F}" srcId="{0CFC962A-9A53-464A-AB5C-ECF0B4D77CC8}" destId="{54459C81-E4CA-46B4-9D7E-FDEAB1285809}" srcOrd="0" destOrd="0" parTransId="{0F3F1E0E-09EE-4128-B8CC-4DF8580B7193}" sibTransId="{A6F39A57-F467-4A9F-89B4-812F8CABEBEF}"/>
    <dgm:cxn modelId="{79645077-8B03-46EE-9528-A2B961890DCB}" type="presOf" srcId="{7FEB1B94-C7B1-418C-A02D-4B3637A9C3FD}" destId="{68207A85-0BD2-4276-A8FC-27A92E32A95A}" srcOrd="0" destOrd="0" presId="urn:microsoft.com/office/officeart/2005/8/layout/hProcess9"/>
    <dgm:cxn modelId="{122C28AE-DC02-47B4-BF3E-F5FEE4981647}" type="presOf" srcId="{8D474D17-9AE7-4944-8A67-642204D2D783}" destId="{7A438DA9-BC09-4C78-8D38-01AEC1FB1374}" srcOrd="0" destOrd="0" presId="urn:microsoft.com/office/officeart/2005/8/layout/hProcess9"/>
    <dgm:cxn modelId="{352C58BD-DEF0-4F48-8F36-C118335AFA3E}" type="presOf" srcId="{FE5ABF1C-0E63-440D-BF88-926DC03348FB}" destId="{42A8CEF6-83CE-4181-A7B7-34B1C9A20869}" srcOrd="0" destOrd="0" presId="urn:microsoft.com/office/officeart/2005/8/layout/hProcess9"/>
    <dgm:cxn modelId="{953D9DE1-BEE6-431A-A58D-1432D68F2CD5}" srcId="{0CFC962A-9A53-464A-AB5C-ECF0B4D77CC8}" destId="{74723536-8635-4168-B6AC-E65BAD9F9E98}" srcOrd="1" destOrd="0" parTransId="{2589EEDF-D694-44CD-B8A5-B3944C2DB718}" sibTransId="{F5CC434C-859F-4524-838C-9D7C1741EB21}"/>
    <dgm:cxn modelId="{59890759-8E7C-4F18-86CB-9B030A0F289E}" type="presParOf" srcId="{FEDB4603-67A1-49FB-9930-0846D84FECEC}" destId="{C9ACA55F-2B3E-4788-BC05-1BF7F0449770}" srcOrd="0" destOrd="0" presId="urn:microsoft.com/office/officeart/2005/8/layout/hProcess9"/>
    <dgm:cxn modelId="{408E2DC6-C9DE-4DD2-B029-9E1622C82779}" type="presParOf" srcId="{FEDB4603-67A1-49FB-9930-0846D84FECEC}" destId="{8B127788-B9A2-488C-A272-B10DA62EDC29}" srcOrd="1" destOrd="0" presId="urn:microsoft.com/office/officeart/2005/8/layout/hProcess9"/>
    <dgm:cxn modelId="{1FA7E507-01FB-497A-AABB-357268EA3D83}" type="presParOf" srcId="{8B127788-B9A2-488C-A272-B10DA62EDC29}" destId="{5EC62D5C-5844-40A3-A6C4-AACC1CDBCE2D}" srcOrd="0" destOrd="0" presId="urn:microsoft.com/office/officeart/2005/8/layout/hProcess9"/>
    <dgm:cxn modelId="{5261E400-3125-42AD-9D18-A1F92EEA7DFE}" type="presParOf" srcId="{8B127788-B9A2-488C-A272-B10DA62EDC29}" destId="{21E7B57A-74D0-4CF8-9B9A-D8D5DBF67C33}" srcOrd="1" destOrd="0" presId="urn:microsoft.com/office/officeart/2005/8/layout/hProcess9"/>
    <dgm:cxn modelId="{DD9B5CD5-542D-4E82-A9B1-A857A3133B9E}" type="presParOf" srcId="{8B127788-B9A2-488C-A272-B10DA62EDC29}" destId="{DD4E7886-92A8-457C-A1D1-896DB505325D}" srcOrd="2" destOrd="0" presId="urn:microsoft.com/office/officeart/2005/8/layout/hProcess9"/>
    <dgm:cxn modelId="{A6C0E758-8BF0-461D-A9E1-F6F06C547B35}" type="presParOf" srcId="{8B127788-B9A2-488C-A272-B10DA62EDC29}" destId="{16F73500-279B-40AC-BD23-467D13C5E12E}" srcOrd="3" destOrd="0" presId="urn:microsoft.com/office/officeart/2005/8/layout/hProcess9"/>
    <dgm:cxn modelId="{7A57891A-BDEE-4B89-85B1-E7ED65DF344C}" type="presParOf" srcId="{8B127788-B9A2-488C-A272-B10DA62EDC29}" destId="{68207A85-0BD2-4276-A8FC-27A92E32A95A}" srcOrd="4" destOrd="0" presId="urn:microsoft.com/office/officeart/2005/8/layout/hProcess9"/>
    <dgm:cxn modelId="{5DC992D5-954E-49FD-BF5C-7635880ECBD9}" type="presParOf" srcId="{8B127788-B9A2-488C-A272-B10DA62EDC29}" destId="{8DB61925-52D3-4ACF-B5A6-C5852A784FA0}" srcOrd="5" destOrd="0" presId="urn:microsoft.com/office/officeart/2005/8/layout/hProcess9"/>
    <dgm:cxn modelId="{7D3EBF40-191E-4747-8963-61AD16F60A44}" type="presParOf" srcId="{8B127788-B9A2-488C-A272-B10DA62EDC29}" destId="{7A438DA9-BC09-4C78-8D38-01AEC1FB1374}" srcOrd="6" destOrd="0" presId="urn:microsoft.com/office/officeart/2005/8/layout/hProcess9"/>
    <dgm:cxn modelId="{8CCCC58D-8977-410E-B741-1AFE7A7847F1}" type="presParOf" srcId="{8B127788-B9A2-488C-A272-B10DA62EDC29}" destId="{FB59F79F-7B8A-4E8A-A230-7E04408236F2}" srcOrd="7" destOrd="0" presId="urn:microsoft.com/office/officeart/2005/8/layout/hProcess9"/>
    <dgm:cxn modelId="{648BB7B8-F922-4CBB-8B25-EAA41F973A1A}" type="presParOf" srcId="{8B127788-B9A2-488C-A272-B10DA62EDC29}" destId="{42A8CEF6-83CE-4181-A7B7-34B1C9A2086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CA55F-2B3E-4788-BC05-1BF7F0449770}">
      <dsp:nvSpPr>
        <dsp:cNvPr id="0" name=""/>
        <dsp:cNvSpPr/>
      </dsp:nvSpPr>
      <dsp:spPr>
        <a:xfrm>
          <a:off x="1357397" y="0"/>
          <a:ext cx="15383835" cy="519400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62D5C-5844-40A3-A6C4-AACC1CDBCE2D}">
      <dsp:nvSpPr>
        <dsp:cNvPr id="0" name=""/>
        <dsp:cNvSpPr/>
      </dsp:nvSpPr>
      <dsp:spPr>
        <a:xfrm>
          <a:off x="7953" y="1558202"/>
          <a:ext cx="3477446" cy="2077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2900" u="none" strike="noStrike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1. Que está acontecendo com o meio ambiente e por quê?</a:t>
          </a:r>
          <a:endParaRPr lang="es-MX" sz="2900" kern="1200" dirty="0"/>
        </a:p>
      </dsp:txBody>
      <dsp:txXfrm>
        <a:off x="109373" y="1659622"/>
        <a:ext cx="3274606" cy="1874762"/>
      </dsp:txXfrm>
    </dsp:sp>
    <dsp:sp modelId="{DD4E7886-92A8-457C-A1D1-896DB505325D}">
      <dsp:nvSpPr>
        <dsp:cNvPr id="0" name=""/>
        <dsp:cNvSpPr/>
      </dsp:nvSpPr>
      <dsp:spPr>
        <a:xfrm>
          <a:off x="3659272" y="1558202"/>
          <a:ext cx="3477446" cy="2077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2900" kern="1200" dirty="0"/>
            <a:t>2. Quais são as consequências para o ambiente e para as sociedades?</a:t>
          </a:r>
          <a:endParaRPr lang="es-MX" sz="2900" kern="1200" dirty="0"/>
        </a:p>
      </dsp:txBody>
      <dsp:txXfrm>
        <a:off x="3760692" y="1659622"/>
        <a:ext cx="3274606" cy="1874762"/>
      </dsp:txXfrm>
    </dsp:sp>
    <dsp:sp modelId="{68207A85-0BD2-4276-A8FC-27A92E32A95A}">
      <dsp:nvSpPr>
        <dsp:cNvPr id="0" name=""/>
        <dsp:cNvSpPr/>
      </dsp:nvSpPr>
      <dsp:spPr>
        <a:xfrm>
          <a:off x="7310591" y="1558202"/>
          <a:ext cx="3477446" cy="2077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2900" kern="1200" dirty="0"/>
            <a:t>3. O que estamos fazendo e quão eficazes são essas medidas?</a:t>
          </a:r>
          <a:endParaRPr lang="es-MX" sz="2900" kern="1200" dirty="0"/>
        </a:p>
      </dsp:txBody>
      <dsp:txXfrm>
        <a:off x="7412011" y="1659622"/>
        <a:ext cx="3274606" cy="1874762"/>
      </dsp:txXfrm>
    </dsp:sp>
    <dsp:sp modelId="{7A438DA9-BC09-4C78-8D38-01AEC1FB1374}">
      <dsp:nvSpPr>
        <dsp:cNvPr id="0" name=""/>
        <dsp:cNvSpPr/>
      </dsp:nvSpPr>
      <dsp:spPr>
        <a:xfrm>
          <a:off x="10961910" y="1558202"/>
          <a:ext cx="3477446" cy="2077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2900" kern="1200" dirty="0"/>
            <a:t>4. Para onde estamos indo?</a:t>
          </a:r>
          <a:endParaRPr lang="es-MX" sz="2900" kern="1200" dirty="0"/>
        </a:p>
      </dsp:txBody>
      <dsp:txXfrm>
        <a:off x="11063330" y="1659622"/>
        <a:ext cx="3274606" cy="1874762"/>
      </dsp:txXfrm>
    </dsp:sp>
    <dsp:sp modelId="{42A8CEF6-83CE-4181-A7B7-34B1C9A20869}">
      <dsp:nvSpPr>
        <dsp:cNvPr id="0" name=""/>
        <dsp:cNvSpPr/>
      </dsp:nvSpPr>
      <dsp:spPr>
        <a:xfrm>
          <a:off x="14613229" y="1558202"/>
          <a:ext cx="3477446" cy="2077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2900" kern="1200" dirty="0"/>
            <a:t>5. O que podemos fazer para garantir um futuro mais sustentável?</a:t>
          </a:r>
          <a:endParaRPr lang="es-MX" sz="2900" kern="1200" dirty="0"/>
        </a:p>
      </dsp:txBody>
      <dsp:txXfrm>
        <a:off x="14714649" y="1659622"/>
        <a:ext cx="3274606" cy="187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611AC-1C39-F84E-A031-28847D024A2B}" type="datetimeFigureOut">
              <a:rPr lang="en-BR" smtClean="0"/>
              <a:t>12/03/2025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34EE-9218-D148-84DB-8C0C9DC6293C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653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OEC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B3E67-58CA-E046-94DC-E5834B72EF35}" type="slidenum">
              <a:rPr lang="en-BR" smtClean="0"/>
              <a:t>5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2639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metodologia do GEO Brasil 2025 é a mesma utilizada pelo PNUMA para a elaboração dos GEO globais. Ela consiste na metodologia DPSIR (da sigla em inglês,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drivers, pressure, states, impacts and responses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uma metodologia causal que descreve as interações entre sociedade e meio ambiente por meio da identificação das forças motrizes, pressões, estados, impactos e respostas. A metodologia DPSIR foi desenvolvida na década de 1990 pela Agência Européia do Meio Ambiente (EEA –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Environment Agency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complementanto o modelo pressão-estado-resposta desenvolvido pela </a:t>
            </a:r>
            <a:r>
              <a:rPr lang="pt-B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ECD"/>
              </a:rPr>
              <a:t>OECD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 décadas de 1970 e 1980. Ela se caracteriza, assim, por uma estrutura de análise que pode ser aplicada a qualquer contexto ou área temática e que é capaz de fornecer não apenas uma avaliação da situação atual do meio ambiente como de fornecer subsídios para a elaboração de políticas públicas e tomada de decisões que levem à transformações. A metodologia pode ser relevante, por exemplo, para o aprimoramento de leis, definição de novas políticas e orientações estratégicas do governo e da sociedade.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seguir esclarecemos o significado de cada uma das partes do modelo e fornecemos exemplos sobre suas possíveis interpretações com base nos capítulos deste relatório:</a:t>
            </a: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Forças motrizes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forças motrizes são fatores estruturais que induzem ou impulsionam pressões ambientais. Tendo natureza institucional, conjuntural e/ou socioeconômica tais fatores precedem e dão origem à tais pressões. Alguns exemplos incluem o crescimento populacional, desenvolvimento econômico, políticas públicas, aumento da demanda energética, e outros fatores estruturantes como a dependência brasileira do mercado de commodities baseado em um modelo de desenvolvimento agrícola que explora, de maneira intensiva, os recursos naturais.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Pressões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pressões são ações diretas, atividades ou processos humanos impulsionados pelas forças motrizes. Elas se diferenciam das primeiras por não serem fatores estruturais ou conjunturais, mas contarem com a agência direta de indivíduos. Alguns exemplos são o desmatamento, a emissão de poluentes o uso insustentável de recursos naturais</a:t>
            </a: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estado refere-se à situação ou condição atual dos elementos ambientais afetados pelas pressões. Como exemplos pode-se mencionar a qualidade da água, níveis específicos de emissões, a biodiversidade, entre outros.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consequências associadas às alterações do estado ambiental para a natureza e para a sociedade. Por exemplo, a perda de serviços ecossistêmicos como provisão ou purificação da água, o aumento da incidência de eventos climáticos extremos, a redução da produtividade agrícola, o surgimento de novos riscos à saúde humana, entre outros.</a:t>
            </a: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Respostas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 Por fim as respostas são as ações para reverter, mitigar, ou adaptar-se às tendências negativas caracterizadas pelos impactos ambientais. Elas podem ter a forma de políticas públicas, investimentos em novas tecnologias, iniciativas de restauração ecológica, campanhas educativas, suporte social à grupos mais vulneráveis, etc.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610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repositorio.fgv.br/items/f266d8d3-fcba-4ff8-b7c0-6bc4167f56b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obrasil2025.org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339920" y="8671973"/>
            <a:ext cx="7315200" cy="4081836"/>
          </a:xfrm>
          <a:custGeom>
            <a:avLst/>
            <a:gdLst/>
            <a:ahLst/>
            <a:cxnLst/>
            <a:rect l="l" t="t" r="r" b="b"/>
            <a:pathLst>
              <a:path w="7315200" h="4081836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9" name="TextBox 9"/>
          <p:cNvSpPr txBox="1"/>
          <p:nvPr/>
        </p:nvSpPr>
        <p:spPr>
          <a:xfrm>
            <a:off x="1868564" y="6773202"/>
            <a:ext cx="8567733" cy="147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0"/>
              </a:lnSpc>
            </a:pPr>
            <a:r>
              <a:rPr lang="en-US" sz="3000" spc="1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Flávia Donadelli, FGV</a:t>
            </a:r>
          </a:p>
          <a:p>
            <a:pPr>
              <a:lnSpc>
                <a:spcPts val="3930"/>
              </a:lnSpc>
            </a:pPr>
            <a:r>
              <a:rPr lang="en-US" sz="3000" spc="1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José A. Puppim de Oliveira, FGV</a:t>
            </a:r>
          </a:p>
          <a:p>
            <a:pPr algn="l">
              <a:lnSpc>
                <a:spcPts val="3930"/>
              </a:lnSpc>
            </a:pPr>
            <a:endParaRPr lang="en-US" sz="3000" spc="15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775C3B5-D6BD-8030-C8E4-480CDFBD79C3}"/>
              </a:ext>
            </a:extLst>
          </p:cNvPr>
          <p:cNvSpPr txBox="1"/>
          <p:nvPr/>
        </p:nvSpPr>
        <p:spPr>
          <a:xfrm>
            <a:off x="2041202" y="4347626"/>
            <a:ext cx="11161636" cy="1224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9000" spc="-242" dirty="0">
                <a:solidFill>
                  <a:srgbClr val="4C81CB"/>
                </a:solidFill>
                <a:latin typeface="Archivo Black"/>
                <a:ea typeface="Archivo Black"/>
                <a:cs typeface="Archivo Black"/>
                <a:sym typeface="Archivo Black"/>
              </a:rPr>
              <a:t>GEO BRASIL 2025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55CA398-736F-4D6B-542F-31244DB66D50}"/>
              </a:ext>
            </a:extLst>
          </p:cNvPr>
          <p:cNvSpPr/>
          <p:nvPr/>
        </p:nvSpPr>
        <p:spPr>
          <a:xfrm>
            <a:off x="-2965954" y="-1396780"/>
            <a:ext cx="4034931" cy="3308644"/>
          </a:xfrm>
          <a:custGeom>
            <a:avLst/>
            <a:gdLst/>
            <a:ahLst/>
            <a:cxnLst/>
            <a:rect l="l" t="t" r="r" b="b"/>
            <a:pathLst>
              <a:path w="4034931" h="3308644">
                <a:moveTo>
                  <a:pt x="0" y="0"/>
                </a:moveTo>
                <a:lnTo>
                  <a:pt x="4034931" y="0"/>
                </a:lnTo>
                <a:lnTo>
                  <a:pt x="4034931" y="3308644"/>
                </a:lnTo>
                <a:lnTo>
                  <a:pt x="0" y="3308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4224305-CE13-23AF-FD1E-776E5B099CEB}"/>
              </a:ext>
            </a:extLst>
          </p:cNvPr>
          <p:cNvGrpSpPr/>
          <p:nvPr/>
        </p:nvGrpSpPr>
        <p:grpSpPr>
          <a:xfrm>
            <a:off x="6127684" y="397314"/>
            <a:ext cx="9719413" cy="2547908"/>
            <a:chOff x="9017650" y="188415"/>
            <a:chExt cx="9719413" cy="2547908"/>
          </a:xfrm>
        </p:grpSpPr>
        <p:pic>
          <p:nvPicPr>
            <p:cNvPr id="28" name="Imagem 27" descr="Logotipo&#10;&#10;O conteúdo gerado por IA pode estar incorreto.">
              <a:extLst>
                <a:ext uri="{FF2B5EF4-FFF2-40B4-BE49-F238E27FC236}">
                  <a16:creationId xmlns:a16="http://schemas.microsoft.com/office/drawing/2014/main" id="{81D59360-C2AE-6027-55D9-CB522FD33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6800" y="188415"/>
              <a:ext cx="6160263" cy="1322963"/>
            </a:xfrm>
            <a:prstGeom prst="rect">
              <a:avLst/>
            </a:prstGeom>
          </p:spPr>
        </p:pic>
        <p:pic>
          <p:nvPicPr>
            <p:cNvPr id="29" name="Imagem 28" descr="Interface gráfica do usuário, Texto, Aplicativo&#10;&#10;O conteúdo gerado por IA pode estar incorreto.">
              <a:extLst>
                <a:ext uri="{FF2B5EF4-FFF2-40B4-BE49-F238E27FC236}">
                  <a16:creationId xmlns:a16="http://schemas.microsoft.com/office/drawing/2014/main" id="{7AD524CD-3D31-8B89-7B38-6FD10F27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650" y="2030577"/>
              <a:ext cx="3182908" cy="681490"/>
            </a:xfrm>
            <a:prstGeom prst="rect">
              <a:avLst/>
            </a:prstGeom>
          </p:spPr>
        </p:pic>
        <p:pic>
          <p:nvPicPr>
            <p:cNvPr id="30" name="Imagem 29" descr="Texto&#10;&#10;O conteúdo gerado por IA pode estar incorreto.">
              <a:extLst>
                <a:ext uri="{FF2B5EF4-FFF2-40B4-BE49-F238E27FC236}">
                  <a16:creationId xmlns:a16="http://schemas.microsoft.com/office/drawing/2014/main" id="{DC58B89E-3B84-2E01-4C2F-61F102145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517" y="203799"/>
              <a:ext cx="2287171" cy="1324152"/>
            </a:xfrm>
            <a:prstGeom prst="rect">
              <a:avLst/>
            </a:prstGeom>
          </p:spPr>
        </p:pic>
        <p:pic>
          <p:nvPicPr>
            <p:cNvPr id="32" name="Imagem 31" descr="Placa com letras pretas&#10;&#10;O conteúdo gerado por IA pode estar incorreto.">
              <a:extLst>
                <a:ext uri="{FF2B5EF4-FFF2-40B4-BE49-F238E27FC236}">
                  <a16:creationId xmlns:a16="http://schemas.microsoft.com/office/drawing/2014/main" id="{22D5D7F9-D254-D26E-F523-F6A7B502F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558" y="1933455"/>
              <a:ext cx="3652748" cy="8028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B78AB95-8440-D323-82FA-CBD68730AB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056" y="219855"/>
            <a:ext cx="5819414" cy="1322963"/>
          </a:xfrm>
          <a:prstGeom prst="rect">
            <a:avLst/>
          </a:prstGeom>
        </p:spPr>
      </p:pic>
      <p:pic>
        <p:nvPicPr>
          <p:cNvPr id="3" name="Picture 2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2504FD42-0843-0003-F2FF-38C32109F9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69" y="2142595"/>
            <a:ext cx="3258787" cy="843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761E96-3C98-F3CD-658D-900044720B3A}"/>
              </a:ext>
            </a:extLst>
          </p:cNvPr>
          <p:cNvGraphicFramePr>
            <a:graphicFrameLocks noGrp="1"/>
          </p:cNvGraphicFramePr>
          <p:nvPr/>
        </p:nvGraphicFramePr>
        <p:xfrm>
          <a:off x="5507159" y="364027"/>
          <a:ext cx="12020613" cy="9686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427">
                  <a:extLst>
                    <a:ext uri="{9D8B030D-6E8A-4147-A177-3AD203B41FA5}">
                      <a16:colId xmlns:a16="http://schemas.microsoft.com/office/drawing/2014/main" val="482519697"/>
                    </a:ext>
                  </a:extLst>
                </a:gridCol>
                <a:gridCol w="7734186">
                  <a:extLst>
                    <a:ext uri="{9D8B030D-6E8A-4147-A177-3AD203B41FA5}">
                      <a16:colId xmlns:a16="http://schemas.microsoft.com/office/drawing/2014/main" val="139018807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pt-PT" sz="4200" kern="100" dirty="0">
                          <a:effectLst/>
                        </a:rPr>
                        <a:t>GEO BRASIL 2002</a:t>
                      </a:r>
                      <a:r>
                        <a:rPr lang="pt-PT" sz="3600" kern="100" dirty="0">
                          <a:effectLst/>
                        </a:rPr>
                        <a:t> </a:t>
                      </a:r>
                      <a:endParaRPr lang="es-PA" sz="36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74236"/>
                  </a:ext>
                </a:extLst>
              </a:tr>
              <a:tr h="1685723">
                <a:tc>
                  <a:txBody>
                    <a:bodyPr/>
                    <a:lstStyle/>
                    <a:p>
                      <a:r>
                        <a:rPr lang="es-PA" sz="2100" kern="100">
                          <a:effectLst/>
                        </a:rPr>
                        <a:t>Introdução</a:t>
                      </a:r>
                    </a:p>
                    <a:p>
                      <a:r>
                        <a:rPr lang="pt-PT" sz="2100" kern="100">
                          <a:effectLst/>
                        </a:rPr>
                        <a:t> </a:t>
                      </a:r>
                      <a:endParaRPr lang="es-PA" sz="2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 err="1">
                          <a:effectLst/>
                        </a:rPr>
                        <a:t>Identidade</a:t>
                      </a:r>
                      <a:r>
                        <a:rPr lang="es-PA" sz="2100" kern="100" dirty="0">
                          <a:effectLst/>
                        </a:rPr>
                        <a:t> e </a:t>
                      </a:r>
                      <a:r>
                        <a:rPr lang="es-PA" sz="2100" kern="100" dirty="0" err="1">
                          <a:effectLst/>
                        </a:rPr>
                        <a:t>Território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GEO – </a:t>
                      </a:r>
                      <a:r>
                        <a:rPr lang="es-PA" sz="2100" kern="100" dirty="0" err="1">
                          <a:effectLst/>
                        </a:rPr>
                        <a:t>Um</a:t>
                      </a:r>
                      <a:r>
                        <a:rPr lang="es-PA" sz="2100" kern="100" dirty="0">
                          <a:effectLst/>
                        </a:rPr>
                        <a:t> Breve Histórico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 err="1">
                          <a:effectLst/>
                        </a:rPr>
                        <a:t>Construindo</a:t>
                      </a:r>
                      <a:r>
                        <a:rPr lang="es-PA" sz="2100" kern="100" dirty="0">
                          <a:effectLst/>
                        </a:rPr>
                        <a:t> a </a:t>
                      </a:r>
                      <a:r>
                        <a:rPr lang="es-PA" sz="2100" kern="100" dirty="0" err="1">
                          <a:effectLst/>
                        </a:rPr>
                        <a:t>Interação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 err="1">
                          <a:effectLst/>
                        </a:rPr>
                        <a:t>Estrutura</a:t>
                      </a:r>
                      <a:r>
                        <a:rPr lang="es-PA" sz="2100" kern="100" dirty="0">
                          <a:effectLst/>
                        </a:rPr>
                        <a:t> e </a:t>
                      </a:r>
                      <a:r>
                        <a:rPr lang="es-PA" sz="2100" kern="100" dirty="0" err="1">
                          <a:effectLst/>
                        </a:rPr>
                        <a:t>Conteúdo</a:t>
                      </a:r>
                      <a:r>
                        <a:rPr lang="es-PA" sz="2100" kern="100" dirty="0">
                          <a:effectLst/>
                        </a:rPr>
                        <a:t> do </a:t>
                      </a:r>
                      <a:r>
                        <a:rPr lang="es-PA" sz="2100" kern="100" dirty="0" err="1">
                          <a:effectLst/>
                        </a:rPr>
                        <a:t>Relatório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A </a:t>
                      </a:r>
                      <a:r>
                        <a:rPr lang="es-PA" sz="2100" kern="100" dirty="0" err="1">
                          <a:effectLst/>
                        </a:rPr>
                        <a:t>Abordagem</a:t>
                      </a:r>
                      <a:r>
                        <a:rPr lang="es-PA" sz="2100" kern="100" dirty="0">
                          <a:effectLst/>
                        </a:rPr>
                        <a:t> SPIR</a:t>
                      </a:r>
                    </a:p>
                  </a:txBody>
                  <a:tcPr marL="67989" marR="67989" marT="0" marB="0"/>
                </a:tc>
                <a:extLst>
                  <a:ext uri="{0D108BD9-81ED-4DB2-BD59-A6C34878D82A}">
                    <a16:rowId xmlns:a16="http://schemas.microsoft.com/office/drawing/2014/main" val="2226047805"/>
                  </a:ext>
                </a:extLst>
              </a:tr>
              <a:tr h="3840480">
                <a:tc>
                  <a:txBody>
                    <a:bodyPr/>
                    <a:lstStyle/>
                    <a:p>
                      <a:r>
                        <a:rPr lang="pt-BR" sz="2100" kern="100" dirty="0">
                          <a:effectLst/>
                        </a:rPr>
                        <a:t>Status Atual e Perspectivas das Questões Ambientais no Brasil</a:t>
                      </a:r>
                      <a:endParaRPr lang="es-PA" sz="2100" kern="100" dirty="0">
                        <a:effectLst/>
                      </a:endParaRPr>
                    </a:p>
                    <a:p>
                      <a:r>
                        <a:rPr lang="pt-PT" sz="2100" kern="100" dirty="0">
                          <a:effectLst/>
                        </a:rPr>
                        <a:t> </a:t>
                      </a:r>
                      <a:endParaRPr lang="es-PA" sz="2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 dirty="0">
                          <a:effectLst/>
                        </a:rPr>
                        <a:t>Dinâmica Territorial e Meio Ambiente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742950" lvl="1" indent="-285750"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s-PA" sz="2100" kern="100" dirty="0">
                          <a:effectLst/>
                        </a:rPr>
                        <a:t>Mapas e Dados Geográficos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Estado da </a:t>
                      </a:r>
                      <a:r>
                        <a:rPr lang="es-PA" sz="2100" kern="100" dirty="0" err="1">
                          <a:effectLst/>
                        </a:rPr>
                        <a:t>Biodiversidade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742950" lvl="1" indent="-285750"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pt-BR" sz="2100" kern="100" dirty="0">
                          <a:effectLst/>
                        </a:rPr>
                        <a:t>Espécies, Espécies Ameaçadas, Unidades de Conservação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Estado dos Solos</a:t>
                      </a:r>
                    </a:p>
                    <a:p>
                      <a:pPr marL="742950" lvl="1" indent="-285750"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pt-BR" sz="2100" kern="100" dirty="0">
                          <a:effectLst/>
                        </a:rPr>
                        <a:t>Vulnerabilidade dos Solos, Uso da Terra e Impacto Agrícola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Estado dos Recursos Hídricos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Estado das Florestas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Estado da Atmosfera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Ambientes </a:t>
                      </a:r>
                      <a:r>
                        <a:rPr lang="es-PA" sz="2100" kern="100" dirty="0" err="1">
                          <a:effectLst/>
                        </a:rPr>
                        <a:t>Marinhos</a:t>
                      </a:r>
                      <a:r>
                        <a:rPr lang="es-PA" sz="2100" kern="100" dirty="0">
                          <a:effectLst/>
                        </a:rPr>
                        <a:t> e </a:t>
                      </a:r>
                      <a:r>
                        <a:rPr lang="es-PA" sz="2100" kern="100" dirty="0" err="1">
                          <a:effectLst/>
                        </a:rPr>
                        <a:t>Costeiros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Estado dos Recursos </a:t>
                      </a:r>
                      <a:r>
                        <a:rPr lang="es-PA" sz="2100" kern="100" dirty="0" err="1">
                          <a:effectLst/>
                        </a:rPr>
                        <a:t>Pesqueiros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 dirty="0">
                          <a:effectLst/>
                        </a:rPr>
                        <a:t>Áreas Urbanas e </a:t>
                      </a:r>
                      <a:r>
                        <a:rPr lang="es-PA" sz="2100" kern="100" dirty="0" err="1">
                          <a:effectLst/>
                        </a:rPr>
                        <a:t>Industriais</a:t>
                      </a:r>
                      <a:endParaRPr lang="es-PA" sz="2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extLst>
                  <a:ext uri="{0D108BD9-81ED-4DB2-BD59-A6C34878D82A}">
                    <a16:rowId xmlns:a16="http://schemas.microsoft.com/office/drawing/2014/main" val="1541567969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s-PA" sz="2100" kern="100">
                          <a:effectLst/>
                        </a:rPr>
                        <a:t>Respostas de Políticas</a:t>
                      </a:r>
                    </a:p>
                    <a:p>
                      <a:r>
                        <a:rPr lang="pt-PT" sz="2100" kern="100">
                          <a:effectLst/>
                        </a:rPr>
                        <a:t> </a:t>
                      </a:r>
                      <a:endParaRPr lang="es-PA" sz="2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>
                          <a:effectLst/>
                        </a:rPr>
                        <a:t>Convenções Internacionais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>
                          <a:effectLst/>
                        </a:rPr>
                        <a:t>Programas e Regulamentos Ambientais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>
                          <a:effectLst/>
                        </a:rPr>
                        <a:t>Impactos das Políticas Setoriais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>
                          <a:effectLst/>
                        </a:rPr>
                        <a:t>Abordagens de Integração e Gestão</a:t>
                      </a:r>
                      <a:endParaRPr lang="es-PA" sz="2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extLst>
                  <a:ext uri="{0D108BD9-81ED-4DB2-BD59-A6C34878D82A}">
                    <a16:rowId xmlns:a16="http://schemas.microsoft.com/office/drawing/2014/main" val="25557849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s-PA" sz="2100" kern="100">
                          <a:effectLst/>
                        </a:rPr>
                        <a:t>Cenários para o Futuro</a:t>
                      </a:r>
                    </a:p>
                    <a:p>
                      <a:r>
                        <a:rPr lang="pt-PT" sz="2100" kern="100">
                          <a:effectLst/>
                        </a:rPr>
                        <a:t> </a:t>
                      </a:r>
                      <a:endParaRPr lang="es-PA" sz="2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s-PA" sz="2100" kern="100">
                          <a:effectLst/>
                        </a:rPr>
                        <a:t>Cenários Prováveis e Desejados</a:t>
                      </a: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>
                          <a:effectLst/>
                        </a:rPr>
                        <a:t>Direções Estratégicas e Necessidades de Políticas</a:t>
                      </a:r>
                      <a:endParaRPr lang="es-PA" sz="2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extLst>
                  <a:ext uri="{0D108BD9-81ED-4DB2-BD59-A6C34878D82A}">
                    <a16:rowId xmlns:a16="http://schemas.microsoft.com/office/drawing/2014/main" val="4014924016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s-PA" sz="2100" kern="100" dirty="0" err="1">
                          <a:effectLst/>
                        </a:rPr>
                        <a:t>Recomendações</a:t>
                      </a:r>
                      <a:endParaRPr lang="es-PA" sz="2100" kern="100" dirty="0">
                        <a:effectLst/>
                      </a:endParaRPr>
                    </a:p>
                    <a:p>
                      <a:r>
                        <a:rPr lang="pt-PT" sz="2100" kern="100" dirty="0">
                          <a:effectLst/>
                        </a:rPr>
                        <a:t> </a:t>
                      </a:r>
                      <a:endParaRPr lang="es-PA" sz="2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 dirty="0">
                          <a:effectLst/>
                        </a:rPr>
                        <a:t>Ações de Políticas Sugeridas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 dirty="0">
                          <a:effectLst/>
                        </a:rPr>
                        <a:t>desafios 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 dirty="0">
                          <a:effectLst/>
                        </a:rPr>
                        <a:t>Propósitos e mudanças desejáveis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 dirty="0">
                          <a:effectLst/>
                        </a:rPr>
                        <a:t>Diretrizes locais</a:t>
                      </a:r>
                      <a:endParaRPr lang="es-PA" sz="2100" kern="100" dirty="0">
                        <a:effectLst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pt-BR" sz="2100" kern="100" dirty="0">
                          <a:effectLst/>
                        </a:rPr>
                        <a:t>Metas orientadoras e propósitos indicativos </a:t>
                      </a:r>
                      <a:endParaRPr lang="es-PA" sz="2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7989" marR="67989" marT="0" marB="0"/>
                </a:tc>
                <a:extLst>
                  <a:ext uri="{0D108BD9-81ED-4DB2-BD59-A6C34878D82A}">
                    <a16:rowId xmlns:a16="http://schemas.microsoft.com/office/drawing/2014/main" val="26380412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77BF475-83B6-4235-1409-A8CA365B6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8" y="1968292"/>
            <a:ext cx="4245683" cy="53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4960440" y="206820"/>
            <a:ext cx="8486640" cy="5437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algn="ctr"/>
            <a:r>
              <a:rPr lang="pt-BR" sz="4200" b="1" spc="-2" dirty="0">
                <a:solidFill>
                  <a:srgbClr val="00B0F0"/>
                </a:solidFill>
                <a:latin typeface="Roboto"/>
                <a:ea typeface="Calibri"/>
              </a:rPr>
              <a:t>GEO Nacionais</a:t>
            </a:r>
          </a:p>
        </p:txBody>
      </p:sp>
      <p:sp>
        <p:nvSpPr>
          <p:cNvPr id="458" name="CustomShape 2"/>
          <p:cNvSpPr/>
          <p:nvPr/>
        </p:nvSpPr>
        <p:spPr>
          <a:xfrm>
            <a:off x="4828169" y="4939659"/>
            <a:ext cx="2386260" cy="3115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 dirty="0">
                <a:solidFill>
                  <a:srgbClr val="003366"/>
                </a:solidFill>
                <a:latin typeface="Roboto"/>
                <a:ea typeface="Roboto"/>
              </a:rPr>
              <a:t>Panamá 2009, 2020</a:t>
            </a:r>
            <a:endParaRPr lang="es-GT" sz="1905" spc="-2" dirty="0">
              <a:latin typeface="Arial"/>
            </a:endParaRPr>
          </a:p>
        </p:txBody>
      </p:sp>
      <p:sp>
        <p:nvSpPr>
          <p:cNvPr id="459" name="CustomShape 3"/>
          <p:cNvSpPr/>
          <p:nvPr/>
        </p:nvSpPr>
        <p:spPr>
          <a:xfrm>
            <a:off x="13782594" y="4891585"/>
            <a:ext cx="2282040" cy="42607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 dirty="0">
                <a:solidFill>
                  <a:srgbClr val="003366"/>
                </a:solidFill>
                <a:latin typeface="Roboto"/>
                <a:ea typeface="Roboto"/>
              </a:rPr>
              <a:t>Perú 2005, 2019</a:t>
            </a:r>
            <a:endParaRPr lang="es-GT" sz="1905" spc="-2" dirty="0">
              <a:latin typeface="Arial"/>
            </a:endParaRPr>
          </a:p>
        </p:txBody>
      </p:sp>
      <p:sp>
        <p:nvSpPr>
          <p:cNvPr id="460" name="CustomShape 4"/>
          <p:cNvSpPr/>
          <p:nvPr/>
        </p:nvSpPr>
        <p:spPr>
          <a:xfrm>
            <a:off x="7401414" y="4934799"/>
            <a:ext cx="1942380" cy="38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>
                <a:solidFill>
                  <a:srgbClr val="003366"/>
                </a:solidFill>
                <a:latin typeface="Roboto"/>
                <a:ea typeface="Roboto"/>
              </a:rPr>
              <a:t>Bahamas 2005</a:t>
            </a:r>
            <a:endParaRPr lang="es-GT" sz="1905" spc="-2">
              <a:latin typeface="Arial"/>
            </a:endParaRPr>
          </a:p>
        </p:txBody>
      </p:sp>
      <p:pic>
        <p:nvPicPr>
          <p:cNvPr id="461" name="Picture 9"/>
          <p:cNvPicPr/>
          <p:nvPr/>
        </p:nvPicPr>
        <p:blipFill>
          <a:blip r:embed="rId2"/>
          <a:stretch/>
        </p:blipFill>
        <p:spPr>
          <a:xfrm>
            <a:off x="14078502" y="1581399"/>
            <a:ext cx="2159460" cy="2860380"/>
          </a:xfrm>
          <a:prstGeom prst="rect">
            <a:avLst/>
          </a:prstGeom>
          <a:ln w="9360">
            <a:noFill/>
          </a:ln>
        </p:spPr>
      </p:pic>
      <p:pic>
        <p:nvPicPr>
          <p:cNvPr id="462" name="Picture 10"/>
          <p:cNvPicPr/>
          <p:nvPr/>
        </p:nvPicPr>
        <p:blipFill>
          <a:blip r:embed="rId3"/>
          <a:stretch/>
        </p:blipFill>
        <p:spPr>
          <a:xfrm>
            <a:off x="5120994" y="5953779"/>
            <a:ext cx="2386260" cy="2897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463" name="CustomShape 5"/>
          <p:cNvSpPr/>
          <p:nvPr/>
        </p:nvSpPr>
        <p:spPr>
          <a:xfrm>
            <a:off x="5351034" y="9270459"/>
            <a:ext cx="1848420" cy="38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>
                <a:solidFill>
                  <a:srgbClr val="003366"/>
                </a:solidFill>
                <a:latin typeface="Tahoma"/>
                <a:ea typeface="ＭＳ Ｐゴシック"/>
              </a:rPr>
              <a:t>Chile 2005</a:t>
            </a:r>
            <a:endParaRPr lang="es-GT" sz="1905" spc="-2">
              <a:latin typeface="Arial"/>
            </a:endParaRPr>
          </a:p>
        </p:txBody>
      </p:sp>
      <p:pic>
        <p:nvPicPr>
          <p:cNvPr id="464" name="Picture 12"/>
          <p:cNvPicPr/>
          <p:nvPr/>
        </p:nvPicPr>
        <p:blipFill>
          <a:blip r:embed="rId4"/>
          <a:stretch/>
        </p:blipFill>
        <p:spPr>
          <a:xfrm>
            <a:off x="1982514" y="5988339"/>
            <a:ext cx="2283660" cy="2951640"/>
          </a:xfrm>
          <a:prstGeom prst="rect">
            <a:avLst/>
          </a:prstGeom>
          <a:ln w="9360">
            <a:noFill/>
          </a:ln>
        </p:spPr>
      </p:pic>
      <p:sp>
        <p:nvSpPr>
          <p:cNvPr id="465" name="CustomShape 6"/>
          <p:cNvSpPr/>
          <p:nvPr/>
        </p:nvSpPr>
        <p:spPr>
          <a:xfrm>
            <a:off x="1781634" y="9253719"/>
            <a:ext cx="3052620" cy="38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 dirty="0">
                <a:solidFill>
                  <a:srgbClr val="003366"/>
                </a:solidFill>
                <a:latin typeface="Tahoma"/>
                <a:ea typeface="ＭＳ Ｐゴシック"/>
              </a:rPr>
              <a:t>Honduras 2005, 2014, 2023</a:t>
            </a:r>
            <a:endParaRPr lang="es-GT" sz="1905" spc="-2" dirty="0">
              <a:latin typeface="Arial"/>
            </a:endParaRPr>
          </a:p>
        </p:txBody>
      </p:sp>
      <p:pic>
        <p:nvPicPr>
          <p:cNvPr id="466" name="Picture 14"/>
          <p:cNvPicPr/>
          <p:nvPr/>
        </p:nvPicPr>
        <p:blipFill>
          <a:blip r:embed="rId5"/>
          <a:stretch/>
        </p:blipFill>
        <p:spPr>
          <a:xfrm>
            <a:off x="7629294" y="5949459"/>
            <a:ext cx="2255580" cy="2891160"/>
          </a:xfrm>
          <a:prstGeom prst="rect">
            <a:avLst/>
          </a:prstGeom>
          <a:ln w="9360">
            <a:noFill/>
          </a:ln>
        </p:spPr>
      </p:pic>
      <p:pic>
        <p:nvPicPr>
          <p:cNvPr id="467" name="Picture 15"/>
          <p:cNvPicPr/>
          <p:nvPr/>
        </p:nvPicPr>
        <p:blipFill>
          <a:blip r:embed="rId6"/>
          <a:stretch/>
        </p:blipFill>
        <p:spPr>
          <a:xfrm>
            <a:off x="7397634" y="1994499"/>
            <a:ext cx="2172420" cy="2805840"/>
          </a:xfrm>
          <a:prstGeom prst="rect">
            <a:avLst/>
          </a:prstGeom>
          <a:ln w="9360">
            <a:noFill/>
          </a:ln>
        </p:spPr>
      </p:pic>
      <p:sp>
        <p:nvSpPr>
          <p:cNvPr id="468" name="CustomShape 7"/>
          <p:cNvSpPr/>
          <p:nvPr/>
        </p:nvSpPr>
        <p:spPr>
          <a:xfrm>
            <a:off x="7553694" y="9270459"/>
            <a:ext cx="2370060" cy="38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>
                <a:solidFill>
                  <a:srgbClr val="003366"/>
                </a:solidFill>
                <a:latin typeface="Tahoma"/>
                <a:ea typeface="ＭＳ Ｐゴシック"/>
              </a:rPr>
              <a:t>Santa Lucia 2005</a:t>
            </a:r>
            <a:endParaRPr lang="es-GT" sz="1905" spc="-2">
              <a:latin typeface="Arial"/>
            </a:endParaRPr>
          </a:p>
        </p:txBody>
      </p:sp>
      <p:pic>
        <p:nvPicPr>
          <p:cNvPr id="469" name="Picture 2"/>
          <p:cNvPicPr/>
          <p:nvPr/>
        </p:nvPicPr>
        <p:blipFill>
          <a:blip r:embed="rId7"/>
          <a:stretch/>
        </p:blipFill>
        <p:spPr>
          <a:xfrm>
            <a:off x="4894734" y="2059839"/>
            <a:ext cx="2135160" cy="2740500"/>
          </a:xfrm>
          <a:prstGeom prst="rect">
            <a:avLst/>
          </a:prstGeom>
          <a:ln w="9360">
            <a:noFill/>
          </a:ln>
        </p:spPr>
      </p:pic>
      <p:pic>
        <p:nvPicPr>
          <p:cNvPr id="470" name="Picture 3"/>
          <p:cNvPicPr/>
          <p:nvPr/>
        </p:nvPicPr>
        <p:blipFill>
          <a:blip r:embed="rId8"/>
          <a:stretch/>
        </p:blipFill>
        <p:spPr>
          <a:xfrm>
            <a:off x="10059834" y="5945679"/>
            <a:ext cx="2250720" cy="28884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471" name="CustomShape 8"/>
          <p:cNvSpPr/>
          <p:nvPr/>
        </p:nvSpPr>
        <p:spPr>
          <a:xfrm>
            <a:off x="10287714" y="9270459"/>
            <a:ext cx="2084400" cy="38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>
                <a:solidFill>
                  <a:srgbClr val="003366"/>
                </a:solidFill>
                <a:latin typeface="Tahoma"/>
                <a:ea typeface="ＭＳ Ｐゴシック"/>
              </a:rPr>
              <a:t>Uruguay 2009</a:t>
            </a:r>
            <a:endParaRPr lang="es-GT" sz="1905" spc="-2">
              <a:latin typeface="Arial"/>
            </a:endParaRPr>
          </a:p>
        </p:txBody>
      </p:sp>
      <p:pic>
        <p:nvPicPr>
          <p:cNvPr id="474" name="Picture 6"/>
          <p:cNvPicPr/>
          <p:nvPr/>
        </p:nvPicPr>
        <p:blipFill>
          <a:blip r:embed="rId9"/>
          <a:stretch/>
        </p:blipFill>
        <p:spPr>
          <a:xfrm>
            <a:off x="12641124" y="2059839"/>
            <a:ext cx="1992060" cy="2838780"/>
          </a:xfrm>
          <a:prstGeom prst="rect">
            <a:avLst/>
          </a:prstGeom>
          <a:ln w="9360">
            <a:noFill/>
          </a:ln>
        </p:spPr>
      </p:pic>
      <p:sp>
        <p:nvSpPr>
          <p:cNvPr id="475" name="CustomShape 10"/>
          <p:cNvSpPr/>
          <p:nvPr/>
        </p:nvSpPr>
        <p:spPr>
          <a:xfrm>
            <a:off x="2223894" y="4999059"/>
            <a:ext cx="1960200" cy="38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n-US" sz="1905" b="1" spc="-2">
                <a:solidFill>
                  <a:srgbClr val="003366"/>
                </a:solidFill>
                <a:latin typeface="Roboto"/>
                <a:ea typeface="Roboto"/>
              </a:rPr>
              <a:t>Brasil 2002</a:t>
            </a:r>
            <a:endParaRPr lang="en-US" sz="1905" spc="-2" dirty="0">
              <a:latin typeface="Arial"/>
            </a:endParaRPr>
          </a:p>
        </p:txBody>
      </p:sp>
      <p:pic>
        <p:nvPicPr>
          <p:cNvPr id="476" name="Picture 2"/>
          <p:cNvPicPr/>
          <p:nvPr/>
        </p:nvPicPr>
        <p:blipFill>
          <a:blip r:embed="rId10"/>
          <a:stretch/>
        </p:blipFill>
        <p:spPr>
          <a:xfrm>
            <a:off x="2518194" y="5728599"/>
            <a:ext cx="2375460" cy="3074220"/>
          </a:xfrm>
          <a:prstGeom prst="rect">
            <a:avLst/>
          </a:prstGeom>
          <a:ln>
            <a:noFill/>
          </a:ln>
        </p:spPr>
      </p:pic>
      <p:pic>
        <p:nvPicPr>
          <p:cNvPr id="477" name="Picture 4"/>
          <p:cNvPicPr/>
          <p:nvPr/>
        </p:nvPicPr>
        <p:blipFill>
          <a:blip r:embed="rId11"/>
          <a:stretch/>
        </p:blipFill>
        <p:spPr>
          <a:xfrm>
            <a:off x="12641574" y="5924619"/>
            <a:ext cx="2282040" cy="2931120"/>
          </a:xfrm>
          <a:prstGeom prst="rect">
            <a:avLst/>
          </a:prstGeom>
          <a:ln>
            <a:noFill/>
          </a:ln>
        </p:spPr>
      </p:pic>
      <p:sp>
        <p:nvSpPr>
          <p:cNvPr id="478" name="CustomShape 11"/>
          <p:cNvSpPr/>
          <p:nvPr/>
        </p:nvSpPr>
        <p:spPr>
          <a:xfrm>
            <a:off x="12869454" y="9274779"/>
            <a:ext cx="2408400" cy="3623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 dirty="0">
                <a:solidFill>
                  <a:srgbClr val="003366"/>
                </a:solidFill>
                <a:latin typeface="Tahoma"/>
                <a:ea typeface="ＭＳ Ｐゴシック"/>
              </a:rPr>
              <a:t>Belize 2010, 2023</a:t>
            </a:r>
            <a:endParaRPr lang="es-GT" sz="1905" spc="-2" dirty="0">
              <a:latin typeface="Arial"/>
            </a:endParaRPr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4982A798-30AA-EA27-A87B-7FA507C195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4447" y="2049870"/>
            <a:ext cx="2283662" cy="2903349"/>
          </a:xfrm>
          <a:prstGeom prst="rect">
            <a:avLst/>
          </a:prstGeom>
        </p:spPr>
      </p:pic>
      <p:sp>
        <p:nvSpPr>
          <p:cNvPr id="4" name="CustomShape 4">
            <a:extLst>
              <a:ext uri="{FF2B5EF4-FFF2-40B4-BE49-F238E27FC236}">
                <a16:creationId xmlns:a16="http://schemas.microsoft.com/office/drawing/2014/main" id="{C60ED26F-F91D-FD3D-A4F6-FDD476723E51}"/>
              </a:ext>
            </a:extLst>
          </p:cNvPr>
          <p:cNvSpPr/>
          <p:nvPr/>
        </p:nvSpPr>
        <p:spPr>
          <a:xfrm>
            <a:off x="9994770" y="4880799"/>
            <a:ext cx="1942380" cy="38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948"/>
              </a:spcBef>
            </a:pPr>
            <a:r>
              <a:rPr lang="es-GT" sz="1905" b="1" spc="-2" dirty="0">
                <a:solidFill>
                  <a:srgbClr val="003366"/>
                </a:solidFill>
                <a:latin typeface="Roboto"/>
                <a:ea typeface="Roboto"/>
              </a:rPr>
              <a:t>Cuba 2008 </a:t>
            </a:r>
            <a:endParaRPr lang="es-GT" sz="1905" spc="-2" dirty="0">
              <a:latin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14D672-7CB3-CCD6-9CA3-5D652E8D4616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9975582" y="1953969"/>
            <a:ext cx="2334972" cy="29217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6"/>
          <p:cNvPicPr/>
          <p:nvPr/>
        </p:nvPicPr>
        <p:blipFill>
          <a:blip r:embed="rId2"/>
          <a:stretch/>
        </p:blipFill>
        <p:spPr>
          <a:xfrm>
            <a:off x="9399240" y="5449142"/>
            <a:ext cx="2401920" cy="3225420"/>
          </a:xfrm>
          <a:prstGeom prst="rect">
            <a:avLst/>
          </a:prstGeom>
          <a:ln w="9360">
            <a:solidFill>
              <a:srgbClr val="339966"/>
            </a:solidFill>
            <a:miter/>
          </a:ln>
        </p:spPr>
      </p:pic>
      <p:pic>
        <p:nvPicPr>
          <p:cNvPr id="480" name="Picture 7"/>
          <p:cNvPicPr/>
          <p:nvPr/>
        </p:nvPicPr>
        <p:blipFill>
          <a:blip r:embed="rId3"/>
          <a:stretch/>
        </p:blipFill>
        <p:spPr>
          <a:xfrm>
            <a:off x="6271020" y="5381642"/>
            <a:ext cx="2478600" cy="3225420"/>
          </a:xfrm>
          <a:prstGeom prst="rect">
            <a:avLst/>
          </a:prstGeom>
          <a:ln w="9360">
            <a:noFill/>
          </a:ln>
        </p:spPr>
      </p:pic>
      <p:sp>
        <p:nvSpPr>
          <p:cNvPr id="481" name="CustomShape 1"/>
          <p:cNvSpPr/>
          <p:nvPr/>
        </p:nvSpPr>
        <p:spPr>
          <a:xfrm>
            <a:off x="6045840" y="8749082"/>
            <a:ext cx="257418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Ciudad de Panamá</a:t>
            </a:r>
            <a:endParaRPr lang="es-GT" sz="1484" spc="-2"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9726480" y="8760422"/>
            <a:ext cx="171072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Loja</a:t>
            </a:r>
            <a:endParaRPr lang="es-GT" sz="1484" spc="-2"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12419460" y="4861082"/>
            <a:ext cx="270702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GAM de Costa Rica</a:t>
            </a:r>
            <a:endParaRPr lang="es-GT" sz="1484" spc="-2">
              <a:latin typeface="Arial"/>
            </a:endParaRPr>
          </a:p>
        </p:txBody>
      </p:sp>
      <p:pic>
        <p:nvPicPr>
          <p:cNvPr id="484" name="Picture 11"/>
          <p:cNvPicPr/>
          <p:nvPr/>
        </p:nvPicPr>
        <p:blipFill>
          <a:blip r:embed="rId4"/>
          <a:stretch/>
        </p:blipFill>
        <p:spPr>
          <a:xfrm>
            <a:off x="12633840" y="1609202"/>
            <a:ext cx="2496420" cy="3225420"/>
          </a:xfrm>
          <a:prstGeom prst="rect">
            <a:avLst/>
          </a:prstGeom>
          <a:ln w="9360">
            <a:noFill/>
          </a:ln>
        </p:spPr>
      </p:pic>
      <p:pic>
        <p:nvPicPr>
          <p:cNvPr id="485" name="Picture 12"/>
          <p:cNvPicPr/>
          <p:nvPr/>
        </p:nvPicPr>
        <p:blipFill>
          <a:blip r:embed="rId5"/>
          <a:stretch/>
        </p:blipFill>
        <p:spPr>
          <a:xfrm>
            <a:off x="2839320" y="5381642"/>
            <a:ext cx="2595240" cy="3225420"/>
          </a:xfrm>
          <a:prstGeom prst="rect">
            <a:avLst/>
          </a:prstGeom>
          <a:ln w="9360">
            <a:noFill/>
          </a:ln>
        </p:spPr>
      </p:pic>
      <p:sp>
        <p:nvSpPr>
          <p:cNvPr id="486" name="CustomShape 4"/>
          <p:cNvSpPr/>
          <p:nvPr/>
        </p:nvSpPr>
        <p:spPr>
          <a:xfrm>
            <a:off x="2760480" y="8745842"/>
            <a:ext cx="288414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San Miguel de Tucumán</a:t>
            </a:r>
            <a:endParaRPr lang="es-GT" sz="1484" spc="-2">
              <a:latin typeface="Arial"/>
            </a:endParaRPr>
          </a:p>
        </p:txBody>
      </p:sp>
      <p:pic>
        <p:nvPicPr>
          <p:cNvPr id="487" name="Picture 14"/>
          <p:cNvPicPr/>
          <p:nvPr/>
        </p:nvPicPr>
        <p:blipFill>
          <a:blip r:embed="rId6"/>
          <a:stretch/>
        </p:blipFill>
        <p:spPr>
          <a:xfrm>
            <a:off x="9399240" y="1656182"/>
            <a:ext cx="2332800" cy="3225420"/>
          </a:xfrm>
          <a:prstGeom prst="rect">
            <a:avLst/>
          </a:prstGeom>
          <a:ln w="9360">
            <a:noFill/>
          </a:ln>
        </p:spPr>
      </p:pic>
      <p:pic>
        <p:nvPicPr>
          <p:cNvPr id="488" name="Picture 15"/>
          <p:cNvPicPr/>
          <p:nvPr/>
        </p:nvPicPr>
        <p:blipFill>
          <a:blip r:embed="rId7"/>
          <a:stretch/>
        </p:blipFill>
        <p:spPr>
          <a:xfrm>
            <a:off x="6289920" y="1656182"/>
            <a:ext cx="2459160" cy="3225420"/>
          </a:xfrm>
          <a:prstGeom prst="rect">
            <a:avLst/>
          </a:prstGeom>
          <a:ln w="9360">
            <a:noFill/>
          </a:ln>
        </p:spPr>
      </p:pic>
      <p:sp>
        <p:nvSpPr>
          <p:cNvPr id="489" name="CustomShape 5"/>
          <p:cNvSpPr/>
          <p:nvPr/>
        </p:nvSpPr>
        <p:spPr>
          <a:xfrm>
            <a:off x="6687900" y="4935062"/>
            <a:ext cx="166428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Lima y Callao </a:t>
            </a:r>
            <a:endParaRPr lang="es-GT" sz="1484" spc="-2">
              <a:latin typeface="Arial"/>
            </a:endParaRPr>
          </a:p>
        </p:txBody>
      </p:sp>
      <p:sp>
        <p:nvSpPr>
          <p:cNvPr id="490" name="CustomShape 6"/>
          <p:cNvSpPr/>
          <p:nvPr/>
        </p:nvSpPr>
        <p:spPr>
          <a:xfrm>
            <a:off x="9769680" y="4935062"/>
            <a:ext cx="166428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Arequipa</a:t>
            </a:r>
            <a:endParaRPr lang="es-GT" sz="1484" spc="-2">
              <a:latin typeface="Arial"/>
            </a:endParaRPr>
          </a:p>
        </p:txBody>
      </p:sp>
      <p:pic>
        <p:nvPicPr>
          <p:cNvPr id="491" name="Picture 18"/>
          <p:cNvPicPr/>
          <p:nvPr/>
        </p:nvPicPr>
        <p:blipFill>
          <a:blip r:embed="rId8"/>
          <a:stretch/>
        </p:blipFill>
        <p:spPr>
          <a:xfrm>
            <a:off x="3035340" y="1691822"/>
            <a:ext cx="2398680" cy="3225420"/>
          </a:xfrm>
          <a:prstGeom prst="rect">
            <a:avLst/>
          </a:prstGeom>
          <a:ln w="12600">
            <a:noFill/>
          </a:ln>
        </p:spPr>
      </p:pic>
      <p:sp>
        <p:nvSpPr>
          <p:cNvPr id="492" name="CustomShape 7"/>
          <p:cNvSpPr/>
          <p:nvPr/>
        </p:nvSpPr>
        <p:spPr>
          <a:xfrm>
            <a:off x="3467880" y="4937222"/>
            <a:ext cx="142128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La Habana </a:t>
            </a:r>
            <a:endParaRPr lang="es-GT" sz="1484" spc="-2">
              <a:latin typeface="Arial"/>
            </a:endParaRPr>
          </a:p>
        </p:txBody>
      </p:sp>
      <p:pic>
        <p:nvPicPr>
          <p:cNvPr id="493" name="Picture 22"/>
          <p:cNvPicPr/>
          <p:nvPr/>
        </p:nvPicPr>
        <p:blipFill>
          <a:blip r:embed="rId9"/>
          <a:stretch/>
        </p:blipFill>
        <p:spPr>
          <a:xfrm>
            <a:off x="12633840" y="5427542"/>
            <a:ext cx="2508300" cy="3225420"/>
          </a:xfrm>
          <a:prstGeom prst="rect">
            <a:avLst/>
          </a:prstGeom>
          <a:ln w="3240">
            <a:solidFill>
              <a:srgbClr val="339966"/>
            </a:solidFill>
            <a:miter/>
          </a:ln>
        </p:spPr>
      </p:pic>
      <p:sp>
        <p:nvSpPr>
          <p:cNvPr id="494" name="CustomShape 8"/>
          <p:cNvSpPr/>
          <p:nvPr/>
        </p:nvSpPr>
        <p:spPr>
          <a:xfrm>
            <a:off x="12988620" y="8723162"/>
            <a:ext cx="171072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7520" rIns="95040" bIns="47520" anchorCtr="1"/>
          <a:lstStyle/>
          <a:p>
            <a:pPr algn="ctr">
              <a:spcBef>
                <a:spcPts val="740"/>
              </a:spcBef>
            </a:pPr>
            <a:r>
              <a:rPr lang="es-GT" sz="1484" b="1" spc="-2">
                <a:solidFill>
                  <a:srgbClr val="003366"/>
                </a:solidFill>
                <a:latin typeface="Tahoma"/>
                <a:ea typeface="ＭＳ Ｐゴシック"/>
              </a:rPr>
              <a:t>Chiclayo</a:t>
            </a:r>
            <a:endParaRPr lang="es-GT" sz="1484" spc="-2">
              <a:latin typeface="Arial"/>
            </a:endParaRPr>
          </a:p>
        </p:txBody>
      </p:sp>
      <p:sp>
        <p:nvSpPr>
          <p:cNvPr id="495" name="CustomShape 9"/>
          <p:cNvSpPr/>
          <p:nvPr/>
        </p:nvSpPr>
        <p:spPr>
          <a:xfrm>
            <a:off x="1904580" y="329400"/>
            <a:ext cx="13691160" cy="84186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pt-BR" sz="4200" b="1" spc="-2" dirty="0">
                <a:solidFill>
                  <a:srgbClr val="00B0F0"/>
                </a:solidFill>
                <a:latin typeface="Roboto"/>
                <a:ea typeface="Calibri"/>
              </a:rPr>
              <a:t>GEO Cidades (2000 - 2010)</a:t>
            </a:r>
            <a:endParaRPr lang="pt-BR" sz="4200" b="1" spc="-2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9"/>
          <p:cNvSpPr/>
          <p:nvPr/>
        </p:nvSpPr>
        <p:spPr>
          <a:xfrm>
            <a:off x="1904580" y="329400"/>
            <a:ext cx="13691160" cy="84186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pt-BR" sz="4200" b="1" spc="-2" dirty="0">
                <a:solidFill>
                  <a:srgbClr val="00B0F0"/>
                </a:solidFill>
                <a:latin typeface="Roboto"/>
                <a:ea typeface="Calibri"/>
              </a:rPr>
              <a:t>GEO Cidades no Brasil</a:t>
            </a:r>
            <a:endParaRPr lang="pt-BR" sz="4200" b="1" spc="-2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846C1B-3901-5B96-7D6A-912086D266A1}"/>
              </a:ext>
            </a:extLst>
          </p:cNvPr>
          <p:cNvSpPr txBox="1"/>
          <p:nvPr/>
        </p:nvSpPr>
        <p:spPr>
          <a:xfrm>
            <a:off x="1904580" y="2114550"/>
            <a:ext cx="114109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2000 </a:t>
            </a:r>
            <a:r>
              <a:rPr lang="en-US" sz="4200" dirty="0" err="1"/>
              <a:t>Goias</a:t>
            </a:r>
            <a:endParaRPr lang="en-US" sz="4200" dirty="0"/>
          </a:p>
          <a:p>
            <a:r>
              <a:rPr lang="en-US" sz="4200" dirty="0"/>
              <a:t>2002 Manaus</a:t>
            </a:r>
          </a:p>
          <a:p>
            <a:r>
              <a:rPr lang="en-US" sz="4200" dirty="0"/>
              <a:t>2002 Rio de Janeiro</a:t>
            </a:r>
          </a:p>
          <a:p>
            <a:r>
              <a:rPr lang="en-US" sz="4200" dirty="0"/>
              <a:t>2004 Sao Paulo</a:t>
            </a:r>
          </a:p>
          <a:p>
            <a:r>
              <a:rPr lang="en-US" sz="4200" dirty="0"/>
              <a:t>2009 GEO </a:t>
            </a:r>
            <a:r>
              <a:rPr lang="en-US" sz="4200" dirty="0" err="1"/>
              <a:t>Saúde</a:t>
            </a:r>
            <a:r>
              <a:rPr lang="en-US" sz="4200" dirty="0"/>
              <a:t> Sao Paulo</a:t>
            </a:r>
          </a:p>
          <a:p>
            <a:r>
              <a:rPr lang="en-US" sz="4200" dirty="0"/>
              <a:t>2010 </a:t>
            </a:r>
            <a:r>
              <a:rPr lang="en-US" sz="4200" dirty="0" err="1"/>
              <a:t>Beberibe</a:t>
            </a:r>
            <a:endParaRPr lang="en-US" sz="4200" dirty="0"/>
          </a:p>
          <a:p>
            <a:r>
              <a:rPr lang="en-US" sz="4200" dirty="0"/>
              <a:t>2010 </a:t>
            </a:r>
            <a:r>
              <a:rPr lang="en-US" sz="4200" dirty="0" err="1"/>
              <a:t>Marabá</a:t>
            </a:r>
            <a:endParaRPr lang="en-US" sz="4200" dirty="0"/>
          </a:p>
          <a:p>
            <a:r>
              <a:rPr lang="en-US" sz="4200" dirty="0"/>
              <a:t>2010 Piranhas</a:t>
            </a:r>
          </a:p>
          <a:p>
            <a:r>
              <a:rPr lang="en-US" sz="4200" dirty="0"/>
              <a:t>2010 Ponta </a:t>
            </a:r>
            <a:r>
              <a:rPr lang="en-US" sz="4200" dirty="0" err="1"/>
              <a:t>Pora</a:t>
            </a:r>
            <a:endParaRPr lang="en-US" sz="4200" dirty="0"/>
          </a:p>
          <a:p>
            <a:endParaRPr lang="en-US" sz="3600" dirty="0"/>
          </a:p>
        </p:txBody>
      </p:sp>
      <p:pic>
        <p:nvPicPr>
          <p:cNvPr id="5" name="Picture 4" descr="A map of the continent&#10;&#10;Description automatically generated">
            <a:extLst>
              <a:ext uri="{FF2B5EF4-FFF2-40B4-BE49-F238E27FC236}">
                <a16:creationId xmlns:a16="http://schemas.microsoft.com/office/drawing/2014/main" id="{DA4B7CCE-DF39-DCCD-96CE-4EDE3857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54" y="1171260"/>
            <a:ext cx="9735668" cy="87399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063B832-2D01-E78F-43FC-ACC961E9960F}"/>
              </a:ext>
            </a:extLst>
          </p:cNvPr>
          <p:cNvSpPr/>
          <p:nvPr/>
        </p:nvSpPr>
        <p:spPr>
          <a:xfrm>
            <a:off x="10848975" y="3390900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CA4F5-78DF-002B-DA5F-E4E6685F3E31}"/>
              </a:ext>
            </a:extLst>
          </p:cNvPr>
          <p:cNvSpPr/>
          <p:nvPr/>
        </p:nvSpPr>
        <p:spPr>
          <a:xfrm>
            <a:off x="12763500" y="5829300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D7AF76-DB8C-BB53-D4B4-F81C2129B0D7}"/>
              </a:ext>
            </a:extLst>
          </p:cNvPr>
          <p:cNvSpPr/>
          <p:nvPr/>
        </p:nvSpPr>
        <p:spPr>
          <a:xfrm>
            <a:off x="14001750" y="7124700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88FB86-675A-A023-732E-3261B39066D4}"/>
              </a:ext>
            </a:extLst>
          </p:cNvPr>
          <p:cNvSpPr/>
          <p:nvPr/>
        </p:nvSpPr>
        <p:spPr>
          <a:xfrm>
            <a:off x="13229805" y="721042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80CBB-01CD-D526-114C-AB6B8F501F54}"/>
              </a:ext>
            </a:extLst>
          </p:cNvPr>
          <p:cNvSpPr/>
          <p:nvPr/>
        </p:nvSpPr>
        <p:spPr>
          <a:xfrm>
            <a:off x="11658180" y="7124700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0C0BC5-8ED2-CA85-87CB-D92B17AE1447}"/>
              </a:ext>
            </a:extLst>
          </p:cNvPr>
          <p:cNvSpPr/>
          <p:nvPr/>
        </p:nvSpPr>
        <p:spPr>
          <a:xfrm>
            <a:off x="12953580" y="380047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C3325D-5C1A-E8E3-E3A8-2C37090AB183}"/>
              </a:ext>
            </a:extLst>
          </p:cNvPr>
          <p:cNvSpPr/>
          <p:nvPr/>
        </p:nvSpPr>
        <p:spPr>
          <a:xfrm>
            <a:off x="15159176" y="4572000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33585C-467A-DE93-C9A5-D603B5DE768A}"/>
              </a:ext>
            </a:extLst>
          </p:cNvPr>
          <p:cNvSpPr/>
          <p:nvPr/>
        </p:nvSpPr>
        <p:spPr>
          <a:xfrm>
            <a:off x="14987726" y="380047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700"/>
          </a:p>
        </p:txBody>
      </p:sp>
    </p:spTree>
    <p:extLst>
      <p:ext uri="{BB962C8B-B14F-4D97-AF65-F5344CB8AC3E}">
        <p14:creationId xmlns:p14="http://schemas.microsoft.com/office/powerpoint/2010/main" val="29965916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174B-8264-1F02-89CB-48F86D24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3" y="764265"/>
            <a:ext cx="15980367" cy="1178835"/>
          </a:xfrm>
        </p:spPr>
        <p:txBody>
          <a:bodyPr>
            <a:normAutofit/>
          </a:bodyPr>
          <a:lstStyle/>
          <a:p>
            <a:pPr algn="l"/>
            <a:r>
              <a:rPr lang="en-BR" sz="5400" b="1" dirty="0"/>
              <a:t>ESTRUTURA DO GEO BRASIL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7327-C3D2-CC4F-D491-EA306977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47" y="2803651"/>
            <a:ext cx="17004506" cy="5921249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</a:t>
            </a:r>
            <a:r>
              <a:rPr lang="pt-BR" sz="4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INTRODUÇÃO (Coordenação Técnica)</a:t>
            </a:r>
            <a:endParaRPr lang="en-B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II – ANÁLISE AMBIENTAL: DIAGNÓSTICO, RESPOSTAS E CAMINHOS PARA A TRANSFORMAÇÃO </a:t>
            </a:r>
            <a:endParaRPr lang="en-B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III – ANÁLISE TEMÁTICA: AVANÇOS, DESAFIOS E OPORTUNIDADES</a:t>
            </a:r>
            <a:endParaRPr lang="en-B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IV – PERSPECTIVAS E CONCLUSÕES (Coordenação Técnica)</a:t>
            </a:r>
            <a:endParaRPr lang="en-B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R" sz="4800" dirty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BR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74296-13AE-34E3-C3D7-3D0DF086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422364"/>
            <a:ext cx="6713610" cy="1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5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FD96-57F9-5928-86DC-EF7ADA4E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82" y="386358"/>
            <a:ext cx="16887118" cy="950989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2700"/>
              </a:spcBef>
              <a:spcAft>
                <a:spcPts val="180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II – ANÁLISE AMBIENTAL: DIAGNÓSTICO, RESPOSTAS E CAMINHOS PARA A TRANSFORMAÇÃO </a:t>
            </a:r>
            <a:endParaRPr lang="en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II.1.  Mudanças Climáticas (Carlos Nobre, USP)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II.2. Biodiversidade e Serviços Ecossistêmicos  (Júlio Roma, IPEA) 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II.3. Gestão da Qualidade Ambiental. </a:t>
            </a:r>
            <a: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(Júlia Alves Menezes, INPE)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II.4. Recursos Hídricos (José Feres, IPEA e FGV EPGE)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  <a:buNone/>
            </a:pPr>
            <a:endParaRPr lang="pt-BR" sz="2800" b="1" dirty="0">
              <a:solidFill>
                <a:srgbClr val="00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III – ANÁLISE TEMÁTICA: AVANÇOS, DESAFIOS E OPORTUNIDADES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III.1. Agricultura. (</a:t>
            </a:r>
            <a:r>
              <a:rPr lang="pt-BR" sz="2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Marcelo José Braga, UFV)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III.2. Cidades (Célio Andrade, UFBA) 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III.3. Energia (André Felipe Simões, USP)  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III.4. Industria (Mônica Abreu, UFC)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III.5 Saúde (Sandra </a:t>
            </a:r>
            <a:r>
              <a:rPr lang="pt-BR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Hacon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Fiocruz)</a:t>
            </a:r>
            <a:endParaRPr lang="en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R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208944-4F93-07D0-0775-DA64C2A0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0" y="9105900"/>
            <a:ext cx="4275210" cy="9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0ECF8-F64F-7EBF-3275-2896D7BA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840200" cy="1143000"/>
          </a:xfrm>
        </p:spPr>
        <p:txBody>
          <a:bodyPr>
            <a:normAutofit/>
          </a:bodyPr>
          <a:lstStyle/>
          <a:p>
            <a:r>
              <a:rPr lang="pt-BR" sz="5400" b="1" dirty="0"/>
              <a:t>Exemplos de alguns pontos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92706-AA00-9694-B6CF-7F65FAB8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992600" cy="81915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Apesar dos avanços institucionais e legais, como a criação da Política Nacional do Meio Ambiente (PNMA) em 1981 e do Ministério do Meio Ambiente em 1992, o Brasil ainda enfrenta dificuldades estruturais para implementar efetivamente políticas ambientais. </a:t>
            </a:r>
            <a:r>
              <a:rPr lang="pt-BR" b="1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Entre 2001 e 2022, os gastos ambientais representaram, em média, apenas 0,26% do orçamento federal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, evidenciando a baixa prioridade orçamentária para o setor.</a:t>
            </a:r>
          </a:p>
          <a:p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dirty="0">
                <a:latin typeface="Times New Roman"/>
                <a:cs typeface="Times New Roman"/>
              </a:rPr>
              <a:t>As mudanças climáticas no Brasil têm causado aquecimento generalizado em todos os biomas, com destaque para </a:t>
            </a:r>
            <a:r>
              <a:rPr lang="pt-BR" sz="3600" b="1" dirty="0">
                <a:latin typeface="Times New Roman"/>
                <a:cs typeface="Times New Roman"/>
              </a:rPr>
              <a:t>aumentos históricos no Pantanal (~3 °C) e no Cerrado (até 4 °C em máximas e mínimas sazonais)</a:t>
            </a:r>
            <a:r>
              <a:rPr lang="pt-BR" sz="3600" dirty="0">
                <a:latin typeface="Times New Roman"/>
                <a:cs typeface="Times New Roman"/>
              </a:rPr>
              <a:t>, enquanto a Mata Atlântica, o Pampa, a Amazônia e a Caatinga também registram elevações significativas de temperatura ao longo das últimas décadas</a:t>
            </a:r>
            <a:endParaRPr lang="pt-BR" dirty="0">
              <a:latin typeface="Times New Roman"/>
              <a:cs typeface="Times New Roman"/>
            </a:endParaRPr>
          </a:p>
          <a:p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dirty="0">
                <a:latin typeface="Times New Roman"/>
                <a:cs typeface="Times New Roman"/>
              </a:rPr>
              <a:t>As pressões antrópicas sobre a biodiversidade brasileira, especialmente aquelas associadas às mudanças no uso e cobertura da terra, têm gerado uma série de impactos ambientais, sociais e climáticos: existência de um número significativo de espécies ameaçadas de extinção.</a:t>
            </a:r>
            <a:r>
              <a:rPr lang="pt-BR" sz="3600" b="1" dirty="0">
                <a:latin typeface="Times New Roman"/>
                <a:cs typeface="Times New Roman"/>
              </a:rPr>
              <a:t> 3.213 espécies da flora e 1.203 da fauna brasileira se encontram ameaçadas.</a:t>
            </a:r>
          </a:p>
          <a:p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400" dirty="0">
                <a:latin typeface="Times New Roman"/>
                <a:cs typeface="Times New Roman"/>
              </a:rPr>
              <a:t>A qualidade do ar no Brasil representa um risco crítico à saúde pública e à equidade ambiental. </a:t>
            </a:r>
            <a:r>
              <a:rPr lang="pt-BR" sz="3400" b="1" dirty="0">
                <a:latin typeface="Times New Roman"/>
                <a:cs typeface="Times New Roman"/>
              </a:rPr>
              <a:t>A poluição atmosférica é responsável por cerca de 51 mil mortes prematuras anuais, com impactos econômicos e sociais significativos</a:t>
            </a:r>
            <a:endParaRPr lang="pt-BR" sz="3600" b="1" dirty="0">
              <a:latin typeface="Times New Roman"/>
              <a:cs typeface="Times New Roman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935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0" y="-7"/>
            <a:ext cx="18289723" cy="3300095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E9A5A-7AF4-3D4F-F15B-ECB864EFE79E}"/>
              </a:ext>
            </a:extLst>
          </p:cNvPr>
          <p:cNvSpPr txBox="1"/>
          <p:nvPr/>
        </p:nvSpPr>
        <p:spPr>
          <a:xfrm>
            <a:off x="1705554" y="822960"/>
            <a:ext cx="14874948" cy="1783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253F7-B51C-0F6B-62E0-702735FA11C0}"/>
              </a:ext>
            </a:extLst>
          </p:cNvPr>
          <p:cNvSpPr txBox="1"/>
          <p:nvPr/>
        </p:nvSpPr>
        <p:spPr>
          <a:xfrm>
            <a:off x="2936980" y="3647650"/>
            <a:ext cx="12414039" cy="5527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lançamento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COP 30</a:t>
            </a: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Gestão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editorial</a:t>
            </a: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Objetivos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Perguntas-chave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Metodologia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Outros GEOs</a:t>
            </a: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Estrutura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Alguns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pontos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importantes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waterfall&#10;&#10;AI-generated content may be incorrect.">
            <a:extLst>
              <a:ext uri="{FF2B5EF4-FFF2-40B4-BE49-F238E27FC236}">
                <a16:creationId xmlns:a16="http://schemas.microsoft.com/office/drawing/2014/main" id="{113BCD00-3BB1-D276-6646-C19B94335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hotos of a city and a cross&#10;&#10;AI-generated content may be incorrect.">
            <a:extLst>
              <a:ext uri="{FF2B5EF4-FFF2-40B4-BE49-F238E27FC236}">
                <a16:creationId xmlns:a16="http://schemas.microsoft.com/office/drawing/2014/main" id="{8EF64A09-C6A8-BCF8-15FA-245D142E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"/>
            <a:ext cx="6707317" cy="9601200"/>
          </a:xfrm>
          <a:prstGeom prst="rect">
            <a:avLst/>
          </a:prstGeom>
        </p:spPr>
      </p:pic>
      <p:pic>
        <p:nvPicPr>
          <p:cNvPr id="5" name="Picture 4" descr="A bird in a tree&#10;&#10;AI-generated content may be incorrect.">
            <a:extLst>
              <a:ext uri="{FF2B5EF4-FFF2-40B4-BE49-F238E27FC236}">
                <a16:creationId xmlns:a16="http://schemas.microsoft.com/office/drawing/2014/main" id="{809D0295-910A-55F7-B067-0F1278F8A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9621"/>
            <a:ext cx="5138279" cy="7330059"/>
          </a:xfrm>
          <a:prstGeom prst="rect">
            <a:avLst/>
          </a:prstGeom>
        </p:spPr>
      </p:pic>
      <p:pic>
        <p:nvPicPr>
          <p:cNvPr id="7" name="Picture 6" descr="A river flowing through a forest&#10;&#10;AI-generated content may be incorrect.">
            <a:extLst>
              <a:ext uri="{FF2B5EF4-FFF2-40B4-BE49-F238E27FC236}">
                <a16:creationId xmlns:a16="http://schemas.microsoft.com/office/drawing/2014/main" id="{87C945FD-CED2-23E6-9BAC-D725D07C8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828" y="14377"/>
            <a:ext cx="3650171" cy="5219819"/>
          </a:xfrm>
          <a:prstGeom prst="rect">
            <a:avLst/>
          </a:prstGeom>
        </p:spPr>
      </p:pic>
      <p:pic>
        <p:nvPicPr>
          <p:cNvPr id="9" name="Picture 8" descr="A waterfall in the forest&#10;&#10;AI-generated content may be incorrect.">
            <a:extLst>
              <a:ext uri="{FF2B5EF4-FFF2-40B4-BE49-F238E27FC236}">
                <a16:creationId xmlns:a16="http://schemas.microsoft.com/office/drawing/2014/main" id="{6A06C92B-E81B-1931-73E5-C32096192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829" y="5052491"/>
            <a:ext cx="3650171" cy="522085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4E4801-99A4-2716-5E70-D713FE5A0207}"/>
              </a:ext>
            </a:extLst>
          </p:cNvPr>
          <p:cNvSpPr txBox="1"/>
          <p:nvPr/>
        </p:nvSpPr>
        <p:spPr>
          <a:xfrm>
            <a:off x="8077200" y="8115300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GEO BRASIL 2025 – GEO BRASIL 2025</a:t>
            </a:r>
            <a:r>
              <a:rPr lang="pt-BR" dirty="0"/>
              <a:t> – geobrasil2025.org</a:t>
            </a:r>
          </a:p>
          <a:p>
            <a:endParaRPr lang="pt-BR" dirty="0"/>
          </a:p>
          <a:p>
            <a:r>
              <a:rPr lang="pt-BR" dirty="0">
                <a:hlinkClick r:id="rId7"/>
              </a:rPr>
              <a:t>GEO BRASIL 2025: estado e perspectivas do meio ambiente</a:t>
            </a: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60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12991" cy="10287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AA47-A9C8-D8DD-36A3-38CF01DF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51" y="266700"/>
            <a:ext cx="7177194" cy="1996260"/>
          </a:xfrm>
        </p:spPr>
        <p:txBody>
          <a:bodyPr>
            <a:normAutofit/>
          </a:bodyPr>
          <a:lstStyle/>
          <a:p>
            <a:r>
              <a:rPr lang="en-BR" b="1" dirty="0"/>
              <a:t>Gestão Editorial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B51B1-9365-18AA-2982-80B69FB0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94" y="1943100"/>
            <a:ext cx="8461706" cy="792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Geral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MMA, PNUMA</a:t>
            </a:r>
            <a:endParaRPr lang="en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Técnica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MMA, FGV, IPEA, PNUMA</a:t>
            </a:r>
            <a:endParaRPr lang="en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Executiva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FGV</a:t>
            </a:r>
            <a:endParaRPr lang="en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Parceiros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Organizações que contribuem para o relatório</a:t>
            </a: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Financiadores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PNUMA</a:t>
            </a:r>
            <a:endParaRPr lang="en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Editorial: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900"/>
              </a:spcAft>
            </a:pPr>
            <a:r>
              <a:rPr lang="en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Ariel Pares (MMA), Bianca Oliveira (MMA), Elias Begnini (MMA), Adriana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Magalhães de Moura (IPEA), Júlio Cesar Roma (IPEA), Francesco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Gaetani (PNUMA), Javier Neme (PNUMA), Beatriz Carneiro (PNUMA), Flávia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Donadelli (FGV) e José A. Puppim de Oliveira (FGV)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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Organizadores: Flávia Donadelli (FGV) e José A. Puppim (FGV)</a:t>
            </a:r>
            <a:r>
              <a:rPr lang="en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apoio de Ana Paula Santos (FGV) e Adriele Silva (FGV)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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Autores: Contribuições base para cada um dos tópicos</a:t>
            </a:r>
            <a:endParaRPr lang="en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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Comentaristas: Convidados voluntários do setor privado, ONGs, academia, governo ou organização social.</a:t>
            </a:r>
            <a:endParaRPr lang="en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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Revisores: Revisores de cada tópico</a:t>
            </a:r>
            <a:endParaRPr lang="en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B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BF0BF-6339-B2EF-68B5-0763383E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915" y="4357976"/>
            <a:ext cx="7106475" cy="16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1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AC955-6E70-4906-9661-F98A8D2C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5544799" cy="1948933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accent1"/>
                </a:solidFill>
              </a:rPr>
              <a:t>Perspectivas do </a:t>
            </a:r>
            <a:r>
              <a:rPr lang="es-ES" sz="4800" b="1" dirty="0" err="1">
                <a:solidFill>
                  <a:schemeClr val="accent1"/>
                </a:solidFill>
              </a:rPr>
              <a:t>Meio</a:t>
            </a:r>
            <a:r>
              <a:rPr lang="es-ES" sz="4800" b="1" dirty="0">
                <a:solidFill>
                  <a:schemeClr val="accent1"/>
                </a:solidFill>
              </a:rPr>
              <a:t> Ambiente Mundial (</a:t>
            </a:r>
            <a:r>
              <a:rPr lang="es-ES" sz="4800" b="1" dirty="0" err="1">
                <a:solidFill>
                  <a:schemeClr val="accent1"/>
                </a:solidFill>
              </a:rPr>
              <a:t>Processo</a:t>
            </a:r>
            <a:r>
              <a:rPr lang="es-ES" sz="4800" b="1" dirty="0">
                <a:solidFill>
                  <a:schemeClr val="accent1"/>
                </a:solidFill>
              </a:rPr>
              <a:t> GEO)</a:t>
            </a:r>
            <a:endParaRPr lang="es-MX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79F3B-10CF-4824-99AA-233793BD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08" y="1955404"/>
            <a:ext cx="17372984" cy="282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BR" sz="3600" i="1" dirty="0">
                <a:solidFill>
                  <a:schemeClr val="accent1"/>
                </a:solidFill>
                <a:latin typeface="Calibri" panose="020F0502020204030204" pitchFamily="34" charset="0"/>
              </a:rPr>
              <a:t>É uma avaliação do estado do ambiente</a:t>
            </a:r>
            <a:r>
              <a:rPr lang="es-ES" sz="3600" i="1" dirty="0">
                <a:solidFill>
                  <a:schemeClr val="accent1"/>
                </a:solidFill>
                <a:latin typeface="Calibri" panose="020F0502020204030204" pitchFamily="34" charset="0"/>
              </a:rPr>
              <a:t> 
</a:t>
            </a:r>
            <a:r>
              <a:rPr lang="pt-BR" sz="3600" i="1" dirty="0">
                <a:solidFill>
                  <a:schemeClr val="accent1"/>
                </a:solidFill>
                <a:latin typeface="Calibri" panose="020F0502020204030204" pitchFamily="34" charset="0"/>
              </a:rPr>
              <a:t>Descreve possíveis tendências ambientais futuras e analisa a eficácia de iniciativas ambientais.</a:t>
            </a:r>
            <a:endParaRPr lang="es-MX" sz="3600" i="1" dirty="0">
              <a:solidFill>
                <a:schemeClr val="accent1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98938-AB52-F36F-3000-8E3E4725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310" y="0"/>
            <a:ext cx="1948935" cy="1948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8FB67-F1EF-9261-232E-54C9F391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269312"/>
            <a:ext cx="7120531" cy="39889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8CD880-0945-9622-07BB-BE63FC33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5829300"/>
            <a:ext cx="5052670" cy="28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873ED61-2C5C-93AE-8ACB-64D380FFC806}"/>
              </a:ext>
            </a:extLst>
          </p:cNvPr>
          <p:cNvSpPr/>
          <p:nvPr/>
        </p:nvSpPr>
        <p:spPr>
          <a:xfrm>
            <a:off x="8805271" y="6515100"/>
            <a:ext cx="2743200" cy="1600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7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7649264" cy="3092755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23437-BEDA-9004-75A7-7FFADA2E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8431" y="327838"/>
            <a:ext cx="14088631" cy="1996262"/>
          </a:xfrm>
        </p:spPr>
        <p:txBody>
          <a:bodyPr>
            <a:normAutofit/>
          </a:bodyPr>
          <a:lstStyle/>
          <a:p>
            <a:r>
              <a:rPr lang="en-BR" sz="5400" b="1" dirty="0"/>
              <a:t>Objetivos do GEO BRASIL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A7EE-2848-74E3-DD0C-8D6203599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297543"/>
            <a:ext cx="16078200" cy="5876659"/>
          </a:xfrm>
        </p:spPr>
        <p:txBody>
          <a:bodyPr>
            <a:normAutofit/>
          </a:bodyPr>
          <a:lstStyle/>
          <a:p>
            <a:r>
              <a:rPr lang="en-US" sz="4400" dirty="0" err="1"/>
              <a:t>Análisar</a:t>
            </a:r>
            <a:r>
              <a:rPr lang="en-US" sz="4400" dirty="0"/>
              <a:t> a </a:t>
            </a:r>
            <a:r>
              <a:rPr lang="en-US" sz="4400" dirty="0" err="1"/>
              <a:t>situação</a:t>
            </a:r>
            <a:r>
              <a:rPr lang="en-US" sz="4400" dirty="0"/>
              <a:t> da </a:t>
            </a:r>
            <a:r>
              <a:rPr lang="en-US" sz="4400" dirty="0" err="1"/>
              <a:t>qualidade</a:t>
            </a:r>
            <a:r>
              <a:rPr lang="en-US" sz="4400" dirty="0"/>
              <a:t> </a:t>
            </a:r>
            <a:r>
              <a:rPr lang="en-US" sz="4400" dirty="0" err="1"/>
              <a:t>ambiental</a:t>
            </a:r>
            <a:r>
              <a:rPr lang="en-US" sz="4400" dirty="0"/>
              <a:t> no </a:t>
            </a:r>
            <a:r>
              <a:rPr lang="en-US" sz="4400" dirty="0" err="1"/>
              <a:t>Brasil</a:t>
            </a:r>
            <a:r>
              <a:rPr lang="en-US" sz="4400" dirty="0"/>
              <a:t> sob </a:t>
            </a:r>
            <a:r>
              <a:rPr lang="en-US" sz="4400" dirty="0" err="1"/>
              <a:t>diversas</a:t>
            </a:r>
            <a:r>
              <a:rPr lang="en-US" sz="4400" dirty="0"/>
              <a:t> </a:t>
            </a:r>
            <a:r>
              <a:rPr lang="en-US" sz="4400" dirty="0" err="1"/>
              <a:t>perspectivas</a:t>
            </a:r>
            <a:r>
              <a:rPr lang="en-US" sz="4400" dirty="0"/>
              <a:t> </a:t>
            </a:r>
            <a:r>
              <a:rPr lang="en-US" sz="4400" dirty="0" err="1"/>
              <a:t>temáticas</a:t>
            </a:r>
            <a:r>
              <a:rPr lang="en-US" sz="4400" dirty="0"/>
              <a:t> </a:t>
            </a:r>
            <a:r>
              <a:rPr lang="en-US" sz="4400" dirty="0" err="1"/>
              <a:t>usando</a:t>
            </a:r>
            <a:r>
              <a:rPr lang="en-US" sz="4400" dirty="0"/>
              <a:t> a </a:t>
            </a:r>
            <a:r>
              <a:rPr lang="en-US" sz="4400" dirty="0" err="1"/>
              <a:t>metodologia</a:t>
            </a:r>
            <a:r>
              <a:rPr lang="en-US" sz="4400" dirty="0"/>
              <a:t> DPSIR</a:t>
            </a:r>
          </a:p>
          <a:p>
            <a:r>
              <a:rPr lang="en-US" sz="4400" dirty="0" err="1"/>
              <a:t>Refletir</a:t>
            </a:r>
            <a:r>
              <a:rPr lang="en-US" sz="4400" dirty="0"/>
              <a:t> </a:t>
            </a:r>
            <a:r>
              <a:rPr lang="en-US" sz="4400" dirty="0" err="1"/>
              <a:t>sobre</a:t>
            </a:r>
            <a:r>
              <a:rPr lang="en-US" sz="4400" dirty="0"/>
              <a:t> </a:t>
            </a:r>
            <a:r>
              <a:rPr lang="en-US" sz="4400" dirty="0" err="1"/>
              <a:t>os</a:t>
            </a:r>
            <a:r>
              <a:rPr lang="en-US" sz="4400" dirty="0"/>
              <a:t> </a:t>
            </a:r>
            <a:r>
              <a:rPr lang="en-US" sz="4400" dirty="0" err="1"/>
              <a:t>avanços</a:t>
            </a:r>
            <a:r>
              <a:rPr lang="en-US" sz="4400" dirty="0"/>
              <a:t>, </a:t>
            </a:r>
            <a:r>
              <a:rPr lang="en-US" sz="4400" dirty="0" err="1"/>
              <a:t>desafios</a:t>
            </a:r>
            <a:r>
              <a:rPr lang="en-US" sz="4400" dirty="0"/>
              <a:t> e </a:t>
            </a:r>
            <a:r>
              <a:rPr lang="en-US" sz="4400" dirty="0" err="1"/>
              <a:t>oportunidades</a:t>
            </a:r>
            <a:r>
              <a:rPr lang="en-US" sz="4400" dirty="0"/>
              <a:t> de </a:t>
            </a:r>
            <a:r>
              <a:rPr lang="en-US" sz="4400" dirty="0" err="1"/>
              <a:t>melhoria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Fortalecer</a:t>
            </a:r>
            <a:r>
              <a:rPr lang="en-US" sz="4400" dirty="0"/>
              <a:t> a </a:t>
            </a:r>
            <a:r>
              <a:rPr lang="en-US" sz="4400" dirty="0" err="1"/>
              <a:t>relação</a:t>
            </a:r>
            <a:r>
              <a:rPr lang="en-US" sz="4400" dirty="0"/>
              <a:t> entre a </a:t>
            </a:r>
            <a:r>
              <a:rPr lang="en-US" sz="4400" dirty="0" err="1"/>
              <a:t>ciência</a:t>
            </a:r>
            <a:r>
              <a:rPr lang="en-US" sz="4400" dirty="0"/>
              <a:t> e </a:t>
            </a:r>
            <a:r>
              <a:rPr lang="en-US" sz="4400" dirty="0" err="1"/>
              <a:t>políticas</a:t>
            </a:r>
            <a:r>
              <a:rPr lang="en-US" sz="4400" dirty="0"/>
              <a:t> </a:t>
            </a:r>
            <a:r>
              <a:rPr lang="en-US" sz="4400" dirty="0" err="1"/>
              <a:t>públicas</a:t>
            </a:r>
            <a:r>
              <a:rPr lang="en-US" sz="4400" dirty="0"/>
              <a:t>, </a:t>
            </a:r>
            <a:r>
              <a:rPr lang="en-US" sz="4400" dirty="0" err="1"/>
              <a:t>interagindo</a:t>
            </a:r>
            <a:r>
              <a:rPr lang="en-US" sz="4400" dirty="0"/>
              <a:t> com a </a:t>
            </a:r>
            <a:r>
              <a:rPr lang="en-US" sz="4400" dirty="0" err="1"/>
              <a:t>sociedade</a:t>
            </a:r>
            <a:r>
              <a:rPr lang="en-US" sz="4400" dirty="0"/>
              <a:t> civil</a:t>
            </a:r>
          </a:p>
          <a:p>
            <a:r>
              <a:rPr lang="en-US" sz="4400" dirty="0" err="1"/>
              <a:t>Fornecer</a:t>
            </a:r>
            <a:r>
              <a:rPr lang="en-US" sz="4400" dirty="0"/>
              <a:t> </a:t>
            </a:r>
            <a:r>
              <a:rPr lang="en-US" sz="4400" dirty="0" err="1"/>
              <a:t>ao</a:t>
            </a:r>
            <a:r>
              <a:rPr lang="en-US" sz="4400" dirty="0"/>
              <a:t> </a:t>
            </a:r>
            <a:r>
              <a:rPr lang="en-US" sz="4400" dirty="0" err="1"/>
              <a:t>governo</a:t>
            </a:r>
            <a:r>
              <a:rPr lang="en-US" sz="4400" dirty="0"/>
              <a:t> e à </a:t>
            </a:r>
            <a:r>
              <a:rPr lang="en-US" sz="4400" dirty="0" err="1"/>
              <a:t>sociedade</a:t>
            </a:r>
            <a:r>
              <a:rPr lang="en-US" sz="4400" dirty="0"/>
              <a:t> civil </a:t>
            </a:r>
            <a:r>
              <a:rPr lang="en-US" sz="4400" dirty="0" err="1"/>
              <a:t>uma</a:t>
            </a:r>
            <a:r>
              <a:rPr lang="en-US" sz="4400" dirty="0"/>
              <a:t> </a:t>
            </a:r>
            <a:r>
              <a:rPr lang="en-US" sz="4400" dirty="0" err="1"/>
              <a:t>fonte</a:t>
            </a:r>
            <a:r>
              <a:rPr lang="en-US" sz="4400" dirty="0"/>
              <a:t> </a:t>
            </a:r>
            <a:r>
              <a:rPr lang="en-US" sz="4400" dirty="0" err="1"/>
              <a:t>confiável</a:t>
            </a:r>
            <a:r>
              <a:rPr lang="en-US" sz="4400" dirty="0"/>
              <a:t> e </a:t>
            </a:r>
            <a:r>
              <a:rPr lang="en-US" sz="4400" dirty="0" err="1"/>
              <a:t>imparcial</a:t>
            </a:r>
            <a:r>
              <a:rPr lang="en-US" sz="4400" dirty="0"/>
              <a:t> de dados e </a:t>
            </a:r>
            <a:r>
              <a:rPr lang="en-US" sz="4400" dirty="0" err="1"/>
              <a:t>informações</a:t>
            </a:r>
            <a:r>
              <a:rPr lang="en-US" sz="4400" dirty="0"/>
              <a:t> </a:t>
            </a:r>
            <a:r>
              <a:rPr lang="en-US" sz="4400" dirty="0" err="1"/>
              <a:t>sobre</a:t>
            </a:r>
            <a:r>
              <a:rPr lang="en-US" sz="4400" dirty="0"/>
              <a:t> o </a:t>
            </a:r>
            <a:r>
              <a:rPr lang="en-US" sz="4400" dirty="0" err="1"/>
              <a:t>estado</a:t>
            </a:r>
            <a:r>
              <a:rPr lang="en-US" sz="4400" dirty="0"/>
              <a:t> do </a:t>
            </a:r>
            <a:r>
              <a:rPr lang="en-US" sz="4400" dirty="0" err="1"/>
              <a:t>meio</a:t>
            </a:r>
            <a:r>
              <a:rPr lang="en-US" sz="4400" dirty="0"/>
              <a:t> </a:t>
            </a:r>
            <a:r>
              <a:rPr lang="en-US" sz="4400" dirty="0" err="1"/>
              <a:t>ambiente</a:t>
            </a:r>
            <a:r>
              <a:rPr lang="en-US" sz="4400" dirty="0"/>
              <a:t> e </a:t>
            </a:r>
            <a:r>
              <a:rPr lang="en-US" sz="4400" dirty="0" err="1"/>
              <a:t>suas</a:t>
            </a:r>
            <a:r>
              <a:rPr lang="en-US" sz="4400" dirty="0"/>
              <a:t> </a:t>
            </a:r>
            <a:r>
              <a:rPr lang="en-US" sz="4400" dirty="0" err="1"/>
              <a:t>tendências</a:t>
            </a:r>
            <a:r>
              <a:rPr lang="en-US" sz="4400" dirty="0"/>
              <a:t>. </a:t>
            </a:r>
            <a:endParaRPr lang="en-BR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7D5C-C292-0282-B650-9C3E41E5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824" y="1080022"/>
            <a:ext cx="5450808" cy="1230584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072436" y="9314121"/>
            <a:ext cx="10215562" cy="972879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748E0-9F68-49E9-88CF-BB10A3D5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>
                <a:solidFill>
                  <a:schemeClr val="accent1"/>
                </a:solidFill>
              </a:rPr>
              <a:t>Perguntas</a:t>
            </a:r>
            <a:r>
              <a:rPr lang="es-MX" b="1" dirty="0">
                <a:solidFill>
                  <a:schemeClr val="accent1"/>
                </a:solidFill>
              </a:rPr>
              <a:t>-chave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51F3CC9-5F74-487B-B832-ACEF2D2BC06D}"/>
              </a:ext>
            </a:extLst>
          </p:cNvPr>
          <p:cNvGraphicFramePr/>
          <p:nvPr/>
        </p:nvGraphicFramePr>
        <p:xfrm>
          <a:off x="189371" y="2361824"/>
          <a:ext cx="18098630" cy="519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BDEE65B1-9C0E-CE91-40D8-4B4587A1E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2463" y="119940"/>
            <a:ext cx="1576167" cy="15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E5EE2-2C48-44D4-B200-A2999263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193192"/>
            <a:ext cx="13209078" cy="938249"/>
          </a:xfrm>
        </p:spPr>
        <p:txBody>
          <a:bodyPr>
            <a:normAutofit/>
          </a:bodyPr>
          <a:lstStyle/>
          <a:p>
            <a:r>
              <a:rPr lang="es-ES" sz="5400" dirty="0" err="1">
                <a:solidFill>
                  <a:srgbClr val="0070C0"/>
                </a:solidFill>
                <a:latin typeface="Arial" panose="020B0604020202020204" pitchFamily="34" charset="0"/>
              </a:rPr>
              <a:t>Metodologia</a:t>
            </a:r>
            <a:r>
              <a:rPr lang="es-ES" sz="5400" dirty="0">
                <a:solidFill>
                  <a:srgbClr val="0070C0"/>
                </a:solidFill>
                <a:latin typeface="Arial" panose="020B0604020202020204" pitchFamily="34" charset="0"/>
              </a:rPr>
              <a:t> Causal</a:t>
            </a:r>
            <a:endParaRPr lang="es-MX" sz="5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990F8D-9610-450C-3605-6744404FB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803" y="0"/>
            <a:ext cx="1576167" cy="1576167"/>
          </a:xfrm>
          <a:prstGeom prst="rect">
            <a:avLst/>
          </a:prstGeom>
        </p:spPr>
      </p:pic>
      <p:pic>
        <p:nvPicPr>
          <p:cNvPr id="5" name="Picture 4" descr="Driver-Pressure-State-Impact-Response (Modelo DPSIR)">
            <a:extLst>
              <a:ext uri="{FF2B5EF4-FFF2-40B4-BE49-F238E27FC236}">
                <a16:creationId xmlns:a16="http://schemas.microsoft.com/office/drawing/2014/main" id="{FDCA6364-C787-0B81-494A-F25BE5195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" b="10138"/>
          <a:stretch/>
        </p:blipFill>
        <p:spPr bwMode="auto">
          <a:xfrm>
            <a:off x="10098940" y="1576167"/>
            <a:ext cx="6954203" cy="765810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E8F08B7-D428-D4DF-BE37-C0C82744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83" y="2126206"/>
            <a:ext cx="8696318" cy="699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3600" b="1" dirty="0"/>
              <a:t>DPSIR: </a:t>
            </a:r>
            <a:r>
              <a:rPr lang="es-PA" altLang="es-PA" sz="3600" b="1" dirty="0" err="1"/>
              <a:t>Forças</a:t>
            </a:r>
            <a:r>
              <a:rPr lang="es-PA" altLang="es-PA" sz="3600" b="1" dirty="0"/>
              <a:t> </a:t>
            </a:r>
            <a:r>
              <a:rPr lang="es-PA" altLang="es-PA" sz="3600" b="1" dirty="0" err="1"/>
              <a:t>Motrizes</a:t>
            </a:r>
            <a:r>
              <a:rPr lang="es-PA" altLang="es-PA" sz="3600" b="1" dirty="0"/>
              <a:t>, </a:t>
            </a:r>
            <a:r>
              <a:rPr lang="es-PA" altLang="es-PA" sz="3600" b="1" dirty="0" err="1"/>
              <a:t>Pressões</a:t>
            </a:r>
            <a:r>
              <a:rPr lang="es-PA" altLang="es-PA" sz="3600" b="1" dirty="0"/>
              <a:t>, Estado, Impactos e </a:t>
            </a:r>
            <a:r>
              <a:rPr lang="es-PA" altLang="es-PA" sz="3600" b="1" dirty="0" err="1"/>
              <a:t>Respostas</a:t>
            </a:r>
            <a:r>
              <a:rPr lang="es-PA" altLang="es-PA" sz="3600" b="1" dirty="0"/>
              <a:t>.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3600" dirty="0">
              <a:solidFill>
                <a:srgbClr val="0070C0"/>
              </a:solidFill>
            </a:endParaRP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3600" i="1" dirty="0"/>
              <a:t>Explica os problemas </a:t>
            </a:r>
            <a:r>
              <a:rPr lang="es-PA" altLang="es-PA" sz="3600" i="1" dirty="0" err="1"/>
              <a:t>ambientais</a:t>
            </a:r>
            <a:r>
              <a:rPr lang="es-PA" altLang="es-PA" sz="3600" i="1" dirty="0"/>
              <a:t> </a:t>
            </a:r>
            <a:r>
              <a:rPr lang="es-PA" altLang="es-PA" sz="3600" i="1" dirty="0" err="1"/>
              <a:t>com</a:t>
            </a:r>
            <a:r>
              <a:rPr lang="es-PA" altLang="es-PA" sz="3600" i="1" dirty="0"/>
              <a:t> base em </a:t>
            </a:r>
            <a:r>
              <a:rPr lang="es-PA" altLang="es-PA" sz="3600" i="1" dirty="0" err="1"/>
              <a:t>uma</a:t>
            </a:r>
            <a:r>
              <a:rPr lang="es-PA" altLang="es-PA" sz="3600" i="1" dirty="0"/>
              <a:t> narrativa de causa e </a:t>
            </a:r>
            <a:r>
              <a:rPr lang="es-PA" altLang="es-PA" sz="3600" i="1" dirty="0" err="1"/>
              <a:t>efeito</a:t>
            </a:r>
            <a:r>
              <a:rPr lang="es-PA" altLang="es-PA" sz="3600" dirty="0">
                <a:solidFill>
                  <a:srgbClr val="0070C0"/>
                </a:solidFill>
              </a:rPr>
              <a:t>.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3600" dirty="0">
              <a:solidFill>
                <a:srgbClr val="0070C0"/>
              </a:solidFill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3600" dirty="0">
                <a:solidFill>
                  <a:srgbClr val="0070C0"/>
                </a:solidFill>
              </a:rPr>
              <a:t>Identifica: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PA" altLang="es-PA" sz="3150" dirty="0">
                <a:solidFill>
                  <a:srgbClr val="0070C0"/>
                </a:solidFill>
              </a:rPr>
              <a:t>As causas dos problemas </a:t>
            </a:r>
            <a:r>
              <a:rPr lang="es-PA" altLang="es-PA" sz="3150" dirty="0" err="1">
                <a:solidFill>
                  <a:srgbClr val="0070C0"/>
                </a:solidFill>
              </a:rPr>
              <a:t>ambientais</a:t>
            </a:r>
            <a:r>
              <a:rPr lang="es-PA" altLang="es-PA" sz="3150" dirty="0">
                <a:solidFill>
                  <a:srgbClr val="0070C0"/>
                </a:solidFill>
              </a:rPr>
              <a:t>.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PA" altLang="es-PA" sz="3150" dirty="0" err="1">
                <a:solidFill>
                  <a:srgbClr val="0070C0"/>
                </a:solidFill>
              </a:rPr>
              <a:t>Atividades</a:t>
            </a:r>
            <a:r>
              <a:rPr lang="es-PA" altLang="es-PA" sz="3150" dirty="0">
                <a:solidFill>
                  <a:srgbClr val="0070C0"/>
                </a:solidFill>
              </a:rPr>
              <a:t> que </a:t>
            </a:r>
            <a:r>
              <a:rPr lang="es-PA" altLang="es-PA" sz="3150" dirty="0" err="1">
                <a:solidFill>
                  <a:srgbClr val="0070C0"/>
                </a:solidFill>
              </a:rPr>
              <a:t>geram</a:t>
            </a:r>
            <a:r>
              <a:rPr lang="es-PA" altLang="es-PA" sz="3150" dirty="0">
                <a:solidFill>
                  <a:srgbClr val="0070C0"/>
                </a:solidFill>
              </a:rPr>
              <a:t> </a:t>
            </a:r>
            <a:r>
              <a:rPr lang="es-PA" altLang="es-PA" sz="3150" dirty="0" err="1">
                <a:solidFill>
                  <a:srgbClr val="0070C0"/>
                </a:solidFill>
              </a:rPr>
              <a:t>pressão</a:t>
            </a:r>
            <a:r>
              <a:rPr lang="es-PA" altLang="es-PA" sz="3150" dirty="0">
                <a:solidFill>
                  <a:srgbClr val="0070C0"/>
                </a:solidFill>
              </a:rPr>
              <a:t> sobre o </a:t>
            </a:r>
            <a:r>
              <a:rPr lang="es-PA" altLang="es-PA" sz="3150" dirty="0" err="1">
                <a:solidFill>
                  <a:srgbClr val="0070C0"/>
                </a:solidFill>
              </a:rPr>
              <a:t>meio</a:t>
            </a:r>
            <a:r>
              <a:rPr lang="es-PA" altLang="es-PA" sz="3150" dirty="0">
                <a:solidFill>
                  <a:srgbClr val="0070C0"/>
                </a:solidFill>
              </a:rPr>
              <a:t> ambiente.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PA" altLang="es-PA" sz="3150" dirty="0" err="1">
                <a:solidFill>
                  <a:srgbClr val="0070C0"/>
                </a:solidFill>
              </a:rPr>
              <a:t>Consequências</a:t>
            </a:r>
            <a:r>
              <a:rPr lang="es-PA" altLang="es-PA" sz="3150" dirty="0">
                <a:solidFill>
                  <a:srgbClr val="0070C0"/>
                </a:solidFill>
              </a:rPr>
              <a:t> para a </a:t>
            </a:r>
            <a:r>
              <a:rPr lang="es-PA" altLang="es-PA" sz="3150" dirty="0" err="1">
                <a:solidFill>
                  <a:srgbClr val="0070C0"/>
                </a:solidFill>
              </a:rPr>
              <a:t>natureza</a:t>
            </a:r>
            <a:r>
              <a:rPr lang="es-PA" altLang="es-PA" sz="3150" dirty="0">
                <a:solidFill>
                  <a:srgbClr val="0070C0"/>
                </a:solidFill>
              </a:rPr>
              <a:t> e sociedades.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PA" altLang="es-PA" sz="3150" dirty="0" err="1">
                <a:solidFill>
                  <a:srgbClr val="0070C0"/>
                </a:solidFill>
              </a:rPr>
              <a:t>Ações</a:t>
            </a:r>
            <a:r>
              <a:rPr lang="es-PA" altLang="es-PA" sz="3150" dirty="0">
                <a:solidFill>
                  <a:srgbClr val="0070C0"/>
                </a:solidFill>
              </a:rPr>
              <a:t> para reverter as </a:t>
            </a:r>
            <a:r>
              <a:rPr lang="es-PA" altLang="es-PA" sz="3150" dirty="0" err="1">
                <a:solidFill>
                  <a:srgbClr val="0070C0"/>
                </a:solidFill>
              </a:rPr>
              <a:t>tendências</a:t>
            </a:r>
            <a:r>
              <a:rPr lang="es-PA" altLang="es-PA" sz="3150" dirty="0">
                <a:solidFill>
                  <a:srgbClr val="0070C0"/>
                </a:solidFill>
              </a:rPr>
              <a:t> negativas.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1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1591</Words>
  <Application>Microsoft Office PowerPoint</Application>
  <PresentationFormat>Personalizar</PresentationFormat>
  <Paragraphs>162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Times New Roman</vt:lpstr>
      <vt:lpstr>Archivo Black</vt:lpstr>
      <vt:lpstr>Roboto</vt:lpstr>
      <vt:lpstr>Montserrat</vt:lpstr>
      <vt:lpstr>Symbol</vt:lpstr>
      <vt:lpstr>Arial</vt:lpstr>
      <vt:lpstr>Aptos</vt:lpstr>
      <vt:lpstr>Wingdings</vt:lpstr>
      <vt:lpstr>Courier New</vt:lpstr>
      <vt:lpstr>Tahoma</vt:lpstr>
      <vt:lpstr>Calibri</vt:lpstr>
      <vt:lpstr>Arial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Gestão Editorial</vt:lpstr>
      <vt:lpstr>Perspectivas do Meio Ambiente Mundial (Processo GEO)</vt:lpstr>
      <vt:lpstr>Objetivos do GEO BRASIL 2025</vt:lpstr>
      <vt:lpstr>Perguntas-chave</vt:lpstr>
      <vt:lpstr>Metodologia Causal</vt:lpstr>
      <vt:lpstr>Apresentação do PowerPoint</vt:lpstr>
      <vt:lpstr>Apresentação do PowerPoint</vt:lpstr>
      <vt:lpstr>Apresentação do PowerPoint</vt:lpstr>
      <vt:lpstr>Apresentação do PowerPoint</vt:lpstr>
      <vt:lpstr>ESTRUTURA DO GEO BRASIL 2025</vt:lpstr>
      <vt:lpstr>Apresentação do PowerPoint</vt:lpstr>
      <vt:lpstr>Exemplos de alguns pontos importantes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sustainability:</dc:title>
  <dc:creator>Jose antonio Puppim de oliveira</dc:creator>
  <cp:lastModifiedBy>Auditório IBAMA</cp:lastModifiedBy>
  <cp:revision>36</cp:revision>
  <dcterms:created xsi:type="dcterms:W3CDTF">2006-08-16T00:00:00Z</dcterms:created>
  <dcterms:modified xsi:type="dcterms:W3CDTF">2025-12-03T11:35:20Z</dcterms:modified>
  <dc:identifier>DAGupI44idI</dc:identifier>
</cp:coreProperties>
</file>