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13"/>
  </p:notesMasterIdLst>
  <p:sldIdLst>
    <p:sldId id="256" r:id="rId2"/>
    <p:sldId id="258" r:id="rId3"/>
    <p:sldId id="259" r:id="rId4"/>
    <p:sldId id="260" r:id="rId5"/>
    <p:sldId id="268" r:id="rId6"/>
    <p:sldId id="267" r:id="rId7"/>
    <p:sldId id="264" r:id="rId8"/>
    <p:sldId id="261" r:id="rId9"/>
    <p:sldId id="269" r:id="rId10"/>
    <p:sldId id="270" r:id="rId11"/>
    <p:sldId id="273" r:id="rId12"/>
  </p:sldIdLst>
  <p:sldSz cx="12192000" cy="6858000"/>
  <p:notesSz cx="6858000" cy="9144000"/>
  <p:embeddedFontLst>
    <p:embeddedFont>
      <p:font typeface="Corbel" panose="020B0503020204020204" pitchFamily="34" charset="0"/>
      <p:regular r:id="rId14"/>
      <p:bold r:id="rId15"/>
      <p:italic r:id="rId16"/>
      <p:boldItalic r:id="rId17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1" roundtripDataSignature="AMtx7mh/FbkBHj/TyzW8n8/vY3DkSpQ+D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arolina Galvanese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444E118-9CF5-4A79-88AF-41AC3BFC2479}">
  <a:tblStyle styleId="{F444E118-9CF5-4A79-88AF-41AC3BFC2479}" styleName="Table_0">
    <a:wholeTbl>
      <a:tcTxStyle b="off" i="off">
        <a:font>
          <a:latin typeface="Corbel"/>
          <a:ea typeface="Corbel"/>
          <a:cs typeface="Corbe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EDE8"/>
          </a:solidFill>
        </a:fill>
      </a:tcStyle>
    </a:wholeTbl>
    <a:band1H>
      <a:tcTxStyle/>
      <a:tcStyle>
        <a:tcBdr/>
        <a:fill>
          <a:solidFill>
            <a:srgbClr val="CCD9CD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CD9CD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orbel"/>
          <a:ea typeface="Corbel"/>
          <a:cs typeface="Corbe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orbel"/>
          <a:ea typeface="Corbel"/>
          <a:cs typeface="Corbe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orbel"/>
          <a:ea typeface="Corbel"/>
          <a:cs typeface="Corbe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orbel"/>
          <a:ea typeface="Corbel"/>
          <a:cs typeface="Corbe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304" autoAdjust="0"/>
  </p:normalViewPr>
  <p:slideViewPr>
    <p:cSldViewPr snapToGrid="0">
      <p:cViewPr varScale="1">
        <p:scale>
          <a:sx n="71" d="100"/>
          <a:sy n="71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19822295ba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19822295ba_0_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g319822295ba_0_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Explicar porque desde 2005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Falar de dados anteriores – mantém essa proporção </a:t>
            </a:r>
            <a:endParaRPr dirty="0"/>
          </a:p>
        </p:txBody>
      </p:sp>
      <p:sp>
        <p:nvSpPr>
          <p:cNvPr id="125" name="Google Shape;12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302393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1ea55418df6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1ea55418df6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5253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3BCD74-85EE-475A-A76C-D60E2F7503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18A105D-AF08-413D-B4E2-BED14874CE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DC4D805-E130-4F77-8897-99FDDF236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69B69E-5536-4043-B574-15574D9DD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5948DB2-B5F5-498B-9514-E9D88BC8D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713B3-E32B-452F-99B2-BDB2034CD9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590187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BA3223-8161-4AAB-A43F-33D4246E3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B6336A5-0A07-478D-937F-4888734615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FED1DF1-6FD4-4DE6-BE17-8B25BD1D1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D805331-457E-4964-8382-4C7C64022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DE8869D-E6A6-46D9-826A-397B1CA33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713B3-E32B-452F-99B2-BDB2034CD9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182017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0A5BD96-DF37-4107-B1C8-C29A050D80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335D8D0-1408-455C-82ED-02D186EBCE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51D7F58-302A-4F4B-8E4F-EA9F69015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383459E-0A65-4754-8ED4-842128FDC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62D6B74-8E33-44EC-AAD9-646A73F49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713B3-E32B-452F-99B2-BDB2034CD9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543794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orbe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2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buClr>
                <a:schemeClr val="dk1"/>
              </a:buClr>
              <a:buSzPts val="1800"/>
              <a:buFont typeface="Corbe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 rtl="0">
              <a:buClr>
                <a:schemeClr val="dk1"/>
              </a:buClr>
              <a:buSzPts val="1800"/>
              <a:buFont typeface="Corbe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 rtl="0">
              <a:buClr>
                <a:schemeClr val="dk1"/>
              </a:buClr>
              <a:buSzPts val="1800"/>
              <a:buFont typeface="Corbe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 rtl="0">
              <a:buClr>
                <a:schemeClr val="dk1"/>
              </a:buClr>
              <a:buSzPts val="1800"/>
              <a:buFont typeface="Corbe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 rtl="0">
              <a:buClr>
                <a:schemeClr val="dk1"/>
              </a:buClr>
              <a:buSzPts val="1800"/>
              <a:buFont typeface="Corbe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 rtl="0">
              <a:buClr>
                <a:schemeClr val="dk1"/>
              </a:buClr>
              <a:buSzPts val="1800"/>
              <a:buFont typeface="Corbe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 rtl="0">
              <a:buClr>
                <a:schemeClr val="dk1"/>
              </a:buClr>
              <a:buSzPts val="1800"/>
              <a:buFont typeface="Corbe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 rtl="0">
              <a:buClr>
                <a:schemeClr val="dk1"/>
              </a:buClr>
              <a:buSzPts val="1800"/>
              <a:buFont typeface="Corbe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 rtl="0">
              <a:buClr>
                <a:schemeClr val="dk1"/>
              </a:buClr>
              <a:buSzPts val="1800"/>
              <a:buFont typeface="Corbe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59549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BC6FAC-C1EC-4703-B6E1-74CC79859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27E542F-9D34-4AC2-8FCD-289F501544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988BB7D-0EA7-4CCE-924F-C6A276155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7620BD3-F969-4BFE-ACFB-C56CF873C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0F629A9-0F55-4776-B396-474D19AC7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713B3-E32B-452F-99B2-BDB2034CD9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798330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39658A-296F-432C-9277-2DB4242C2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74B60B6-9E4B-4DF0-9745-9BA9E78A32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043DE92-A3B9-4FFC-91B2-8D007C273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1303EBA-CCFA-4797-B80A-0BE2AC34F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22547A-C6A1-4363-9756-9F1D40646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713B3-E32B-452F-99B2-BDB2034CD9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504283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AB2800-BDC8-4112-B8FF-5C2D7E0B0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0397FFE-2D57-4DE6-86E1-67F5D6BC8C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3B8C44C-E790-439D-A92C-174680041B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84BAA33-8D93-401D-A1F1-A23A33A19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2EF0B90-9298-4448-8562-9BE325E9D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2018CA5-CC97-4D59-9334-7E0DE788A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713B3-E32B-452F-99B2-BDB2034CD9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454090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E1FEB2-B54F-46DE-8148-1E4B284E2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425A0B1-4329-4E50-A63D-D6EA11052F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EA90CB4-01A4-49A9-A33C-1F93DBE26D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22D8562-7EB2-44F0-A302-230122B30A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9C4E04AB-4F85-491A-9959-382CC72EAB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9D7F47F-E33D-4F02-B9D1-D2856A4C0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47CE8D3-6CFE-4E84-A006-C90F15997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4C594DB-42CB-4EB6-B91B-4FE10A80B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713B3-E32B-452F-99B2-BDB2034CD9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300676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FCA982-7EB2-49A9-ABB8-654134622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6734091-FED1-45A7-8E5A-42175036E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48781EE-BD37-4085-BB69-17B1F464A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01096E7-5BD3-4DF6-B103-F2BA38B2F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713B3-E32B-452F-99B2-BDB2034CD9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235304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580E14F-F531-4C02-8FEB-0C1BAA855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84F2744-3905-42D5-ABE6-37EBFFA09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F884152-94CD-4DE3-A20F-53A88DECE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713B3-E32B-452F-99B2-BDB2034CD9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9228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EFC20D-2EDE-4F26-98C6-3DCF5CC9D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CB2B393-4D8E-420D-B748-652FA2C196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7C6D03F-67EF-45C0-8F17-3007760CAE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3C98EA3-C74E-4B72-A14C-4396946F1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2F5013A-41FD-4688-9959-FD14D8910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DEB927B-2C38-4EE0-9139-C0364C0A1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713B3-E32B-452F-99B2-BDB2034CD9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778942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B9DEA5-851E-49EA-8D1B-7AED20147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09A15FB-0A3C-4B07-9BCD-4331F692E6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53031D9-E7A0-42F0-8E5F-F58394710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E6E21FA-F2E6-4B72-985E-1C1A8D1AE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FCFFEE4-D2B2-4072-8DD5-865828716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FF751C2-8C2F-4454-B480-669086886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713B3-E32B-452F-99B2-BDB2034CD9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255081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F35F1F6-AF7A-414E-9378-57954EAAD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814018D-52DB-4E2B-A141-A01C27A9AD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9076B41-71DB-40E1-8DDF-FEE4D895FC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8D94EC5-F933-4672-A842-A400A296E5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0DC1FAC-52B2-4F9B-B8D5-D6CF6CCB4B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E713B3-E32B-452F-99B2-BDB2034CD9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876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"/>
          <p:cNvSpPr txBox="1">
            <a:spLocks noGrp="1"/>
          </p:cNvSpPr>
          <p:nvPr>
            <p:ph type="ctrTitle"/>
          </p:nvPr>
        </p:nvSpPr>
        <p:spPr>
          <a:xfrm>
            <a:off x="1524000" y="1882258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Corbel"/>
              <a:buNone/>
            </a:pPr>
            <a:r>
              <a:rPr lang="en-US" sz="5000" dirty="0" err="1"/>
              <a:t>Conselho</a:t>
            </a:r>
            <a:r>
              <a:rPr lang="en-US" sz="5000" dirty="0"/>
              <a:t> Nacional do </a:t>
            </a:r>
            <a:r>
              <a:rPr lang="en-US" sz="5000" dirty="0" err="1"/>
              <a:t>Meio</a:t>
            </a:r>
            <a:r>
              <a:rPr lang="en-US" sz="5000" dirty="0"/>
              <a:t> </a:t>
            </a:r>
            <a:r>
              <a:rPr lang="en-US" sz="5000" dirty="0" err="1"/>
              <a:t>Ambiente</a:t>
            </a:r>
            <a:r>
              <a:rPr lang="en-US" sz="5000" dirty="0"/>
              <a:t>: </a:t>
            </a:r>
            <a:r>
              <a:rPr lang="en-US" sz="5000" dirty="0" err="1"/>
              <a:t>arquitetura</a:t>
            </a:r>
            <a:r>
              <a:rPr lang="en-US" sz="5000" dirty="0"/>
              <a:t> </a:t>
            </a:r>
            <a:r>
              <a:rPr lang="en-US" sz="5000" dirty="0" err="1"/>
              <a:t>institucional</a:t>
            </a:r>
            <a:r>
              <a:rPr lang="en-US" sz="5000" dirty="0"/>
              <a:t> para um </a:t>
            </a:r>
            <a:r>
              <a:rPr lang="en-US" sz="5000" dirty="0" err="1"/>
              <a:t>conselho</a:t>
            </a:r>
            <a:r>
              <a:rPr lang="en-US" sz="5000" dirty="0"/>
              <a:t> </a:t>
            </a:r>
            <a:r>
              <a:rPr lang="en-US" sz="5000" dirty="0" err="1"/>
              <a:t>representativo</a:t>
            </a:r>
            <a:r>
              <a:rPr lang="en-US" sz="5000" b="0" i="0" u="none" strike="noStrik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br>
              <a:rPr lang="en-US" sz="1800" b="0" i="0" u="none" strike="noStrik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dirty="0"/>
          </a:p>
        </p:txBody>
      </p:sp>
      <p:sp>
        <p:nvSpPr>
          <p:cNvPr id="96" name="Google Shape;96;p1"/>
          <p:cNvSpPr txBox="1">
            <a:spLocks noGrp="1"/>
          </p:cNvSpPr>
          <p:nvPr>
            <p:ph type="subTitle" idx="1"/>
          </p:nvPr>
        </p:nvSpPr>
        <p:spPr>
          <a:xfrm>
            <a:off x="1524000" y="426985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en-US" dirty="0"/>
              <a:t>Brasília,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en-US" dirty="0" err="1"/>
              <a:t>Novembro</a:t>
            </a:r>
            <a:r>
              <a:rPr lang="en-US" dirty="0"/>
              <a:t> de 2024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7DF9DF-A47D-F3B8-2726-E4FB19C07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27976" cy="1235075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Reflexões para um conselho mais representativo:                        		</a:t>
            </a:r>
            <a:r>
              <a:rPr lang="pt-BR" b="1" dirty="0">
                <a:solidFill>
                  <a:schemeClr val="bg1"/>
                </a:solidFill>
                <a:highlight>
                  <a:srgbClr val="008000"/>
                </a:highlight>
              </a:rPr>
              <a:t>REPRESENTAR É MAIS QUE PARTICIPAR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FE5C52E-7F98-9E0C-E909-0EE9FAB5A5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435" y="1721224"/>
            <a:ext cx="11443447" cy="4921623"/>
          </a:xfrm>
        </p:spPr>
        <p:txBody>
          <a:bodyPr>
            <a:normAutofit/>
          </a:bodyPr>
          <a:lstStyle/>
          <a:p>
            <a:r>
              <a:rPr lang="pt-BR" dirty="0"/>
              <a:t>Importa participar</a:t>
            </a:r>
          </a:p>
          <a:p>
            <a:pPr lvl="1"/>
            <a:r>
              <a:rPr lang="pt-BR" dirty="0"/>
              <a:t>Democratização: diversidade e pluralidade de atores, interesses e visões de mundo</a:t>
            </a:r>
          </a:p>
          <a:p>
            <a:pPr lvl="2"/>
            <a:r>
              <a:rPr lang="pt-BR" dirty="0"/>
              <a:t>Diversificação da sociedade deve refletir no Conama </a:t>
            </a:r>
          </a:p>
          <a:p>
            <a:pPr lvl="1"/>
            <a:r>
              <a:rPr lang="pt-BR" dirty="0"/>
              <a:t>Reconhecimento da diversidade de atores pelo Estado – e pelo Conama?</a:t>
            </a:r>
          </a:p>
          <a:p>
            <a:r>
              <a:rPr lang="pt-BR" dirty="0"/>
              <a:t>Importa representar</a:t>
            </a:r>
          </a:p>
          <a:p>
            <a:pPr lvl="1"/>
            <a:r>
              <a:rPr lang="pt-BR" dirty="0"/>
              <a:t>Fortalecer métodos de seleção e representatividade (Prestação de contas)</a:t>
            </a:r>
          </a:p>
          <a:p>
            <a:pPr lvl="1"/>
            <a:r>
              <a:rPr lang="pt-BR" dirty="0"/>
              <a:t>Conexão dos conselheiros com suas bases representadas </a:t>
            </a:r>
          </a:p>
          <a:p>
            <a:pPr lvl="1"/>
            <a:r>
              <a:rPr lang="pt-BR" dirty="0"/>
              <a:t>Capacitação técnica dos conselheiros </a:t>
            </a:r>
          </a:p>
          <a:p>
            <a:pPr lvl="1"/>
            <a:r>
              <a:rPr lang="pt-BR" dirty="0"/>
              <a:t>Efeitos de legitimidade</a:t>
            </a:r>
          </a:p>
          <a:p>
            <a:r>
              <a:rPr lang="pt-BR" dirty="0"/>
              <a:t>Resiliência</a:t>
            </a:r>
          </a:p>
          <a:p>
            <a:pPr lvl="1"/>
            <a:r>
              <a:rPr lang="pt-BR" dirty="0"/>
              <a:t>Conselhos mais resilientes são os que tem comunidades de políticas mais diversas, pluralizadas, conectadas e ativas </a:t>
            </a:r>
          </a:p>
          <a:p>
            <a:pPr marL="457200" lvl="1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157953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A682DC-CF8D-45FA-E813-0BD0BCA33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D878BD2-A383-D414-0BF7-2D38D64317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r>
              <a:rPr lang="pt-BR" sz="3200" b="1" dirty="0"/>
              <a:t>Obrigada!</a:t>
            </a:r>
          </a:p>
          <a:p>
            <a:pPr algn="r"/>
            <a:endParaRPr lang="pt-BR" altLang="pt-BR" sz="2400" dirty="0"/>
          </a:p>
          <a:p>
            <a:pPr marL="152396" indent="0" algn="r">
              <a:buNone/>
            </a:pPr>
            <a:endParaRPr lang="pt-BR" altLang="pt-BR" sz="2400" dirty="0"/>
          </a:p>
          <a:p>
            <a:pPr marL="152396" indent="0" algn="r">
              <a:buNone/>
            </a:pPr>
            <a:endParaRPr lang="pt-BR" altLang="pt-BR" sz="2400" dirty="0"/>
          </a:p>
          <a:p>
            <a:pPr marL="152396" indent="0" algn="r">
              <a:buNone/>
            </a:pPr>
            <a:r>
              <a:rPr lang="pt-BR" altLang="pt-BR" sz="2400" dirty="0"/>
              <a:t>Maira Rodrigues</a:t>
            </a:r>
          </a:p>
          <a:p>
            <a:pPr algn="r"/>
            <a:endParaRPr lang="pt-BR" altLang="pt-BR" sz="2400" dirty="0"/>
          </a:p>
          <a:p>
            <a:pPr marL="152396" indent="0" algn="r">
              <a:buNone/>
            </a:pPr>
            <a:r>
              <a:rPr lang="pt-BR" altLang="pt-BR" sz="2400" dirty="0"/>
              <a:t>Pesquisadora do Núcleo de Democracia e Ação Coletiva – NDAC e </a:t>
            </a:r>
          </a:p>
          <a:p>
            <a:pPr marL="152396" indent="0" algn="r">
              <a:buNone/>
            </a:pPr>
            <a:r>
              <a:rPr lang="pt-BR" altLang="pt-BR" sz="2400" dirty="0"/>
              <a:t>Pesquisadora do Center for </a:t>
            </a:r>
            <a:r>
              <a:rPr lang="pt-BR" altLang="pt-BR" sz="2400" dirty="0" err="1"/>
              <a:t>Critical</a:t>
            </a:r>
            <a:r>
              <a:rPr lang="pt-BR" altLang="pt-BR" sz="2400" dirty="0"/>
              <a:t> </a:t>
            </a:r>
            <a:r>
              <a:rPr lang="pt-BR" altLang="pt-BR" sz="2400" dirty="0" err="1"/>
              <a:t>Imagination</a:t>
            </a:r>
            <a:r>
              <a:rPr lang="pt-BR" altLang="pt-BR" sz="2400" dirty="0"/>
              <a:t> – CCI do</a:t>
            </a:r>
          </a:p>
          <a:p>
            <a:pPr marL="152396" indent="0" algn="r">
              <a:buNone/>
            </a:pPr>
            <a:r>
              <a:rPr lang="pt-BR" altLang="pt-BR" sz="2400" dirty="0"/>
              <a:t>Centro Brasileiro de Análise e Planejamento – CEBRAP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34052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19822295ba_0_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849313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/>
              <a:t>Quem</a:t>
            </a:r>
            <a:r>
              <a:rPr lang="en-US" b="1" dirty="0"/>
              <a:t> </a:t>
            </a:r>
            <a:r>
              <a:rPr lang="en-US" b="1" dirty="0" err="1"/>
              <a:t>somos</a:t>
            </a:r>
            <a:r>
              <a:rPr lang="en-US" b="1" dirty="0"/>
              <a:t>?</a:t>
            </a:r>
          </a:p>
        </p:txBody>
      </p:sp>
      <p:sp>
        <p:nvSpPr>
          <p:cNvPr id="110" name="Google Shape;110;g319822295ba_0_8"/>
          <p:cNvSpPr txBox="1">
            <a:spLocks noGrp="1"/>
          </p:cNvSpPr>
          <p:nvPr>
            <p:ph idx="1"/>
          </p:nvPr>
        </p:nvSpPr>
        <p:spPr>
          <a:xfrm>
            <a:off x="838199" y="1389046"/>
            <a:ext cx="10702845" cy="2454292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182880" lvl="0" indent="-18288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 dirty="0"/>
              <a:t>Centro Brasileiro de Análise e Planejamento – Cebrap</a:t>
            </a:r>
          </a:p>
          <a:p>
            <a:pPr marL="640080" lvl="1" indent="-182880">
              <a:spcBef>
                <a:spcPts val="0"/>
              </a:spcBef>
              <a:buSzPts val="2000"/>
              <a:buChar char="●"/>
            </a:pPr>
            <a:r>
              <a:rPr lang="pt-BR" dirty="0"/>
              <a:t>Centro de pesquisa com 55 anos de atuação  </a:t>
            </a:r>
          </a:p>
          <a:p>
            <a:pPr marL="640080" lvl="1" indent="-182880">
              <a:spcBef>
                <a:spcPts val="0"/>
              </a:spcBef>
              <a:buSzPts val="2000"/>
              <a:buChar char="●"/>
            </a:pPr>
            <a:r>
              <a:rPr lang="pt-BR" dirty="0"/>
              <a:t>Parcerias nacionais e internacionais</a:t>
            </a:r>
          </a:p>
          <a:p>
            <a:pPr marL="640080" lvl="1" indent="-182880">
              <a:spcBef>
                <a:spcPts val="0"/>
              </a:spcBef>
              <a:buSzPts val="2000"/>
              <a:buChar char="●"/>
            </a:pPr>
            <a:r>
              <a:rPr lang="pt-BR" dirty="0"/>
              <a:t>Desenvolve análises sobre a realidade brasileira e promove debates sobre os grandes temas nacionais. </a:t>
            </a:r>
          </a:p>
          <a:p>
            <a:pPr marL="18288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  <a:p>
            <a:pPr marL="182880" lvl="0" indent="-17018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BR" dirty="0"/>
              <a:t>Pesquisadores principais envolvidos neste estudo:</a:t>
            </a:r>
          </a:p>
        </p:txBody>
      </p:sp>
      <p:pic>
        <p:nvPicPr>
          <p:cNvPr id="111" name="Google Shape;111;g319822295ba_0_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955" y="4084612"/>
            <a:ext cx="1058239" cy="1119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g319822295ba_0_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350787" y="4093746"/>
            <a:ext cx="1190258" cy="1200788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g319822295ba_0_8"/>
          <p:cNvSpPr txBox="1"/>
          <p:nvPr/>
        </p:nvSpPr>
        <p:spPr>
          <a:xfrm>
            <a:off x="363071" y="5323355"/>
            <a:ext cx="1667435" cy="1415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err="1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Arilson</a:t>
            </a:r>
            <a:r>
              <a:rPr lang="en-US" sz="1600" dirty="0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en-US" sz="1600" dirty="0" err="1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Favareto</a:t>
            </a:r>
            <a:r>
              <a:rPr lang="en-US" sz="1600" dirty="0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 - </a:t>
            </a:r>
            <a:r>
              <a:rPr lang="en-US" sz="1600" dirty="0" err="1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Sociólogo</a:t>
            </a:r>
            <a:r>
              <a:rPr lang="en-US" sz="1600" dirty="0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 e </a:t>
            </a:r>
            <a:r>
              <a:rPr lang="en-US" sz="1600" dirty="0" err="1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Doutor</a:t>
            </a:r>
            <a:r>
              <a:rPr lang="en-US" sz="1600" dirty="0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en-US" sz="1600" dirty="0" err="1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em</a:t>
            </a:r>
            <a:r>
              <a:rPr lang="en-US" sz="1600" dirty="0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en-US" sz="1600" dirty="0" err="1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Ciência</a:t>
            </a:r>
            <a:r>
              <a:rPr lang="en-US" sz="1600" dirty="0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 Ambiental</a:t>
            </a:r>
            <a:endParaRPr sz="1600" dirty="0">
              <a:solidFill>
                <a:srgbClr val="595959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14" name="Google Shape;114;g319822295ba_0_8"/>
          <p:cNvSpPr txBox="1"/>
          <p:nvPr/>
        </p:nvSpPr>
        <p:spPr>
          <a:xfrm>
            <a:off x="9801545" y="5263275"/>
            <a:ext cx="2288743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Carolina </a:t>
            </a:r>
            <a:r>
              <a:rPr lang="en-US" sz="1600" dirty="0" err="1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Galvanese</a:t>
            </a:r>
            <a:r>
              <a:rPr lang="en-US" sz="1600" dirty="0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 - </a:t>
            </a:r>
            <a:r>
              <a:rPr lang="en-US" sz="1600" dirty="0" err="1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Socióloga</a:t>
            </a:r>
            <a:r>
              <a:rPr lang="en-US" sz="1600" dirty="0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 e </a:t>
            </a:r>
            <a:r>
              <a:rPr lang="en-US" sz="1600" dirty="0" err="1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Doutora</a:t>
            </a:r>
            <a:r>
              <a:rPr lang="en-US" sz="1600" dirty="0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en-US" sz="1600" dirty="0" err="1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em</a:t>
            </a:r>
            <a:r>
              <a:rPr lang="en-US" sz="1600" dirty="0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en-US" sz="1600" dirty="0" err="1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Planejamento</a:t>
            </a:r>
            <a:r>
              <a:rPr lang="en-US" sz="1600" dirty="0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 Territorial</a:t>
            </a:r>
            <a:endParaRPr sz="1600" dirty="0">
              <a:solidFill>
                <a:srgbClr val="595959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15" name="Google Shape;115;g319822295ba_0_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48815" y="0"/>
            <a:ext cx="1460448" cy="1460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g319822295ba_0_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734310" y="264459"/>
            <a:ext cx="1796875" cy="990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6DD37C9-5F2F-2493-7A68-107BE775FB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53436" y="5190585"/>
            <a:ext cx="1583808" cy="150605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18FEDAC1-0E1D-132F-ECCC-4E76D613F5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14929" y="3868101"/>
            <a:ext cx="1568381" cy="1403146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CFC19A7C-78CE-0EE8-91DC-69384AF8CF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94859" y="5071357"/>
            <a:ext cx="1479447" cy="1598386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ECB15B87-81FA-BE17-BF44-466F5A75F2D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74799" y="4061012"/>
            <a:ext cx="1118571" cy="1546412"/>
          </a:xfrm>
          <a:prstGeom prst="rect">
            <a:avLst/>
          </a:prstGeom>
        </p:spPr>
      </p:pic>
      <p:sp>
        <p:nvSpPr>
          <p:cNvPr id="16" name="Google Shape;113;g319822295ba_0_8">
            <a:extLst>
              <a:ext uri="{FF2B5EF4-FFF2-40B4-BE49-F238E27FC236}">
                <a16:creationId xmlns:a16="http://schemas.microsoft.com/office/drawing/2014/main" id="{0A247AEB-C298-8C38-5EB2-591C8730CAEF}"/>
              </a:ext>
            </a:extLst>
          </p:cNvPr>
          <p:cNvSpPr txBox="1"/>
          <p:nvPr/>
        </p:nvSpPr>
        <p:spPr>
          <a:xfrm>
            <a:off x="2089754" y="5569885"/>
            <a:ext cx="1531987" cy="116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Adrian </a:t>
            </a:r>
            <a:r>
              <a:rPr lang="en-US" sz="1600" dirty="0" err="1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Gurza</a:t>
            </a:r>
            <a:r>
              <a:rPr lang="en-US" sz="1600" dirty="0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 Lavalle – </a:t>
            </a:r>
            <a:r>
              <a:rPr lang="en-US" sz="1600" dirty="0" err="1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Doutor</a:t>
            </a:r>
            <a:r>
              <a:rPr lang="en-US" sz="1600" dirty="0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en-US" sz="1600" dirty="0" err="1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em</a:t>
            </a:r>
            <a:r>
              <a:rPr lang="en-US" sz="1600" dirty="0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en-US" sz="1600" dirty="0" err="1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Ciência</a:t>
            </a:r>
            <a:r>
              <a:rPr lang="en-US" sz="1600" dirty="0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 Política</a:t>
            </a:r>
            <a:endParaRPr sz="1600" dirty="0">
              <a:solidFill>
                <a:srgbClr val="595959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" name="Google Shape;113;g319822295ba_0_8">
            <a:extLst>
              <a:ext uri="{FF2B5EF4-FFF2-40B4-BE49-F238E27FC236}">
                <a16:creationId xmlns:a16="http://schemas.microsoft.com/office/drawing/2014/main" id="{446D8A57-0B7E-B94A-B5D0-121F9EBB5088}"/>
              </a:ext>
            </a:extLst>
          </p:cNvPr>
          <p:cNvSpPr txBox="1"/>
          <p:nvPr/>
        </p:nvSpPr>
        <p:spPr>
          <a:xfrm>
            <a:off x="7984049" y="3947273"/>
            <a:ext cx="1531987" cy="116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Maira Rodrigues – </a:t>
            </a:r>
            <a:r>
              <a:rPr lang="en-US" sz="1600" dirty="0" err="1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Doutora</a:t>
            </a:r>
            <a:r>
              <a:rPr lang="en-US" sz="1600" dirty="0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en-US" sz="1600" dirty="0" err="1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em</a:t>
            </a:r>
            <a:r>
              <a:rPr lang="en-US" sz="1600" dirty="0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en-US" sz="1600" dirty="0" err="1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Ciência</a:t>
            </a:r>
            <a:r>
              <a:rPr lang="en-US" sz="1600" dirty="0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 Política</a:t>
            </a:r>
            <a:endParaRPr sz="1600" dirty="0">
              <a:solidFill>
                <a:srgbClr val="595959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8" name="Google Shape;113;g319822295ba_0_8">
            <a:extLst>
              <a:ext uri="{FF2B5EF4-FFF2-40B4-BE49-F238E27FC236}">
                <a16:creationId xmlns:a16="http://schemas.microsoft.com/office/drawing/2014/main" id="{B3C3864B-59A5-01F1-E438-CC52F0D80154}"/>
              </a:ext>
            </a:extLst>
          </p:cNvPr>
          <p:cNvSpPr txBox="1"/>
          <p:nvPr/>
        </p:nvSpPr>
        <p:spPr>
          <a:xfrm>
            <a:off x="6132836" y="5296461"/>
            <a:ext cx="1531987" cy="116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err="1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Lizandra</a:t>
            </a:r>
            <a:r>
              <a:rPr lang="en-US" sz="1600" dirty="0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 Serafim – </a:t>
            </a:r>
            <a:r>
              <a:rPr lang="en-US" sz="1600" dirty="0" err="1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Doutora</a:t>
            </a:r>
            <a:r>
              <a:rPr lang="en-US" sz="1600" dirty="0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en-US" sz="1600" dirty="0" err="1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em</a:t>
            </a:r>
            <a:r>
              <a:rPr lang="en-US" sz="1600" dirty="0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en-US" sz="1600" dirty="0" err="1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Ciências</a:t>
            </a:r>
            <a:r>
              <a:rPr lang="en-US" sz="1600" dirty="0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en-US" sz="1600" dirty="0" err="1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Sociais</a:t>
            </a:r>
            <a:endParaRPr sz="1600" dirty="0">
              <a:solidFill>
                <a:srgbClr val="595959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9" name="Google Shape;113;g319822295ba_0_8">
            <a:extLst>
              <a:ext uri="{FF2B5EF4-FFF2-40B4-BE49-F238E27FC236}">
                <a16:creationId xmlns:a16="http://schemas.microsoft.com/office/drawing/2014/main" id="{215C5BA1-C00C-3A15-FA4F-6F864937D12A}"/>
              </a:ext>
            </a:extLst>
          </p:cNvPr>
          <p:cNvSpPr txBox="1"/>
          <p:nvPr/>
        </p:nvSpPr>
        <p:spPr>
          <a:xfrm>
            <a:off x="3940966" y="4193802"/>
            <a:ext cx="1531987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Monika </a:t>
            </a:r>
            <a:r>
              <a:rPr lang="en-US" sz="1600" dirty="0" err="1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Dowbor</a:t>
            </a:r>
            <a:r>
              <a:rPr lang="en-US" sz="1600" dirty="0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 – </a:t>
            </a:r>
            <a:r>
              <a:rPr lang="en-US" sz="1600" dirty="0" err="1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Doutora</a:t>
            </a:r>
            <a:r>
              <a:rPr lang="en-US" sz="1600" dirty="0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en-US" sz="1600" dirty="0" err="1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em</a:t>
            </a:r>
            <a:r>
              <a:rPr lang="en-US" sz="1600" dirty="0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en-US" sz="1600" dirty="0" err="1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Ciência</a:t>
            </a:r>
            <a:r>
              <a:rPr lang="en-US" sz="1600" dirty="0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rPr>
              <a:t> Política</a:t>
            </a:r>
            <a:endParaRPr sz="1600" dirty="0">
              <a:solidFill>
                <a:srgbClr val="595959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049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Corbel"/>
              <a:buNone/>
            </a:pPr>
            <a:r>
              <a:rPr lang="pt-BR" b="1" dirty="0"/>
              <a:t>Pontos de partida e objetivo geral do estudo</a:t>
            </a:r>
            <a:endParaRPr b="1" dirty="0"/>
          </a:p>
        </p:txBody>
      </p:sp>
      <p:sp>
        <p:nvSpPr>
          <p:cNvPr id="122" name="Google Shape;122;p3"/>
          <p:cNvSpPr txBox="1">
            <a:spLocks noGrp="1"/>
          </p:cNvSpPr>
          <p:nvPr>
            <p:ph idx="1"/>
          </p:nvPr>
        </p:nvSpPr>
        <p:spPr>
          <a:xfrm>
            <a:off x="908518" y="1575827"/>
            <a:ext cx="10297559" cy="4820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182880" lvl="0" indent="-18288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endParaRPr lang="en-US" sz="2200" dirty="0"/>
          </a:p>
          <a:p>
            <a:pPr marL="182880" lvl="0" indent="-18288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 dirty="0" err="1"/>
              <a:t>Estudo</a:t>
            </a:r>
            <a:r>
              <a:rPr lang="en-US" sz="2200" dirty="0"/>
              <a:t> longitudinal, </a:t>
            </a:r>
            <a:r>
              <a:rPr lang="en-US" sz="2200" dirty="0" err="1"/>
              <a:t>cobrindo</a:t>
            </a:r>
            <a:r>
              <a:rPr lang="en-US" sz="2200" dirty="0"/>
              <a:t> a </a:t>
            </a:r>
            <a:r>
              <a:rPr lang="en-US" sz="2200" dirty="0" err="1"/>
              <a:t>história</a:t>
            </a:r>
            <a:r>
              <a:rPr lang="en-US" sz="2200" dirty="0"/>
              <a:t> do </a:t>
            </a:r>
            <a:r>
              <a:rPr lang="en-US" sz="2200" dirty="0" err="1"/>
              <a:t>Conama</a:t>
            </a:r>
            <a:r>
              <a:rPr lang="en-US" sz="2200" dirty="0"/>
              <a:t> </a:t>
            </a:r>
          </a:p>
          <a:p>
            <a:pPr marL="640080" lvl="1" indent="-182880">
              <a:spcBef>
                <a:spcPts val="0"/>
              </a:spcBef>
              <a:buSzPts val="2200"/>
              <a:buChar char="●"/>
            </a:pPr>
            <a:r>
              <a:rPr lang="en-US" sz="1800" dirty="0" err="1"/>
              <a:t>Realizado</a:t>
            </a:r>
            <a:r>
              <a:rPr lang="en-US" sz="1800" dirty="0"/>
              <a:t> </a:t>
            </a:r>
            <a:r>
              <a:rPr lang="en-US" sz="1800" dirty="0" err="1"/>
              <a:t>em</a:t>
            </a:r>
            <a:r>
              <a:rPr lang="en-US" sz="1800" dirty="0"/>
              <a:t> 2023</a:t>
            </a:r>
          </a:p>
          <a:p>
            <a:pPr marL="640080" lvl="1" indent="-182880">
              <a:spcBef>
                <a:spcPts val="0"/>
              </a:spcBef>
              <a:buSzPts val="2200"/>
              <a:buChar char="●"/>
            </a:pPr>
            <a:r>
              <a:rPr lang="en-US" sz="1800" dirty="0" err="1"/>
              <a:t>Parceria</a:t>
            </a:r>
            <a:r>
              <a:rPr lang="en-US" sz="1800" dirty="0"/>
              <a:t> </a:t>
            </a:r>
            <a:r>
              <a:rPr lang="en-US" sz="1800" dirty="0" err="1"/>
              <a:t>Cebrap</a:t>
            </a:r>
            <a:r>
              <a:rPr lang="en-US" sz="1800" dirty="0"/>
              <a:t>, WWF e </a:t>
            </a:r>
            <a:r>
              <a:rPr lang="en-US" sz="1800" dirty="0" err="1"/>
              <a:t>Imaflora</a:t>
            </a:r>
            <a:r>
              <a:rPr lang="en-US" sz="1800" dirty="0"/>
              <a:t>  </a:t>
            </a:r>
          </a:p>
          <a:p>
            <a:pPr marL="182880" lvl="0" indent="-18288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endParaRPr lang="en-US" sz="2200" dirty="0">
              <a:solidFill>
                <a:schemeClr val="dk1"/>
              </a:solidFill>
              <a:highlight>
                <a:srgbClr val="FFFF00"/>
              </a:highlight>
            </a:endParaRPr>
          </a:p>
          <a:p>
            <a:pPr marL="182880" lvl="0" indent="-18288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 dirty="0" err="1">
                <a:solidFill>
                  <a:schemeClr val="dk1"/>
                </a:solidFill>
              </a:rPr>
              <a:t>Objetivo</a:t>
            </a:r>
            <a:r>
              <a:rPr lang="en-US" sz="2200" dirty="0">
                <a:solidFill>
                  <a:schemeClr val="dk1"/>
                </a:solidFill>
              </a:rPr>
              <a:t> </a:t>
            </a:r>
            <a:r>
              <a:rPr lang="en-US" sz="2200" dirty="0" err="1">
                <a:solidFill>
                  <a:schemeClr val="dk1"/>
                </a:solidFill>
              </a:rPr>
              <a:t>nos</a:t>
            </a:r>
            <a:r>
              <a:rPr lang="en-US" sz="2200" dirty="0">
                <a:solidFill>
                  <a:schemeClr val="dk1"/>
                </a:solidFill>
              </a:rPr>
              <a:t> </a:t>
            </a:r>
            <a:r>
              <a:rPr lang="en-US" sz="2200" dirty="0" err="1">
                <a:solidFill>
                  <a:schemeClr val="dk1"/>
                </a:solidFill>
              </a:rPr>
              <a:t>seguintes</a:t>
            </a:r>
            <a:r>
              <a:rPr lang="en-US" sz="2200" dirty="0">
                <a:solidFill>
                  <a:schemeClr val="dk1"/>
                </a:solidFill>
              </a:rPr>
              <a:t> </a:t>
            </a:r>
            <a:r>
              <a:rPr lang="en-US" sz="2200" dirty="0" err="1">
                <a:solidFill>
                  <a:schemeClr val="dk1"/>
                </a:solidFill>
              </a:rPr>
              <a:t>eixos</a:t>
            </a:r>
            <a:r>
              <a:rPr lang="en-US" sz="2200" dirty="0">
                <a:solidFill>
                  <a:schemeClr val="dk1"/>
                </a:solidFill>
              </a:rPr>
              <a:t> de </a:t>
            </a:r>
            <a:r>
              <a:rPr lang="en-US" sz="2200" dirty="0" err="1">
                <a:solidFill>
                  <a:schemeClr val="dk1"/>
                </a:solidFill>
              </a:rPr>
              <a:t>reflexão</a:t>
            </a:r>
            <a:r>
              <a:rPr lang="en-US" sz="2200" dirty="0">
                <a:solidFill>
                  <a:schemeClr val="dk1"/>
                </a:solidFill>
              </a:rPr>
              <a:t>:</a:t>
            </a:r>
            <a:endParaRPr dirty="0"/>
          </a:p>
          <a:p>
            <a:pPr marL="685800" lvl="1" indent="-18288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200"/>
              <a:buChar char="●"/>
            </a:pPr>
            <a:r>
              <a:rPr lang="en-US" sz="2200" dirty="0" err="1">
                <a:solidFill>
                  <a:schemeClr val="dk1"/>
                </a:solidFill>
              </a:rPr>
              <a:t>Composição</a:t>
            </a:r>
            <a:endParaRPr sz="2200" dirty="0">
              <a:solidFill>
                <a:schemeClr val="dk1"/>
              </a:solidFill>
            </a:endParaRPr>
          </a:p>
          <a:p>
            <a:pPr marL="685800" lvl="1" indent="-18288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00"/>
              <a:buChar char="●"/>
            </a:pPr>
            <a:r>
              <a:rPr lang="en-US" sz="2200" dirty="0" err="1">
                <a:solidFill>
                  <a:schemeClr val="dk1"/>
                </a:solidFill>
              </a:rPr>
              <a:t>Método</a:t>
            </a:r>
            <a:r>
              <a:rPr lang="en-US" sz="2200" dirty="0">
                <a:solidFill>
                  <a:schemeClr val="dk1"/>
                </a:solidFill>
              </a:rPr>
              <a:t> de </a:t>
            </a:r>
            <a:r>
              <a:rPr lang="en-US" sz="2200" dirty="0" err="1">
                <a:solidFill>
                  <a:schemeClr val="dk1"/>
                </a:solidFill>
              </a:rPr>
              <a:t>seleção</a:t>
            </a:r>
            <a:r>
              <a:rPr lang="en-US" sz="2200" dirty="0">
                <a:solidFill>
                  <a:schemeClr val="dk1"/>
                </a:solidFill>
              </a:rPr>
              <a:t> </a:t>
            </a:r>
            <a:endParaRPr dirty="0"/>
          </a:p>
          <a:p>
            <a:pPr marL="685800" lvl="1" indent="-18288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00"/>
              <a:buChar char="●"/>
            </a:pPr>
            <a:r>
              <a:rPr lang="en-US" sz="2200" dirty="0" err="1">
                <a:solidFill>
                  <a:schemeClr val="dk1"/>
                </a:solidFill>
              </a:rPr>
              <a:t>Função</a:t>
            </a:r>
            <a:endParaRPr lang="en-US" sz="2200" dirty="0">
              <a:solidFill>
                <a:schemeClr val="dk1"/>
              </a:solidFill>
            </a:endParaRPr>
          </a:p>
          <a:p>
            <a:pPr marL="685800" lvl="1" indent="-18288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00"/>
              <a:buChar char="●"/>
            </a:pPr>
            <a:r>
              <a:rPr lang="pt-BR" sz="2200" dirty="0">
                <a:solidFill>
                  <a:schemeClr val="dk1"/>
                </a:solidFill>
              </a:rPr>
              <a:t>Processos decisórios – análise de 654 atos normativos </a:t>
            </a:r>
          </a:p>
          <a:p>
            <a:pPr marL="685800" lvl="1" indent="-18288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00"/>
              <a:buChar char="●"/>
            </a:pPr>
            <a:r>
              <a:rPr lang="pt-BR" sz="2200" dirty="0">
                <a:solidFill>
                  <a:schemeClr val="dk1"/>
                </a:solidFill>
              </a:rPr>
              <a:t>Percepções de conselheiros </a:t>
            </a:r>
            <a:endParaRPr sz="22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450"/>
              </a:spcBef>
              <a:spcAft>
                <a:spcPts val="0"/>
              </a:spcAft>
              <a:buSzPts val="2200"/>
              <a:buNone/>
            </a:pPr>
            <a:endParaRPr sz="2200" dirty="0">
              <a:solidFill>
                <a:schemeClr val="dk1"/>
              </a:solidFill>
            </a:endParaRPr>
          </a:p>
          <a:p>
            <a:pPr marL="182880" lvl="0" indent="-18288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200"/>
              <a:buChar char="●"/>
            </a:pPr>
            <a:r>
              <a:rPr lang="en-US" sz="2200" dirty="0">
                <a:solidFill>
                  <a:schemeClr val="dk1"/>
                </a:solidFill>
              </a:rPr>
              <a:t>Fontes de dados</a:t>
            </a:r>
            <a:endParaRPr dirty="0"/>
          </a:p>
          <a:p>
            <a:pPr marL="685800" lvl="1" indent="-18288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200"/>
              <a:buChar char="●"/>
            </a:pPr>
            <a:r>
              <a:rPr lang="en-US" sz="2200" dirty="0" err="1">
                <a:solidFill>
                  <a:schemeClr val="dk1"/>
                </a:solidFill>
              </a:rPr>
              <a:t>documentos</a:t>
            </a:r>
            <a:r>
              <a:rPr lang="en-US" sz="2200" dirty="0">
                <a:solidFill>
                  <a:schemeClr val="dk1"/>
                </a:solidFill>
              </a:rPr>
              <a:t>, </a:t>
            </a:r>
            <a:r>
              <a:rPr lang="en-US" sz="2200" dirty="0" err="1">
                <a:solidFill>
                  <a:schemeClr val="dk1"/>
                </a:solidFill>
              </a:rPr>
              <a:t>literatura</a:t>
            </a:r>
            <a:r>
              <a:rPr lang="en-US" sz="2200" dirty="0">
                <a:solidFill>
                  <a:schemeClr val="dk1"/>
                </a:solidFill>
              </a:rPr>
              <a:t>, </a:t>
            </a:r>
            <a:r>
              <a:rPr lang="en-US" sz="2200" dirty="0" err="1">
                <a:solidFill>
                  <a:schemeClr val="dk1"/>
                </a:solidFill>
              </a:rPr>
              <a:t>entrevistas</a:t>
            </a:r>
            <a:r>
              <a:rPr lang="en-US" sz="2200" dirty="0">
                <a:solidFill>
                  <a:schemeClr val="dk1"/>
                </a:solidFill>
              </a:rPr>
              <a:t>, </a:t>
            </a:r>
            <a:r>
              <a:rPr lang="en-US" sz="2200" dirty="0" err="1">
                <a:solidFill>
                  <a:schemeClr val="dk1"/>
                </a:solidFill>
              </a:rPr>
              <a:t>atos</a:t>
            </a:r>
            <a:r>
              <a:rPr lang="en-US" sz="2200" dirty="0">
                <a:solidFill>
                  <a:schemeClr val="dk1"/>
                </a:solidFill>
              </a:rPr>
              <a:t> </a:t>
            </a:r>
            <a:r>
              <a:rPr lang="en-US" sz="2200" dirty="0" err="1">
                <a:solidFill>
                  <a:schemeClr val="dk1"/>
                </a:solidFill>
              </a:rPr>
              <a:t>normativos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"/>
          <p:cNvSpPr txBox="1">
            <a:spLocks noGrp="1"/>
          </p:cNvSpPr>
          <p:nvPr>
            <p:ph type="title"/>
          </p:nvPr>
        </p:nvSpPr>
        <p:spPr>
          <a:xfrm>
            <a:off x="632012" y="324784"/>
            <a:ext cx="1076213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</a:pPr>
            <a:r>
              <a:rPr lang="en-US" b="1" dirty="0" err="1"/>
              <a:t>Pouca</a:t>
            </a:r>
            <a:r>
              <a:rPr lang="en-US" b="1" dirty="0"/>
              <a:t> </a:t>
            </a:r>
            <a:r>
              <a:rPr lang="en-US" b="1" dirty="0" err="1"/>
              <a:t>alteração</a:t>
            </a:r>
            <a:r>
              <a:rPr lang="en-US" b="1" dirty="0"/>
              <a:t> da </a:t>
            </a:r>
            <a:r>
              <a:rPr lang="en-US" b="1" dirty="0" err="1"/>
              <a:t>composição</a:t>
            </a:r>
            <a:r>
              <a:rPr lang="en-US" b="1" dirty="0"/>
              <a:t> </a:t>
            </a:r>
            <a:r>
              <a:rPr lang="en-US" b="1" dirty="0" err="1"/>
              <a:t>ao</a:t>
            </a:r>
            <a:r>
              <a:rPr lang="en-US" b="1" dirty="0"/>
              <a:t> </a:t>
            </a:r>
            <a:r>
              <a:rPr lang="en-US" b="1" dirty="0" err="1"/>
              <a:t>longo</a:t>
            </a:r>
            <a:r>
              <a:rPr lang="en-US" b="1" dirty="0"/>
              <a:t> do tempo </a:t>
            </a:r>
            <a:endParaRPr b="1" dirty="0"/>
          </a:p>
        </p:txBody>
      </p:sp>
      <p:pic>
        <p:nvPicPr>
          <p:cNvPr id="129" name="Google Shape;129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5118" y="1801905"/>
            <a:ext cx="6710082" cy="3899647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4"/>
          <p:cNvSpPr txBox="1"/>
          <p:nvPr/>
        </p:nvSpPr>
        <p:spPr>
          <a:xfrm>
            <a:off x="3609494" y="3393219"/>
            <a:ext cx="4520716" cy="2563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182880" marR="0" lvl="0" indent="-55879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</a:pPr>
            <a:endParaRPr sz="2000" b="0" i="0" u="none" strike="noStrike" cap="none">
              <a:solidFill>
                <a:srgbClr val="595959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C08F8AC-32F6-449F-A77D-B4C0A7CDC98B}"/>
              </a:ext>
            </a:extLst>
          </p:cNvPr>
          <p:cNvSpPr txBox="1"/>
          <p:nvPr/>
        </p:nvSpPr>
        <p:spPr>
          <a:xfrm flipH="1">
            <a:off x="8350624" y="1788460"/>
            <a:ext cx="3310544" cy="374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880" lvl="0" indent="-18288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pt-BR" dirty="0"/>
              <a:t>Conama sempre teve maioria de atores do Estado – predomínio do governo de manteve desde o início</a:t>
            </a:r>
          </a:p>
          <a:p>
            <a:pPr marL="182880" lvl="0" indent="-182880" algn="l" rtl="0">
              <a:lnSpc>
                <a:spcPct val="90000"/>
              </a:lnSpc>
              <a:spcBef>
                <a:spcPts val="1450"/>
              </a:spcBef>
              <a:spcAft>
                <a:spcPts val="0"/>
              </a:spcAft>
              <a:buSzPct val="100000"/>
              <a:buChar char="●"/>
            </a:pPr>
            <a:r>
              <a:rPr lang="pt-BR" dirty="0"/>
              <a:t>Sociedade civil e entidades empresariais têm o mesmo número de assentos desde 1999 </a:t>
            </a:r>
          </a:p>
          <a:p>
            <a:pPr marL="182880" lvl="0" indent="-182880" algn="l" rtl="0">
              <a:lnSpc>
                <a:spcPct val="90000"/>
              </a:lnSpc>
              <a:spcBef>
                <a:spcPts val="1450"/>
              </a:spcBef>
              <a:spcAft>
                <a:spcPts val="0"/>
              </a:spcAft>
              <a:buSzPct val="100000"/>
              <a:buChar char="●"/>
            </a:pPr>
            <a:r>
              <a:rPr lang="pt-BR" dirty="0">
                <a:solidFill>
                  <a:srgbClr val="FF0000"/>
                </a:solidFill>
              </a:rPr>
              <a:t>Refletir sobre a composição para maior democratização e representatividade dos setores, em especial da sociedade civil</a:t>
            </a:r>
          </a:p>
          <a:p>
            <a:endParaRPr lang="pt-BR" dirty="0"/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84418509-D682-D707-06CB-D36F79BF916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51279A-06FF-34A5-5D94-9487DCCC3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/>
              <a:t>Distribuição de 61 Conselhos Nacionais de Políticas Públicas de acordo com a paridade de composição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7EC2137-79BD-6721-F8F6-C49F66A1B1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1341" y="4394013"/>
            <a:ext cx="5181600" cy="4351338"/>
          </a:xfrm>
        </p:spPr>
        <p:txBody>
          <a:bodyPr/>
          <a:lstStyle/>
          <a:p>
            <a:r>
              <a:rPr lang="en-US" sz="2800" dirty="0" err="1"/>
              <a:t>Conselho</a:t>
            </a:r>
            <a:r>
              <a:rPr lang="en-US" sz="2800" dirty="0"/>
              <a:t> </a:t>
            </a:r>
            <a:r>
              <a:rPr lang="en-US" sz="2800" dirty="0" err="1"/>
              <a:t>paritário</a:t>
            </a:r>
            <a:r>
              <a:rPr lang="en-US" sz="2800" dirty="0"/>
              <a:t> = </a:t>
            </a:r>
            <a:r>
              <a:rPr lang="en-US" sz="2800" dirty="0" err="1"/>
              <a:t>assentos</a:t>
            </a:r>
            <a:r>
              <a:rPr lang="en-US" sz="2800" dirty="0"/>
              <a:t> </a:t>
            </a:r>
            <a:r>
              <a:rPr lang="en-US" sz="2800" dirty="0" err="1"/>
              <a:t>iguais</a:t>
            </a:r>
            <a:r>
              <a:rPr lang="en-US" sz="2800" dirty="0"/>
              <a:t> entre </a:t>
            </a:r>
            <a:r>
              <a:rPr lang="en-US" dirty="0" err="1"/>
              <a:t>governo</a:t>
            </a:r>
            <a:r>
              <a:rPr lang="en-US" sz="2800" dirty="0"/>
              <a:t> e </a:t>
            </a:r>
            <a:r>
              <a:rPr lang="en-US" sz="2800" dirty="0" err="1"/>
              <a:t>atores</a:t>
            </a:r>
            <a:r>
              <a:rPr lang="en-US" sz="2800" dirty="0"/>
              <a:t> </a:t>
            </a:r>
            <a:r>
              <a:rPr lang="en-US" sz="2800" dirty="0" err="1"/>
              <a:t>não</a:t>
            </a:r>
            <a:r>
              <a:rPr lang="en-US" sz="2800" dirty="0"/>
              <a:t> </a:t>
            </a:r>
            <a:r>
              <a:rPr lang="en-US" sz="2800" dirty="0" err="1"/>
              <a:t>governamentais</a:t>
            </a:r>
            <a:endParaRPr lang="en-US" sz="2800" dirty="0"/>
          </a:p>
          <a:p>
            <a:r>
              <a:rPr lang="en-US" sz="2800" dirty="0" err="1"/>
              <a:t>Quase</a:t>
            </a:r>
            <a:r>
              <a:rPr lang="en-US" sz="2800" dirty="0"/>
              <a:t> </a:t>
            </a:r>
            <a:r>
              <a:rPr lang="en-US" sz="2800" dirty="0" err="1"/>
              <a:t>paritário</a:t>
            </a:r>
            <a:r>
              <a:rPr lang="en-US" sz="2800" dirty="0"/>
              <a:t> =  com </a:t>
            </a:r>
            <a:r>
              <a:rPr lang="en-US" sz="2800" dirty="0" err="1"/>
              <a:t>mais</a:t>
            </a:r>
            <a:r>
              <a:rPr lang="en-US" sz="2800" dirty="0"/>
              <a:t> </a:t>
            </a:r>
            <a:r>
              <a:rPr lang="en-US" sz="2800" dirty="0" err="1"/>
              <a:t>ou</a:t>
            </a:r>
            <a:r>
              <a:rPr lang="en-US" sz="2800" dirty="0"/>
              <a:t> </a:t>
            </a:r>
            <a:r>
              <a:rPr lang="en-US" sz="2800" dirty="0" err="1"/>
              <a:t>menos</a:t>
            </a:r>
            <a:r>
              <a:rPr lang="en-US" sz="2800" dirty="0"/>
              <a:t> 1 </a:t>
            </a:r>
            <a:r>
              <a:rPr lang="en-US" sz="2800" dirty="0" err="1"/>
              <a:t>assento</a:t>
            </a:r>
            <a:r>
              <a:rPr lang="en-US" sz="2800" dirty="0"/>
              <a:t> de </a:t>
            </a:r>
            <a:r>
              <a:rPr lang="en-US" sz="2800" dirty="0" err="1"/>
              <a:t>diferença</a:t>
            </a:r>
            <a:endParaRPr lang="en-US" sz="2800" dirty="0"/>
          </a:p>
          <a:p>
            <a:endParaRPr lang="pt-BR" dirty="0"/>
          </a:p>
        </p:txBody>
      </p:sp>
      <p:pic>
        <p:nvPicPr>
          <p:cNvPr id="5" name="Espaço Reservado para Conteúdo 3">
            <a:extLst>
              <a:ext uri="{FF2B5EF4-FFF2-40B4-BE49-F238E27FC236}">
                <a16:creationId xmlns:a16="http://schemas.microsoft.com/office/drawing/2014/main" id="{896FA24C-AB43-4DBB-DD3E-BED5CC8EFF9E}"/>
              </a:ext>
            </a:extLst>
          </p:cNvPr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545106" y="1600200"/>
            <a:ext cx="7046259" cy="4845228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398479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357994-A5B0-44EA-41CA-0A6B60314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/>
              <a:t>Um conselho altamente produtivo... 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C14276E-C167-D70B-41D8-B51EB508B7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600" y="1761565"/>
            <a:ext cx="3349576" cy="4330267"/>
          </a:xfrm>
        </p:spPr>
        <p:txBody>
          <a:bodyPr>
            <a:normAutofit lnSpcReduction="10000"/>
          </a:bodyPr>
          <a:lstStyle/>
          <a:p>
            <a:pPr marL="388620" indent="-182880">
              <a:buSzPts val="2200"/>
            </a:pPr>
            <a:endParaRPr lang="pt-BR" sz="2200" dirty="0">
              <a:solidFill>
                <a:schemeClr val="dk1"/>
              </a:solidFill>
            </a:endParaRPr>
          </a:p>
          <a:p>
            <a:pPr marL="388620" indent="-182880">
              <a:buSzPts val="2200"/>
            </a:pPr>
            <a:endParaRPr lang="pt-BR" sz="2200" dirty="0">
              <a:solidFill>
                <a:schemeClr val="dk1"/>
              </a:solidFill>
            </a:endParaRPr>
          </a:p>
          <a:p>
            <a:pPr marL="388620" indent="-182880">
              <a:buSzPts val="2200"/>
            </a:pPr>
            <a:r>
              <a:rPr lang="pt-BR" sz="2200" dirty="0">
                <a:solidFill>
                  <a:schemeClr val="dk1"/>
                </a:solidFill>
              </a:rPr>
              <a:t>2000-2002: maior produção</a:t>
            </a:r>
          </a:p>
          <a:p>
            <a:pPr marL="388620" indent="-182880">
              <a:buSzPts val="2200"/>
            </a:pPr>
            <a:endParaRPr lang="pt-BR" sz="2200" dirty="0">
              <a:solidFill>
                <a:schemeClr val="dk1"/>
              </a:solidFill>
            </a:endParaRPr>
          </a:p>
          <a:p>
            <a:pPr marL="388620" indent="-182880">
              <a:buSzPts val="2200"/>
            </a:pPr>
            <a:endParaRPr lang="pt-BR" sz="2200" dirty="0">
              <a:solidFill>
                <a:schemeClr val="dk1"/>
              </a:solidFill>
            </a:endParaRPr>
          </a:p>
          <a:p>
            <a:pPr marL="388620" indent="-182880">
              <a:buSzPts val="2200"/>
            </a:pPr>
            <a:r>
              <a:rPr lang="pt-BR" sz="2200" dirty="0">
                <a:solidFill>
                  <a:schemeClr val="dk1"/>
                </a:solidFill>
              </a:rPr>
              <a:t>Queda quantitativa a partir de 2012</a:t>
            </a:r>
          </a:p>
          <a:p>
            <a:pPr marL="388620" indent="-182880">
              <a:buSzPts val="2200"/>
            </a:pPr>
            <a:endParaRPr lang="pt-BR" sz="2200" dirty="0">
              <a:solidFill>
                <a:schemeClr val="dk1"/>
              </a:solidFill>
            </a:endParaRPr>
          </a:p>
          <a:p>
            <a:pPr marL="388620" indent="-182880">
              <a:buSzPts val="2200"/>
            </a:pPr>
            <a:endParaRPr lang="pt-BR" sz="2200" dirty="0">
              <a:solidFill>
                <a:schemeClr val="dk1"/>
              </a:solidFill>
            </a:endParaRPr>
          </a:p>
          <a:p>
            <a:pPr marL="388620" indent="-182880">
              <a:buSzPts val="2200"/>
            </a:pPr>
            <a:r>
              <a:rPr lang="pt-BR" sz="2200" dirty="0">
                <a:solidFill>
                  <a:schemeClr val="dk1"/>
                </a:solidFill>
              </a:rPr>
              <a:t>Resultado de sucesso na incidência qualitativa sobre a política ambiental brasileira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01D57FB-71B8-6A2A-A43E-7062FE52C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1388" y="2176393"/>
            <a:ext cx="7705165" cy="4678001"/>
          </a:xfrm>
          <a:prstGeom prst="rect">
            <a:avLst/>
          </a:prstGeom>
        </p:spPr>
      </p:pic>
      <p:sp>
        <p:nvSpPr>
          <p:cNvPr id="6" name="Espaço Reservado para Texto 2">
            <a:extLst>
              <a:ext uri="{FF2B5EF4-FFF2-40B4-BE49-F238E27FC236}">
                <a16:creationId xmlns:a16="http://schemas.microsoft.com/office/drawing/2014/main" id="{6A71B98D-334C-80E2-8C67-E6D123DBD02C}"/>
              </a:ext>
            </a:extLst>
          </p:cNvPr>
          <p:cNvSpPr txBox="1">
            <a:spLocks/>
          </p:cNvSpPr>
          <p:nvPr/>
        </p:nvSpPr>
        <p:spPr>
          <a:xfrm>
            <a:off x="3886200" y="1456763"/>
            <a:ext cx="7597587" cy="99060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t" anchorCtr="0">
            <a:normAutofit/>
          </a:bodyPr>
          <a:lstStyle>
            <a:lvl1pPr marL="457200" lvl="0" indent="-3429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●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lvl="1" indent="-3175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lvl="2" indent="-3175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lvl="3" indent="-3175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86000" lvl="4" indent="-3175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lvl="5" indent="-3175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lvl="6" indent="-3175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lvl="7" indent="-3175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lvl="8" indent="-3175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Font typeface="Arial" panose="020B0604020202020204" pitchFamily="34" charset="0"/>
              <a:buNone/>
            </a:pPr>
            <a:r>
              <a:rPr lang="pt-BR" b="1" dirty="0">
                <a:latin typeface="TimesNewRomanPS-BoldMT"/>
              </a:rPr>
              <a:t>Total de atos por ano (valor absoluto, N=654)</a:t>
            </a:r>
          </a:p>
          <a:p>
            <a:pPr marL="114300" indent="0">
              <a:buFont typeface="Arial" panose="020B0604020202020204" pitchFamily="34" charset="0"/>
              <a:buNone/>
            </a:pPr>
            <a:endParaRPr lang="pt-BR" b="1" dirty="0">
              <a:latin typeface="TimesNewRomanPS-BoldMT"/>
            </a:endParaRPr>
          </a:p>
        </p:txBody>
      </p:sp>
    </p:spTree>
    <p:extLst>
      <p:ext uri="{BB962C8B-B14F-4D97-AF65-F5344CB8AC3E}">
        <p14:creationId xmlns:p14="http://schemas.microsoft.com/office/powerpoint/2010/main" val="17462736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260A84-D28B-40AA-905B-535F01DA4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/>
              <a:t>... com produção importante de decisões estratégicas</a:t>
            </a:r>
          </a:p>
        </p:txBody>
      </p:sp>
      <p:pic>
        <p:nvPicPr>
          <p:cNvPr id="4" name="image14.png">
            <a:extLst>
              <a:ext uri="{FF2B5EF4-FFF2-40B4-BE49-F238E27FC236}">
                <a16:creationId xmlns:a16="http://schemas.microsoft.com/office/drawing/2014/main" id="{711CBBED-D850-4C8C-9051-F73A2F802DB2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5029200" y="1223682"/>
            <a:ext cx="6615953" cy="4424083"/>
          </a:xfrm>
          <a:prstGeom prst="rect">
            <a:avLst/>
          </a:prstGeom>
          <a:ln/>
        </p:spPr>
      </p:pic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BFFA5E4-26E8-2C88-EA5E-F9B3D610A0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600" y="1573305"/>
            <a:ext cx="4452235" cy="4518527"/>
          </a:xfrm>
        </p:spPr>
        <p:txBody>
          <a:bodyPr/>
          <a:lstStyle/>
          <a:p>
            <a:pPr>
              <a:buSzPts val="2200"/>
              <a:buFont typeface="Arial" panose="020B0604020202020204" pitchFamily="34" charset="0"/>
              <a:buChar char="•"/>
            </a:pPr>
            <a:endParaRPr lang="pt-BR" sz="2200" dirty="0">
              <a:solidFill>
                <a:schemeClr val="dk1"/>
              </a:solidFill>
            </a:endParaRPr>
          </a:p>
          <a:p>
            <a:pPr>
              <a:buSzPts val="2200"/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chemeClr val="dk1"/>
                </a:solidFill>
              </a:rPr>
              <a:t>Maioria de decisões sobre definição geral da política</a:t>
            </a:r>
          </a:p>
          <a:p>
            <a:pPr>
              <a:buSzPts val="2200"/>
              <a:buFont typeface="Arial" panose="020B0604020202020204" pitchFamily="34" charset="0"/>
              <a:buChar char="•"/>
            </a:pPr>
            <a:endParaRPr lang="pt-BR" sz="2200" dirty="0">
              <a:solidFill>
                <a:schemeClr val="dk1"/>
              </a:solidFill>
            </a:endParaRPr>
          </a:p>
          <a:p>
            <a:pPr>
              <a:buSzPts val="2200"/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chemeClr val="dk1"/>
                </a:solidFill>
              </a:rPr>
              <a:t>Com menos decisões sobre si próprio (Auto) </a:t>
            </a:r>
          </a:p>
        </p:txBody>
      </p:sp>
      <p:sp>
        <p:nvSpPr>
          <p:cNvPr id="5" name="Espaço Reservado para Texto 2">
            <a:extLst>
              <a:ext uri="{FF2B5EF4-FFF2-40B4-BE49-F238E27FC236}">
                <a16:creationId xmlns:a16="http://schemas.microsoft.com/office/drawing/2014/main" id="{7696F75B-8F34-58C7-ABBC-557F066956D9}"/>
              </a:ext>
            </a:extLst>
          </p:cNvPr>
          <p:cNvSpPr txBox="1">
            <a:spLocks/>
          </p:cNvSpPr>
          <p:nvPr/>
        </p:nvSpPr>
        <p:spPr>
          <a:xfrm>
            <a:off x="134471" y="5056094"/>
            <a:ext cx="5943600" cy="134470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t" anchorCtr="0">
            <a:normAutofit fontScale="25000" lnSpcReduction="20000"/>
          </a:bodyPr>
          <a:lstStyle>
            <a:lvl1pPr marL="457200" lvl="0" indent="-3429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●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lvl="1" indent="-3175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lvl="2" indent="-3175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lvl="3" indent="-3175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86000" lvl="4" indent="-3175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lvl="5" indent="-3175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lvl="6" indent="-3175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lvl="7" indent="-3175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lvl="8" indent="-3175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lnSpc>
                <a:spcPct val="110000"/>
              </a:lnSpc>
              <a:buSzPts val="2200"/>
              <a:buNone/>
            </a:pPr>
            <a:r>
              <a:rPr lang="pt-BR" sz="8000" dirty="0" err="1">
                <a:solidFill>
                  <a:schemeClr val="dk1"/>
                </a:solidFill>
              </a:rPr>
              <a:t>Def</a:t>
            </a:r>
            <a:r>
              <a:rPr lang="pt-BR" sz="8000" dirty="0">
                <a:solidFill>
                  <a:schemeClr val="dk1"/>
                </a:solidFill>
              </a:rPr>
              <a:t> = Definição geral da política – 56,7%</a:t>
            </a:r>
          </a:p>
          <a:p>
            <a:pPr marL="114300" indent="0">
              <a:lnSpc>
                <a:spcPct val="110000"/>
              </a:lnSpc>
              <a:buSzPts val="2200"/>
              <a:buNone/>
            </a:pPr>
            <a:r>
              <a:rPr lang="pt-BR" sz="8000" dirty="0">
                <a:solidFill>
                  <a:schemeClr val="dk1"/>
                </a:solidFill>
              </a:rPr>
              <a:t>Auto = autorregulação e autogestão – 29%</a:t>
            </a:r>
          </a:p>
          <a:p>
            <a:pPr marL="114300" indent="0">
              <a:lnSpc>
                <a:spcPct val="110000"/>
              </a:lnSpc>
              <a:buSzPts val="2200"/>
              <a:buNone/>
            </a:pPr>
            <a:r>
              <a:rPr lang="pt-BR" sz="8000" dirty="0" err="1">
                <a:solidFill>
                  <a:schemeClr val="dk1"/>
                </a:solidFill>
              </a:rPr>
              <a:t>Vig</a:t>
            </a:r>
            <a:r>
              <a:rPr lang="pt-BR" sz="8000" dirty="0">
                <a:solidFill>
                  <a:schemeClr val="dk1"/>
                </a:solidFill>
              </a:rPr>
              <a:t> = Vigilância, fiscalização e transparência – 11%</a:t>
            </a:r>
          </a:p>
          <a:p>
            <a:pPr marL="114300" indent="0">
              <a:lnSpc>
                <a:spcPct val="110000"/>
              </a:lnSpc>
              <a:buSzPts val="2200"/>
              <a:buNone/>
            </a:pPr>
            <a:r>
              <a:rPr lang="pt-BR" sz="8000" dirty="0" err="1">
                <a:solidFill>
                  <a:schemeClr val="dk1"/>
                </a:solidFill>
              </a:rPr>
              <a:t>Gest</a:t>
            </a:r>
            <a:r>
              <a:rPr lang="pt-BR" sz="8000" dirty="0">
                <a:solidFill>
                  <a:schemeClr val="dk1"/>
                </a:solidFill>
              </a:rPr>
              <a:t> = Gestão administrativa – 2,4%</a:t>
            </a:r>
          </a:p>
          <a:p>
            <a:pPr marL="114300" indent="0">
              <a:lnSpc>
                <a:spcPct val="110000"/>
              </a:lnSpc>
              <a:buSzPts val="2200"/>
              <a:buNone/>
            </a:pPr>
            <a:r>
              <a:rPr lang="pt-BR" sz="8000" dirty="0">
                <a:solidFill>
                  <a:schemeClr val="dk1"/>
                </a:solidFill>
              </a:rPr>
              <a:t>IP = Gestão e regulação de outras </a:t>
            </a:r>
            <a:r>
              <a:rPr lang="pt-BR" sz="8000" dirty="0" err="1">
                <a:solidFill>
                  <a:schemeClr val="dk1"/>
                </a:solidFill>
              </a:rPr>
              <a:t>IPs</a:t>
            </a:r>
            <a:r>
              <a:rPr lang="pt-BR" sz="8000" dirty="0">
                <a:solidFill>
                  <a:schemeClr val="dk1"/>
                </a:solidFill>
              </a:rPr>
              <a:t> – 1%</a:t>
            </a:r>
            <a:r>
              <a:rPr lang="pt-BR" sz="8000" dirty="0"/>
              <a:t> </a:t>
            </a:r>
          </a:p>
          <a:p>
            <a:pPr marL="114300" indent="0">
              <a:buFont typeface="Arial" panose="020B0604020202020204" pitchFamily="34" charset="0"/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446166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6" name="Google Shape;136;p5"/>
          <p:cNvSpPr txBox="1">
            <a:spLocks noGrp="1"/>
          </p:cNvSpPr>
          <p:nvPr>
            <p:ph type="title"/>
          </p:nvPr>
        </p:nvSpPr>
        <p:spPr>
          <a:xfrm>
            <a:off x="1006867" y="292813"/>
            <a:ext cx="10636996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9629"/>
              <a:buFont typeface="Arial"/>
              <a:buNone/>
            </a:pPr>
            <a:r>
              <a:rPr lang="pt-BR" b="1" dirty="0">
                <a:solidFill>
                  <a:schemeClr val="dk1"/>
                </a:solidFill>
              </a:rPr>
              <a:t>Comparação de produção com outros conselhos </a:t>
            </a:r>
            <a:endParaRPr b="1" dirty="0">
              <a:solidFill>
                <a:schemeClr val="dk1"/>
              </a:solidFill>
            </a:endParaRPr>
          </a:p>
        </p:txBody>
      </p:sp>
      <p:sp>
        <p:nvSpPr>
          <p:cNvPr id="137" name="Google Shape;137;p5"/>
          <p:cNvSpPr txBox="1">
            <a:spLocks noGrp="1"/>
          </p:cNvSpPr>
          <p:nvPr>
            <p:ph type="body" idx="1"/>
          </p:nvPr>
        </p:nvSpPr>
        <p:spPr>
          <a:xfrm>
            <a:off x="8578409" y="3523130"/>
            <a:ext cx="3613591" cy="3795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55000" lnSpcReduction="20000"/>
          </a:bodyPr>
          <a:lstStyle/>
          <a:p>
            <a:pPr marL="152396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2287"/>
              <a:buNone/>
            </a:pPr>
            <a:endParaRPr sz="1733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2396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2287"/>
              <a:buNone/>
            </a:pPr>
            <a:endParaRPr sz="1733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2396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2287"/>
              <a:buNone/>
            </a:pPr>
            <a:endParaRPr sz="1733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2396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2287"/>
              <a:buNone/>
            </a:pPr>
            <a:endParaRPr sz="1733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2396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2287"/>
              <a:buNone/>
            </a:pPr>
            <a:endParaRPr sz="1733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2396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2287"/>
              <a:buNone/>
            </a:pPr>
            <a:endParaRPr sz="1733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2396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2287"/>
              <a:buNone/>
            </a:pPr>
            <a:endParaRPr sz="1733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2396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2287"/>
              <a:buNone/>
            </a:pPr>
            <a:endParaRPr sz="1733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2396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2287"/>
              <a:buNone/>
            </a:pPr>
            <a:endParaRPr sz="1733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2396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2287"/>
              <a:buNone/>
            </a:pPr>
            <a:endParaRPr sz="1733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2396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2287"/>
              <a:buNone/>
            </a:pPr>
            <a:endParaRPr sz="1733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2396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2287"/>
              <a:buNone/>
            </a:pPr>
            <a:endParaRPr sz="1733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2396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2287"/>
              <a:buNone/>
            </a:pPr>
            <a:endParaRPr sz="1733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2396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2287"/>
              <a:buNone/>
            </a:pPr>
            <a:endParaRPr sz="1733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2396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2287"/>
              <a:buNone/>
            </a:pPr>
            <a:endParaRPr sz="1733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2396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2287"/>
              <a:buNone/>
            </a:pPr>
            <a:endParaRPr sz="1733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2396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2287"/>
              <a:buNone/>
            </a:pPr>
            <a:endParaRPr sz="3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r>
              <a:rPr lang="pt-BR" sz="3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Redução entre 2015 e 2016</a:t>
            </a:r>
          </a:p>
          <a:p>
            <a:r>
              <a:rPr lang="pt-BR" sz="3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Exceção CNPIR – ligeiro aumento</a:t>
            </a:r>
            <a:endParaRPr sz="3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2396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2287"/>
              <a:buNone/>
            </a:pPr>
            <a:r>
              <a:rPr lang="en-US" sz="1733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			</a:t>
            </a:r>
            <a:endParaRPr dirty="0"/>
          </a:p>
          <a:p>
            <a:pPr marL="152396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2287"/>
              <a:buNone/>
            </a:pPr>
            <a:r>
              <a:rPr lang="en-US" sz="1733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	</a:t>
            </a:r>
            <a:endParaRPr lang="en-US" dirty="0"/>
          </a:p>
          <a:p>
            <a:pPr marL="152396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2287"/>
              <a:buNone/>
            </a:pPr>
            <a:endParaRPr sz="1733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2396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2287"/>
              <a:buNone/>
            </a:pPr>
            <a:r>
              <a:rPr lang="en-US" sz="1733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		</a:t>
            </a:r>
            <a:endParaRPr sz="3466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2396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56127"/>
              <a:buNone/>
            </a:pPr>
            <a:r>
              <a:rPr lang="en-US" sz="3466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</a:t>
            </a:r>
            <a:endParaRPr dirty="0"/>
          </a:p>
          <a:p>
            <a:pPr marL="152396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2287"/>
              <a:buNone/>
            </a:pPr>
            <a:endParaRPr sz="1733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2396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2287"/>
              <a:buNone/>
            </a:pPr>
            <a:endParaRPr sz="1733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09585" lvl="0" indent="-34288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97297"/>
              <a:buNone/>
            </a:pPr>
            <a:endParaRPr dirty="0"/>
          </a:p>
        </p:txBody>
      </p:sp>
      <p:pic>
        <p:nvPicPr>
          <p:cNvPr id="138" name="Google Shape;138;p5" descr="Gráfic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2380" y="981635"/>
            <a:ext cx="8401995" cy="442216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39" name="Google Shape;139;p5"/>
          <p:cNvGraphicFramePr/>
          <p:nvPr>
            <p:extLst>
              <p:ext uri="{D42A27DB-BD31-4B8C-83A1-F6EECF244321}">
                <p14:modId xmlns:p14="http://schemas.microsoft.com/office/powerpoint/2010/main" val="1396026810"/>
              </p:ext>
            </p:extLst>
          </p:nvPr>
        </p:nvGraphicFramePr>
        <p:xfrm>
          <a:off x="9141996" y="1924954"/>
          <a:ext cx="2595250" cy="2200476"/>
        </p:xfrm>
        <a:graphic>
          <a:graphicData uri="http://schemas.openxmlformats.org/drawingml/2006/table">
            <a:tbl>
              <a:tblPr>
                <a:noFill/>
                <a:tableStyleId>{F444E118-9CF5-4A79-88AF-41AC3BFC2479}</a:tableStyleId>
              </a:tblPr>
              <a:tblGrid>
                <a:gridCol w="1297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7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536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 dirty="0" err="1">
                          <a:highlight>
                            <a:srgbClr val="F2F2F2"/>
                          </a:highlight>
                        </a:rPr>
                        <a:t>Conselho</a:t>
                      </a:r>
                      <a:endParaRPr sz="2000" b="1" i="0" u="none" strike="noStrike" cap="none" dirty="0">
                        <a:solidFill>
                          <a:srgbClr val="000000"/>
                        </a:solidFill>
                        <a:highlight>
                          <a:srgbClr val="F2F2F2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 dirty="0" err="1">
                          <a:highlight>
                            <a:srgbClr val="F2F2F2"/>
                          </a:highlight>
                        </a:rPr>
                        <a:t>Decisões</a:t>
                      </a:r>
                      <a:endParaRPr sz="2000" b="1" i="0" u="none" strike="noStrike" cap="none" dirty="0">
                        <a:solidFill>
                          <a:srgbClr val="000000"/>
                        </a:solidFill>
                        <a:highlight>
                          <a:srgbClr val="F2F2F2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700" marR="12700" marT="1270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536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/>
                        <a:t>CNAS</a:t>
                      </a:r>
                      <a:endParaRPr sz="20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/>
                        <a:t>686</a:t>
                      </a:r>
                      <a:endParaRPr sz="20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700" marR="12700" marT="1270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536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 err="1">
                          <a:solidFill>
                            <a:srgbClr val="FF0000"/>
                          </a:solidFill>
                        </a:rPr>
                        <a:t>Conama</a:t>
                      </a:r>
                      <a:endParaRPr sz="2000" b="0" i="0" u="none" strike="noStrike" cap="none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FF0000"/>
                          </a:solidFill>
                        </a:rPr>
                        <a:t>220</a:t>
                      </a:r>
                      <a:endParaRPr sz="2000" b="0" i="0" u="none" strike="noStrike" cap="none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700" marR="12700" marT="1270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366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 err="1"/>
                        <a:t>ConCidades</a:t>
                      </a:r>
                      <a:endParaRPr sz="20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/>
                        <a:t>179</a:t>
                      </a:r>
                      <a:endParaRPr sz="20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700" marR="12700" marT="1270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536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 err="1"/>
                        <a:t>Condraf</a:t>
                      </a:r>
                      <a:endParaRPr sz="20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/>
                        <a:t>69</a:t>
                      </a:r>
                      <a:endParaRPr sz="20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700" marR="12700" marT="1270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536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/>
                        <a:t>CNPIR</a:t>
                      </a:r>
                      <a:endParaRPr sz="20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/>
                        <a:t>34</a:t>
                      </a:r>
                      <a:endParaRPr sz="20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2700" marR="12700" marT="1270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40" name="Google Shape;140;p5"/>
          <p:cNvSpPr txBox="1"/>
          <p:nvPr/>
        </p:nvSpPr>
        <p:spPr>
          <a:xfrm>
            <a:off x="724478" y="5288380"/>
            <a:ext cx="7332133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Fonte: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Elaboração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própria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partir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atualização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Serafim et al, 2023.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r>
              <a:rPr lang="pt-BR" sz="1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Conselho Nacional de Assistência Social – CNAS, </a:t>
            </a:r>
          </a:p>
          <a:p>
            <a:r>
              <a:rPr lang="pt-BR" sz="1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Conselho Nacional de Meio Ambiente – CONAMA, </a:t>
            </a:r>
          </a:p>
          <a:p>
            <a:r>
              <a:rPr lang="pt-BR" sz="1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Conselho das Cidades – </a:t>
            </a:r>
            <a:r>
              <a:rPr lang="pt-BR" sz="12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ConCidades</a:t>
            </a:r>
            <a:r>
              <a:rPr lang="pt-BR" sz="1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</a:p>
          <a:p>
            <a:r>
              <a:rPr lang="pt-BR" sz="1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Conselho Nacional de Desenvolvimento Sustentável – </a:t>
            </a:r>
            <a:r>
              <a:rPr lang="pt-BR" sz="12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Condraf</a:t>
            </a:r>
            <a:endParaRPr lang="pt-BR" sz="12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pt-BR" sz="1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Conselho Nacional de Promoção da Igualdade Racial – CNPIR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200" dirty="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4B1150-D1AC-07EC-0825-A6554B1CD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O que dizem os conselheiros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E48889E-8CB8-7033-6116-E62C1E4858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4541" y="2554941"/>
            <a:ext cx="4831977" cy="41148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t-BR" dirty="0"/>
              <a:t>PRODUÇÃO DECISÓRIA</a:t>
            </a:r>
          </a:p>
          <a:p>
            <a:r>
              <a:rPr lang="pt-BR" dirty="0"/>
              <a:t>Reflete debates no Congresso e mais amplo na sociedade </a:t>
            </a:r>
          </a:p>
          <a:p>
            <a:r>
              <a:rPr lang="pt-BR" dirty="0"/>
              <a:t>Centralidade do MMA </a:t>
            </a:r>
          </a:p>
          <a:p>
            <a:r>
              <a:rPr lang="pt-BR" dirty="0"/>
              <a:t>Janela de oportunidade para fortalecer seu papel normatizador</a:t>
            </a:r>
          </a:p>
          <a:p>
            <a:pPr lvl="1"/>
            <a:r>
              <a:rPr lang="pt-BR" dirty="0"/>
              <a:t>Debates nacionais e internacionais sobre a agenda ambiental e climática</a:t>
            </a:r>
          </a:p>
          <a:p>
            <a:pPr lvl="1"/>
            <a:r>
              <a:rPr lang="pt-BR" dirty="0"/>
              <a:t>Papel estratégico do conselho</a:t>
            </a:r>
          </a:p>
          <a:p>
            <a:endParaRPr lang="pt-BR" dirty="0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2BE0961D-DDBE-0F14-F58E-3FAD7F204E35}"/>
              </a:ext>
            </a:extLst>
          </p:cNvPr>
          <p:cNvSpPr txBox="1">
            <a:spLocks/>
          </p:cNvSpPr>
          <p:nvPr/>
        </p:nvSpPr>
        <p:spPr>
          <a:xfrm>
            <a:off x="412375" y="2487706"/>
            <a:ext cx="6445625" cy="418203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dirty="0"/>
              <a:t>COMPOSIÇÃO </a:t>
            </a:r>
          </a:p>
          <a:p>
            <a:r>
              <a:rPr lang="pt-BR" dirty="0"/>
              <a:t>Papel do Estado</a:t>
            </a:r>
          </a:p>
          <a:p>
            <a:pPr lvl="1"/>
            <a:r>
              <a:rPr lang="pt-BR" dirty="0"/>
              <a:t>Coordenação – SISNAMA</a:t>
            </a:r>
          </a:p>
          <a:p>
            <a:pPr lvl="1"/>
            <a:r>
              <a:rPr lang="pt-BR" dirty="0"/>
              <a:t>Implementação das decisões – governos subnacionais</a:t>
            </a:r>
          </a:p>
          <a:p>
            <a:r>
              <a:rPr lang="pt-BR" dirty="0"/>
              <a:t>Sociedade Civil</a:t>
            </a:r>
          </a:p>
          <a:p>
            <a:pPr lvl="1"/>
            <a:r>
              <a:rPr lang="pt-BR" dirty="0"/>
              <a:t>Monitoramento, controle e proposição de pautas não previstas </a:t>
            </a:r>
          </a:p>
          <a:p>
            <a:r>
              <a:rPr lang="pt-BR" dirty="0"/>
              <a:t>Setor empresarial</a:t>
            </a:r>
          </a:p>
          <a:p>
            <a:pPr lvl="1"/>
            <a:r>
              <a:rPr lang="pt-BR" dirty="0"/>
              <a:t>Implementação e exercício das decisões </a:t>
            </a:r>
          </a:p>
          <a:p>
            <a:r>
              <a:rPr lang="pt-BR" dirty="0"/>
              <a:t>Qualidade da </a:t>
            </a:r>
            <a:r>
              <a:rPr lang="pt-BR" b="1" dirty="0"/>
              <a:t>representação</a:t>
            </a:r>
            <a:r>
              <a:rPr lang="pt-BR" dirty="0"/>
              <a:t> e </a:t>
            </a:r>
            <a:r>
              <a:rPr lang="pt-BR" b="1" dirty="0"/>
              <a:t>diversidade</a:t>
            </a:r>
            <a:r>
              <a:rPr lang="pt-BR" dirty="0"/>
              <a:t> </a:t>
            </a:r>
          </a:p>
          <a:p>
            <a:pPr lvl="1"/>
            <a:r>
              <a:rPr lang="pt-BR" dirty="0"/>
              <a:t>Qualificação e </a:t>
            </a:r>
            <a:r>
              <a:rPr lang="pt-BR" b="1" dirty="0"/>
              <a:t>legitimidade</a:t>
            </a:r>
            <a:endParaRPr lang="pt-BR" dirty="0"/>
          </a:p>
          <a:p>
            <a:pPr lvl="1"/>
            <a:endParaRPr lang="pt-BR" dirty="0"/>
          </a:p>
          <a:p>
            <a:endParaRPr lang="pt-BR" dirty="0"/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149D24F6-93BA-72E7-F919-48546E7C859C}"/>
              </a:ext>
            </a:extLst>
          </p:cNvPr>
          <p:cNvSpPr txBox="1">
            <a:spLocks/>
          </p:cNvSpPr>
          <p:nvPr/>
        </p:nvSpPr>
        <p:spPr>
          <a:xfrm>
            <a:off x="954742" y="1169895"/>
            <a:ext cx="10986246" cy="121023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pt-BR" dirty="0"/>
          </a:p>
          <a:p>
            <a:pPr marL="0" indent="0" algn="ctr">
              <a:buNone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“A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ausência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de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qualquer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setor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no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Conama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afeta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não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só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o debate e a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solução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, mas a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implementação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”</a:t>
            </a:r>
            <a:endParaRPr lang="pt-BR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3681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221</TotalTime>
  <Words>712</Words>
  <Application>Microsoft Office PowerPoint</Application>
  <PresentationFormat>Widescreen</PresentationFormat>
  <Paragraphs>149</Paragraphs>
  <Slides>11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8" baseType="lpstr">
      <vt:lpstr>Calibri Light</vt:lpstr>
      <vt:lpstr>Calibri</vt:lpstr>
      <vt:lpstr>Arial</vt:lpstr>
      <vt:lpstr>TimesNewRomanPS-BoldMT</vt:lpstr>
      <vt:lpstr>Corbel</vt:lpstr>
      <vt:lpstr>Noto Sans Symbols</vt:lpstr>
      <vt:lpstr>Tema do Office</vt:lpstr>
      <vt:lpstr>Conselho Nacional do Meio Ambiente: arquitetura institucional para um conselho representativo  </vt:lpstr>
      <vt:lpstr>Quem somos?</vt:lpstr>
      <vt:lpstr>Pontos de partida e objetivo geral do estudo</vt:lpstr>
      <vt:lpstr>Pouca alteração da composição ao longo do tempo </vt:lpstr>
      <vt:lpstr>Distribuição de 61 Conselhos Nacionais de Políticas Públicas de acordo com a paridade de composição</vt:lpstr>
      <vt:lpstr>Um conselho altamente produtivo... </vt:lpstr>
      <vt:lpstr>... com produção importante de decisões estratégicas</vt:lpstr>
      <vt:lpstr>Comparação de produção com outros conselhos </vt:lpstr>
      <vt:lpstr>O que dizem os conselheiros </vt:lpstr>
      <vt:lpstr>Reflexões para um conselho mais representativo:                          REPRESENTAR É MAIS QUE PARTICIPAR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Conselho Nacional do Meio Ambiente: arquitetura institucional para um conselho representativo</dc:title>
  <dc:creator>Tatiana Whately De Moura</dc:creator>
  <cp:lastModifiedBy>Maira Rodrigues</cp:lastModifiedBy>
  <cp:revision>15</cp:revision>
  <dcterms:created xsi:type="dcterms:W3CDTF">2023-11-20T12:09:57Z</dcterms:created>
  <dcterms:modified xsi:type="dcterms:W3CDTF">2024-11-27T12:03:50Z</dcterms:modified>
</cp:coreProperties>
</file>