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8" r:id="rId6"/>
    <p:sldId id="267" r:id="rId7"/>
    <p:sldId id="264" r:id="rId8"/>
    <p:sldId id="261" r:id="rId9"/>
    <p:sldId id="269" r:id="rId10"/>
    <p:sldId id="270" r:id="rId11"/>
    <p:sldId id="273" r:id="rId12"/>
  </p:sldIdLst>
  <p:sldSz cx="12192000" cy="6858000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/FbkBHj/TyzW8n8/vY3DkSpQ+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 Galvane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44E118-9CF5-4A79-88AF-41AC3BFC2479}">
  <a:tblStyle styleId="{F444E118-9CF5-4A79-88AF-41AC3BFC2479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DE8"/>
          </a:solidFill>
        </a:fill>
      </a:tcStyle>
    </a:wholeTbl>
    <a:band1H>
      <a:tcTxStyle/>
      <a:tcStyle>
        <a:tcBdr/>
        <a:fill>
          <a:solidFill>
            <a:srgbClr val="CCD9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9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4" autoAdjust="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9822295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9822295b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19822295b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Explicar porque desde 2005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Falar de dados anteriores – mantém essa proporção </a:t>
            </a: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23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a55418df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a55418df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5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BCD74-85EE-475A-A76C-D60E2F75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8A105D-AF08-413D-B4E2-BED14874C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C4D805-E130-4F77-8897-99FDDF23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9B69E-5536-4043-B574-15574D9D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948DB2-B5F5-498B-9514-E9D88BC8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018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A3223-8161-4AAB-A43F-33D4246E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6336A5-0A07-478D-937F-488873461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D1DF1-6FD4-4DE6-BE17-8B25BD1D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05331-457E-4964-8382-4C7C6402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8869D-E6A6-46D9-826A-397B1CA3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8201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A5BD96-DF37-4107-B1C8-C29A050D8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35D8D0-1408-455C-82ED-02D186EBC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D7F58-302A-4F4B-8E4F-EA9F6901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83459E-0A65-4754-8ED4-842128FD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2D6B74-8E33-44EC-AAD9-646A73F4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4379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5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C6FAC-C1EC-4703-B6E1-74CC7985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7E542F-9D34-4AC2-8FCD-289F5015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88BB7D-0EA7-4CCE-924F-C6A27615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20BD3-F969-4BFE-ACFB-C56CF873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629A9-0F55-4776-B396-474D19AC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833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9658A-296F-432C-9277-2DB4242C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4B60B6-9E4B-4DF0-9745-9BA9E78A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43DE92-A3B9-4FFC-91B2-8D007C27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303EBA-CCFA-4797-B80A-0BE2AC34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2547A-C6A1-4363-9756-9F1D4064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428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B2800-BDC8-4112-B8FF-5C2D7E0B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397FFE-2D57-4DE6-86E1-67F5D6BC8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B8C44C-E790-439D-A92C-174680041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4BAA33-8D93-401D-A1F1-A23A33A1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EF0B90-9298-4448-8562-9BE325E9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18CA5-CC97-4D59-9334-7E0DE788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5409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1FEB2-B54F-46DE-8148-1E4B284E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25A0B1-4329-4E50-A63D-D6EA1105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A90CB4-01A4-49A9-A33C-1F93DBE2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D8562-7EB2-44F0-A302-230122B30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4E04AB-4F85-491A-9959-382CC72EA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D7F47F-E33D-4F02-B9D1-D2856A4C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47CE8D3-6CFE-4E84-A006-C90F1599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C594DB-42CB-4EB6-B91B-4FE10A80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067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A982-7EB2-49A9-ABB8-65413462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734091-FED1-45A7-8E5A-42175036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8781EE-BD37-4085-BB69-17B1F464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1096E7-5BD3-4DF6-B103-F2BA38B2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530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80E14F-F531-4C02-8FEB-0C1BAA85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4F2744-3905-42D5-ABE6-37EBFFA0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84152-94CD-4DE3-A20F-53A88DEC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28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FC20D-2EDE-4F26-98C6-3DCF5CC9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2B393-4D8E-420D-B748-652FA2C19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C6D03F-67EF-45C0-8F17-3007760C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98EA3-C74E-4B72-A14C-4396946F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F5013A-41FD-4688-9959-FD14D891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EB927B-2C38-4EE0-9139-C0364C0A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7894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9DEA5-851E-49EA-8D1B-7AED2014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9A15FB-0A3C-4B07-9BCD-4331F692E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3031D9-E7A0-42F0-8E5F-F58394710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6E21FA-F2E6-4B72-985E-1C1A8D1A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CFFEE4-D2B2-4072-8DD5-86582871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F751C2-8C2F-4454-B480-66908688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5508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35F1F6-AF7A-414E-9378-57954EA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14018D-52DB-4E2B-A141-A01C27A9A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076B41-71DB-40E1-8DDF-FEE4D895F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D94EC5-F933-4672-A842-A400A296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DC1FAC-52B2-4F9B-B8D5-D6CF6CCB4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13B3-E32B-452F-99B2-BDB2034CD9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524000" y="18822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en-US" sz="5000" dirty="0" err="1"/>
              <a:t>Conselho</a:t>
            </a:r>
            <a:r>
              <a:rPr lang="en-US" sz="5000" dirty="0"/>
              <a:t> Nacional do </a:t>
            </a:r>
            <a:r>
              <a:rPr lang="en-US" sz="5000" dirty="0" err="1"/>
              <a:t>Meio</a:t>
            </a:r>
            <a:r>
              <a:rPr lang="en-US" sz="5000" dirty="0"/>
              <a:t> </a:t>
            </a:r>
            <a:r>
              <a:rPr lang="en-US" sz="5000" dirty="0" err="1"/>
              <a:t>Ambiente</a:t>
            </a:r>
            <a:r>
              <a:rPr lang="en-US" sz="5000" dirty="0"/>
              <a:t>: </a:t>
            </a:r>
            <a:r>
              <a:rPr lang="en-US" sz="5000" dirty="0" err="1"/>
              <a:t>arquitetura</a:t>
            </a:r>
            <a:r>
              <a:rPr lang="en-US" sz="5000" dirty="0"/>
              <a:t> </a:t>
            </a:r>
            <a:r>
              <a:rPr lang="en-US" sz="5000" dirty="0" err="1"/>
              <a:t>institucional</a:t>
            </a:r>
            <a:r>
              <a:rPr lang="en-US" sz="5000" dirty="0"/>
              <a:t> para um </a:t>
            </a:r>
            <a:r>
              <a:rPr lang="en-US" sz="5000" dirty="0" err="1"/>
              <a:t>conselho</a:t>
            </a:r>
            <a:r>
              <a:rPr lang="en-US" sz="5000" dirty="0"/>
              <a:t> </a:t>
            </a:r>
            <a:r>
              <a:rPr lang="en-US" sz="5000" dirty="0" err="1"/>
              <a:t>representativo</a:t>
            </a:r>
            <a:r>
              <a:rPr lang="en-US" sz="5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524000" y="426985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Brasília,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 err="1"/>
              <a:t>Novembro</a:t>
            </a:r>
            <a:r>
              <a:rPr lang="en-US" dirty="0"/>
              <a:t> de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DF9DF-A47D-F3B8-2726-E4FB19C0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976" cy="123507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Reflexões para um conselho mais representativo:                        		</a:t>
            </a:r>
            <a:r>
              <a:rPr lang="pt-BR" b="1" dirty="0">
                <a:solidFill>
                  <a:schemeClr val="bg1"/>
                </a:solidFill>
                <a:highlight>
                  <a:srgbClr val="008000"/>
                </a:highlight>
              </a:rPr>
              <a:t>REPRESENTAR É MAIS QUE PARTICIPAR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E5C52E-7F98-9E0C-E909-0EE9FAB5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721224"/>
            <a:ext cx="11443447" cy="4921623"/>
          </a:xfrm>
        </p:spPr>
        <p:txBody>
          <a:bodyPr>
            <a:normAutofit/>
          </a:bodyPr>
          <a:lstStyle/>
          <a:p>
            <a:r>
              <a:rPr lang="pt-BR" dirty="0"/>
              <a:t>Importa participar</a:t>
            </a:r>
          </a:p>
          <a:p>
            <a:pPr lvl="1"/>
            <a:r>
              <a:rPr lang="pt-BR" dirty="0"/>
              <a:t>Democratização: diversidade e pluralidade de atores, interesses e visões de mundo</a:t>
            </a:r>
          </a:p>
          <a:p>
            <a:pPr lvl="2"/>
            <a:r>
              <a:rPr lang="pt-BR" dirty="0"/>
              <a:t>Diversificação da sociedade deve refletir no Conama </a:t>
            </a:r>
          </a:p>
          <a:p>
            <a:pPr lvl="1"/>
            <a:r>
              <a:rPr lang="pt-BR" dirty="0"/>
              <a:t>Reconhecimento da diversidade de atores pelo Estado – e pelo Conama?</a:t>
            </a:r>
          </a:p>
          <a:p>
            <a:r>
              <a:rPr lang="pt-BR" dirty="0"/>
              <a:t>Importa representar</a:t>
            </a:r>
          </a:p>
          <a:p>
            <a:pPr lvl="1"/>
            <a:r>
              <a:rPr lang="pt-BR" dirty="0"/>
              <a:t>Fortalecer métodos de seleção e representatividade (Prestação de contas)</a:t>
            </a:r>
          </a:p>
          <a:p>
            <a:pPr lvl="1"/>
            <a:r>
              <a:rPr lang="pt-BR" dirty="0"/>
              <a:t>Conexão dos conselheiros com suas bases representadas </a:t>
            </a:r>
          </a:p>
          <a:p>
            <a:pPr lvl="1"/>
            <a:r>
              <a:rPr lang="pt-BR" dirty="0"/>
              <a:t>Capacitação técnica dos conselheiros </a:t>
            </a:r>
          </a:p>
          <a:p>
            <a:pPr lvl="1"/>
            <a:r>
              <a:rPr lang="pt-BR" dirty="0"/>
              <a:t>Efeitos de legitimidade</a:t>
            </a:r>
          </a:p>
          <a:p>
            <a:r>
              <a:rPr lang="pt-BR" dirty="0"/>
              <a:t>Resiliência</a:t>
            </a:r>
          </a:p>
          <a:p>
            <a:pPr lvl="1"/>
            <a:r>
              <a:rPr lang="pt-BR" dirty="0"/>
              <a:t>Conselhos mais resilientes são os que tem comunidades de políticas mais diversas, pluralizadas, conectadas e ativas 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79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682DC-CF8D-45FA-E813-0BD0BCA3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78BD2-A383-D414-0BF7-2D38D6431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200" b="1" dirty="0"/>
              <a:t>Obrigada!</a:t>
            </a:r>
          </a:p>
          <a:p>
            <a:pPr algn="r"/>
            <a:endParaRPr lang="pt-BR" altLang="pt-BR" sz="2400" dirty="0"/>
          </a:p>
          <a:p>
            <a:pPr marL="152396" indent="0" algn="r">
              <a:buNone/>
            </a:pPr>
            <a:endParaRPr lang="pt-BR" altLang="pt-BR" sz="2400" dirty="0"/>
          </a:p>
          <a:p>
            <a:pPr marL="152396" indent="0" algn="r">
              <a:buNone/>
            </a:pPr>
            <a:endParaRPr lang="pt-BR" altLang="pt-BR" sz="2400" dirty="0"/>
          </a:p>
          <a:p>
            <a:pPr marL="152396" indent="0" algn="r">
              <a:buNone/>
            </a:pPr>
            <a:r>
              <a:rPr lang="pt-BR" altLang="pt-BR" sz="2400" dirty="0"/>
              <a:t>Maira Rodrigues</a:t>
            </a:r>
          </a:p>
          <a:p>
            <a:pPr algn="r"/>
            <a:endParaRPr lang="pt-BR" altLang="pt-BR" sz="2400" dirty="0"/>
          </a:p>
          <a:p>
            <a:pPr marL="152396" indent="0" algn="r">
              <a:buNone/>
            </a:pPr>
            <a:r>
              <a:rPr lang="pt-BR" altLang="pt-BR" sz="2400" dirty="0"/>
              <a:t>Pesquisadora do Núcleo de Democracia e Ação Coletiva – NDAC e </a:t>
            </a:r>
          </a:p>
          <a:p>
            <a:pPr marL="152396" indent="0" algn="r">
              <a:buNone/>
            </a:pPr>
            <a:r>
              <a:rPr lang="pt-BR" altLang="pt-BR" sz="2400" dirty="0"/>
              <a:t>Pesquisadora do Center for </a:t>
            </a:r>
            <a:r>
              <a:rPr lang="pt-BR" altLang="pt-BR" sz="2400" dirty="0" err="1"/>
              <a:t>Critical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Imagination</a:t>
            </a:r>
            <a:r>
              <a:rPr lang="pt-BR" altLang="pt-BR" sz="2400" dirty="0"/>
              <a:t> – CCI do</a:t>
            </a:r>
          </a:p>
          <a:p>
            <a:pPr marL="152396" indent="0" algn="r">
              <a:buNone/>
            </a:pPr>
            <a:r>
              <a:rPr lang="pt-BR" altLang="pt-BR" sz="2400" dirty="0"/>
              <a:t>Centro Brasileiro de Análise e Planejamento – CEBRAP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05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9822295ba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Quem</a:t>
            </a:r>
            <a:r>
              <a:rPr lang="en-US" b="1" dirty="0"/>
              <a:t> </a:t>
            </a:r>
            <a:r>
              <a:rPr lang="en-US" b="1" dirty="0" err="1"/>
              <a:t>somos</a:t>
            </a:r>
            <a:r>
              <a:rPr lang="en-US" b="1" dirty="0"/>
              <a:t>?</a:t>
            </a:r>
          </a:p>
        </p:txBody>
      </p:sp>
      <p:sp>
        <p:nvSpPr>
          <p:cNvPr id="110" name="Google Shape;110;g319822295ba_0_8"/>
          <p:cNvSpPr txBox="1">
            <a:spLocks noGrp="1"/>
          </p:cNvSpPr>
          <p:nvPr>
            <p:ph idx="1"/>
          </p:nvPr>
        </p:nvSpPr>
        <p:spPr>
          <a:xfrm>
            <a:off x="838199" y="1389046"/>
            <a:ext cx="10702845" cy="245429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Centro Brasileiro de Análise e Planejamento – Cebrap</a:t>
            </a:r>
          </a:p>
          <a:p>
            <a:pPr marL="640080" lvl="1" indent="-182880">
              <a:spcBef>
                <a:spcPts val="0"/>
              </a:spcBef>
              <a:buSzPts val="2000"/>
              <a:buChar char="●"/>
            </a:pPr>
            <a:r>
              <a:rPr lang="pt-BR" dirty="0"/>
              <a:t>Centro de pesquisa com 55 anos de atuação  </a:t>
            </a:r>
          </a:p>
          <a:p>
            <a:pPr marL="640080" lvl="1" indent="-182880">
              <a:spcBef>
                <a:spcPts val="0"/>
              </a:spcBef>
              <a:buSzPts val="2000"/>
              <a:buChar char="●"/>
            </a:pPr>
            <a:r>
              <a:rPr lang="pt-BR" dirty="0"/>
              <a:t>Parcerias nacionais e internacionais</a:t>
            </a:r>
          </a:p>
          <a:p>
            <a:pPr marL="640080" lvl="1" indent="-182880">
              <a:spcBef>
                <a:spcPts val="0"/>
              </a:spcBef>
              <a:buSzPts val="2000"/>
              <a:buChar char="●"/>
            </a:pPr>
            <a:r>
              <a:rPr lang="pt-BR" dirty="0"/>
              <a:t>Desenvolve análises sobre a realidade brasileira e promove debates sobre os grandes temas nacionais. </a:t>
            </a:r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182880" lvl="0" indent="-17018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Pesquisadores principais envolvidos neste estudo:</a:t>
            </a:r>
          </a:p>
        </p:txBody>
      </p:sp>
      <p:pic>
        <p:nvPicPr>
          <p:cNvPr id="111" name="Google Shape;111;g319822295b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55" y="4084612"/>
            <a:ext cx="1058239" cy="111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19822295ba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0787" y="4093746"/>
            <a:ext cx="1190258" cy="120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19822295ba_0_8"/>
          <p:cNvSpPr txBox="1"/>
          <p:nvPr/>
        </p:nvSpPr>
        <p:spPr>
          <a:xfrm>
            <a:off x="363071" y="5323355"/>
            <a:ext cx="166743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Arilson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Favareto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Sociólogo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e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Ciência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Ambiental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g319822295ba_0_8"/>
          <p:cNvSpPr txBox="1"/>
          <p:nvPr/>
        </p:nvSpPr>
        <p:spPr>
          <a:xfrm>
            <a:off x="9801545" y="5263275"/>
            <a:ext cx="228874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Carolina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Galvanese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Socióloga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e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Planejamento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Territorial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5" name="Google Shape;115;g319822295ba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815" y="0"/>
            <a:ext cx="1460448" cy="146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19822295ba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4310" y="264459"/>
            <a:ext cx="1796875" cy="99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DD37C9-5F2F-2493-7A68-107BE775F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436" y="5190585"/>
            <a:ext cx="1583808" cy="15060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8FEDAC1-0E1D-132F-ECCC-4E76D613F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929" y="3868101"/>
            <a:ext cx="1568381" cy="14031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FC19A7C-78CE-0EE8-91DC-69384AF8CF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859" y="5071357"/>
            <a:ext cx="1479447" cy="159838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CB15B87-81FA-BE17-BF44-466F5A75F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4799" y="4061012"/>
            <a:ext cx="1118571" cy="1546412"/>
          </a:xfrm>
          <a:prstGeom prst="rect">
            <a:avLst/>
          </a:prstGeom>
        </p:spPr>
      </p:pic>
      <p:sp>
        <p:nvSpPr>
          <p:cNvPr id="16" name="Google Shape;113;g319822295ba_0_8">
            <a:extLst>
              <a:ext uri="{FF2B5EF4-FFF2-40B4-BE49-F238E27FC236}">
                <a16:creationId xmlns:a16="http://schemas.microsoft.com/office/drawing/2014/main" id="{0A247AEB-C298-8C38-5EB2-591C8730CAEF}"/>
              </a:ext>
            </a:extLst>
          </p:cNvPr>
          <p:cNvSpPr txBox="1"/>
          <p:nvPr/>
        </p:nvSpPr>
        <p:spPr>
          <a:xfrm>
            <a:off x="2089754" y="5569885"/>
            <a:ext cx="15319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Adrian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Gurza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Lavalle –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Ciência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Política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113;g319822295ba_0_8">
            <a:extLst>
              <a:ext uri="{FF2B5EF4-FFF2-40B4-BE49-F238E27FC236}">
                <a16:creationId xmlns:a16="http://schemas.microsoft.com/office/drawing/2014/main" id="{446D8A57-0B7E-B94A-B5D0-121F9EBB5088}"/>
              </a:ext>
            </a:extLst>
          </p:cNvPr>
          <p:cNvSpPr txBox="1"/>
          <p:nvPr/>
        </p:nvSpPr>
        <p:spPr>
          <a:xfrm>
            <a:off x="7984049" y="3947273"/>
            <a:ext cx="15319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Maira Rodrigues –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Ciência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Política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" name="Google Shape;113;g319822295ba_0_8">
            <a:extLst>
              <a:ext uri="{FF2B5EF4-FFF2-40B4-BE49-F238E27FC236}">
                <a16:creationId xmlns:a16="http://schemas.microsoft.com/office/drawing/2014/main" id="{B3C3864B-59A5-01F1-E438-CC52F0D80154}"/>
              </a:ext>
            </a:extLst>
          </p:cNvPr>
          <p:cNvSpPr txBox="1"/>
          <p:nvPr/>
        </p:nvSpPr>
        <p:spPr>
          <a:xfrm>
            <a:off x="6132836" y="5296461"/>
            <a:ext cx="153198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Lizandra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Serafim –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Ciências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Sociais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13;g319822295ba_0_8">
            <a:extLst>
              <a:ext uri="{FF2B5EF4-FFF2-40B4-BE49-F238E27FC236}">
                <a16:creationId xmlns:a16="http://schemas.microsoft.com/office/drawing/2014/main" id="{215C5BA1-C00C-3A15-FA4F-6F864937D12A}"/>
              </a:ext>
            </a:extLst>
          </p:cNvPr>
          <p:cNvSpPr txBox="1"/>
          <p:nvPr/>
        </p:nvSpPr>
        <p:spPr>
          <a:xfrm>
            <a:off x="3940966" y="4193802"/>
            <a:ext cx="153198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Monika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Dowbor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–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Doutora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em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Ciência</a:t>
            </a:r>
            <a:r>
              <a:rPr lang="en-US" sz="1600" dirty="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Política</a:t>
            </a:r>
            <a:endParaRPr sz="1600" dirty="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pt-BR" b="1" dirty="0"/>
              <a:t>Pontos de partida e objetivo geral do estudo</a:t>
            </a:r>
            <a:endParaRPr b="1"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idx="1"/>
          </p:nvPr>
        </p:nvSpPr>
        <p:spPr>
          <a:xfrm>
            <a:off x="908518" y="1575827"/>
            <a:ext cx="10297559" cy="482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lang="en-US" sz="2200" dirty="0"/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/>
              <a:t>Estudo</a:t>
            </a:r>
            <a:r>
              <a:rPr lang="en-US" sz="2200" dirty="0"/>
              <a:t> longitudinal, </a:t>
            </a:r>
            <a:r>
              <a:rPr lang="en-US" sz="2200" dirty="0" err="1"/>
              <a:t>cobrindo</a:t>
            </a:r>
            <a:r>
              <a:rPr lang="en-US" sz="2200" dirty="0"/>
              <a:t> a </a:t>
            </a:r>
            <a:r>
              <a:rPr lang="en-US" sz="2200" dirty="0" err="1"/>
              <a:t>história</a:t>
            </a:r>
            <a:r>
              <a:rPr lang="en-US" sz="2200" dirty="0"/>
              <a:t> do </a:t>
            </a:r>
            <a:r>
              <a:rPr lang="en-US" sz="2200" dirty="0" err="1"/>
              <a:t>Conama</a:t>
            </a:r>
            <a:r>
              <a:rPr lang="en-US" sz="2200" dirty="0"/>
              <a:t> </a:t>
            </a:r>
          </a:p>
          <a:p>
            <a:pPr marL="640080" lvl="1" indent="-182880">
              <a:spcBef>
                <a:spcPts val="0"/>
              </a:spcBef>
              <a:buSzPts val="2200"/>
              <a:buChar char="●"/>
            </a:pPr>
            <a:r>
              <a:rPr lang="en-US" sz="1800" dirty="0" err="1"/>
              <a:t>Realizado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2023</a:t>
            </a:r>
          </a:p>
          <a:p>
            <a:pPr marL="640080" lvl="1" indent="-182880">
              <a:spcBef>
                <a:spcPts val="0"/>
              </a:spcBef>
              <a:buSzPts val="2200"/>
              <a:buChar char="●"/>
            </a:pPr>
            <a:r>
              <a:rPr lang="en-US" sz="1800" dirty="0" err="1"/>
              <a:t>Parceria</a:t>
            </a:r>
            <a:r>
              <a:rPr lang="en-US" sz="1800" dirty="0"/>
              <a:t> </a:t>
            </a:r>
            <a:r>
              <a:rPr lang="en-US" sz="1800" dirty="0" err="1"/>
              <a:t>Cebrap</a:t>
            </a:r>
            <a:r>
              <a:rPr lang="en-US" sz="1800" dirty="0"/>
              <a:t>, WWF e </a:t>
            </a:r>
            <a:r>
              <a:rPr lang="en-US" sz="1800" dirty="0" err="1"/>
              <a:t>Imaflora</a:t>
            </a:r>
            <a:r>
              <a:rPr lang="en-US" sz="1800" dirty="0"/>
              <a:t> 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lang="en-US" sz="2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Objetivo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nos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seguintes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eixos</a:t>
            </a:r>
            <a:r>
              <a:rPr lang="en-US" sz="2200" dirty="0">
                <a:solidFill>
                  <a:schemeClr val="dk1"/>
                </a:solidFill>
              </a:rPr>
              <a:t> de </a:t>
            </a:r>
            <a:r>
              <a:rPr lang="en-US" sz="2200" dirty="0" err="1">
                <a:solidFill>
                  <a:schemeClr val="dk1"/>
                </a:solidFill>
              </a:rPr>
              <a:t>reflexão</a:t>
            </a:r>
            <a:r>
              <a:rPr lang="en-US" sz="2200" dirty="0">
                <a:solidFill>
                  <a:schemeClr val="dk1"/>
                </a:solidFill>
              </a:rPr>
              <a:t>:</a:t>
            </a:r>
            <a:endParaRPr dirty="0"/>
          </a:p>
          <a:p>
            <a:pPr marL="685800" lvl="1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Composição</a:t>
            </a:r>
            <a:endParaRPr sz="2200" dirty="0">
              <a:solidFill>
                <a:schemeClr val="dk1"/>
              </a:solidFill>
            </a:endParaRPr>
          </a:p>
          <a:p>
            <a:pPr marL="6858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Método</a:t>
            </a:r>
            <a:r>
              <a:rPr lang="en-US" sz="2200" dirty="0">
                <a:solidFill>
                  <a:schemeClr val="dk1"/>
                </a:solidFill>
              </a:rPr>
              <a:t> de </a:t>
            </a:r>
            <a:r>
              <a:rPr lang="en-US" sz="2200" dirty="0" err="1">
                <a:solidFill>
                  <a:schemeClr val="dk1"/>
                </a:solidFill>
              </a:rPr>
              <a:t>seleção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6858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Função</a:t>
            </a:r>
            <a:endParaRPr lang="en-US" sz="2200" dirty="0">
              <a:solidFill>
                <a:schemeClr val="dk1"/>
              </a:solidFill>
            </a:endParaRPr>
          </a:p>
          <a:p>
            <a:pPr marL="6858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</a:rPr>
              <a:t>Processos decisórios – análise de 654 atos normativos </a:t>
            </a:r>
          </a:p>
          <a:p>
            <a:pPr marL="6858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</a:rPr>
              <a:t>Percepções de conselheiros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Fontes de dados</a:t>
            </a:r>
            <a:endParaRPr dirty="0"/>
          </a:p>
          <a:p>
            <a:pPr marL="685800" lvl="1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documentos</a:t>
            </a:r>
            <a:r>
              <a:rPr lang="en-US" sz="2200" dirty="0">
                <a:solidFill>
                  <a:schemeClr val="dk1"/>
                </a:solidFill>
              </a:rPr>
              <a:t>, </a:t>
            </a:r>
            <a:r>
              <a:rPr lang="en-US" sz="2200" dirty="0" err="1">
                <a:solidFill>
                  <a:schemeClr val="dk1"/>
                </a:solidFill>
              </a:rPr>
              <a:t>literatura</a:t>
            </a:r>
            <a:r>
              <a:rPr lang="en-US" sz="2200" dirty="0">
                <a:solidFill>
                  <a:schemeClr val="dk1"/>
                </a:solidFill>
              </a:rPr>
              <a:t>, </a:t>
            </a:r>
            <a:r>
              <a:rPr lang="en-US" sz="2200" dirty="0" err="1">
                <a:solidFill>
                  <a:schemeClr val="dk1"/>
                </a:solidFill>
              </a:rPr>
              <a:t>entrevistas</a:t>
            </a:r>
            <a:r>
              <a:rPr lang="en-US" sz="2200" dirty="0">
                <a:solidFill>
                  <a:schemeClr val="dk1"/>
                </a:solidFill>
              </a:rPr>
              <a:t>, </a:t>
            </a:r>
            <a:r>
              <a:rPr lang="en-US" sz="2200" dirty="0" err="1">
                <a:solidFill>
                  <a:schemeClr val="dk1"/>
                </a:solidFill>
              </a:rPr>
              <a:t>atos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err="1">
                <a:solidFill>
                  <a:schemeClr val="dk1"/>
                </a:solidFill>
              </a:rPr>
              <a:t>normativos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632012" y="324784"/>
            <a:ext cx="107621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b="1" dirty="0" err="1"/>
              <a:t>Pouca</a:t>
            </a:r>
            <a:r>
              <a:rPr lang="en-US" b="1" dirty="0"/>
              <a:t> </a:t>
            </a:r>
            <a:r>
              <a:rPr lang="en-US" b="1" dirty="0" err="1"/>
              <a:t>alteração</a:t>
            </a:r>
            <a:r>
              <a:rPr lang="en-US" b="1" dirty="0"/>
              <a:t> da </a:t>
            </a:r>
            <a:r>
              <a:rPr lang="en-US" b="1" dirty="0" err="1"/>
              <a:t>composição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longo</a:t>
            </a:r>
            <a:r>
              <a:rPr lang="en-US" b="1" dirty="0"/>
              <a:t> do tempo </a:t>
            </a:r>
            <a:endParaRPr b="1" dirty="0"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18" y="1801905"/>
            <a:ext cx="6710082" cy="3899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3609494" y="3393219"/>
            <a:ext cx="4520716" cy="256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08F8AC-32F6-449F-A77D-B4C0A7CDC98B}"/>
              </a:ext>
            </a:extLst>
          </p:cNvPr>
          <p:cNvSpPr txBox="1"/>
          <p:nvPr/>
        </p:nvSpPr>
        <p:spPr>
          <a:xfrm flipH="1">
            <a:off x="8350624" y="1788460"/>
            <a:ext cx="3310544" cy="374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dirty="0"/>
              <a:t>Conama sempre teve maioria de atores do Estado – predomínio do governo de manteve desde o início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pt-BR" dirty="0"/>
              <a:t>Sociedade civil e entidades empresariais têm o mesmo número de assentos desde 1999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pt-BR" dirty="0">
                <a:solidFill>
                  <a:srgbClr val="FF0000"/>
                </a:solidFill>
              </a:rPr>
              <a:t>Refletir sobre a composição para maior democratização e representatividade dos setores, em especial da sociedade civil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4418509-D682-D707-06CB-D36F79BF9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1279A-06FF-34A5-5D94-9487DCCC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Distribuição de 61 Conselhos Nacionais de Políticas Públicas de acordo com a paridade de composição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C2137-79BD-6721-F8F6-C49F66A1B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341" y="4394013"/>
            <a:ext cx="5181600" cy="4351338"/>
          </a:xfrm>
        </p:spPr>
        <p:txBody>
          <a:bodyPr/>
          <a:lstStyle/>
          <a:p>
            <a:r>
              <a:rPr lang="en-US" sz="2800" dirty="0" err="1"/>
              <a:t>Conselho</a:t>
            </a:r>
            <a:r>
              <a:rPr lang="en-US" sz="2800" dirty="0"/>
              <a:t> </a:t>
            </a:r>
            <a:r>
              <a:rPr lang="en-US" sz="2800" dirty="0" err="1"/>
              <a:t>paritário</a:t>
            </a:r>
            <a:r>
              <a:rPr lang="en-US" sz="2800" dirty="0"/>
              <a:t> = </a:t>
            </a:r>
            <a:r>
              <a:rPr lang="en-US" sz="2800" dirty="0" err="1"/>
              <a:t>assentos</a:t>
            </a:r>
            <a:r>
              <a:rPr lang="en-US" sz="2800" dirty="0"/>
              <a:t> </a:t>
            </a:r>
            <a:r>
              <a:rPr lang="en-US" sz="2800" dirty="0" err="1"/>
              <a:t>iguais</a:t>
            </a:r>
            <a:r>
              <a:rPr lang="en-US" sz="2800" dirty="0"/>
              <a:t> entre </a:t>
            </a:r>
            <a:r>
              <a:rPr lang="en-US" dirty="0" err="1"/>
              <a:t>governo</a:t>
            </a:r>
            <a:r>
              <a:rPr lang="en-US" sz="2800" dirty="0"/>
              <a:t> e </a:t>
            </a:r>
            <a:r>
              <a:rPr lang="en-US" sz="2800" dirty="0" err="1"/>
              <a:t>atores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governamentais</a:t>
            </a:r>
            <a:endParaRPr lang="en-US" sz="2800" dirty="0"/>
          </a:p>
          <a:p>
            <a:r>
              <a:rPr lang="en-US" sz="2800" dirty="0" err="1"/>
              <a:t>Quase</a:t>
            </a:r>
            <a:r>
              <a:rPr lang="en-US" sz="2800" dirty="0"/>
              <a:t> </a:t>
            </a:r>
            <a:r>
              <a:rPr lang="en-US" sz="2800" dirty="0" err="1"/>
              <a:t>paritário</a:t>
            </a:r>
            <a:r>
              <a:rPr lang="en-US" sz="2800" dirty="0"/>
              <a:t> =  com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menos</a:t>
            </a:r>
            <a:r>
              <a:rPr lang="en-US" sz="2800" dirty="0"/>
              <a:t> 1 </a:t>
            </a:r>
            <a:r>
              <a:rPr lang="en-US" sz="2800" dirty="0" err="1"/>
              <a:t>assento</a:t>
            </a:r>
            <a:r>
              <a:rPr lang="en-US" sz="2800" dirty="0"/>
              <a:t> de </a:t>
            </a:r>
            <a:r>
              <a:rPr lang="en-US" sz="2800" dirty="0" err="1"/>
              <a:t>diferença</a:t>
            </a:r>
            <a:endParaRPr lang="en-US" sz="2800" dirty="0"/>
          </a:p>
          <a:p>
            <a:endParaRPr lang="pt-BR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896FA24C-AB43-4DBB-DD3E-BED5CC8EFF9E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5106" y="1600200"/>
            <a:ext cx="7046259" cy="48452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847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57994-A5B0-44EA-41CA-0A6B603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Um conselho altamente produtivo...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14276E-C167-D70B-41D8-B51EB508B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61565"/>
            <a:ext cx="3349576" cy="4330267"/>
          </a:xfrm>
        </p:spPr>
        <p:txBody>
          <a:bodyPr>
            <a:normAutofit lnSpcReduction="10000"/>
          </a:bodyPr>
          <a:lstStyle/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r>
              <a:rPr lang="pt-BR" sz="2200" dirty="0">
                <a:solidFill>
                  <a:schemeClr val="dk1"/>
                </a:solidFill>
              </a:rPr>
              <a:t>2000-2002: maior produção</a:t>
            </a:r>
          </a:p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r>
              <a:rPr lang="pt-BR" sz="2200" dirty="0">
                <a:solidFill>
                  <a:schemeClr val="dk1"/>
                </a:solidFill>
              </a:rPr>
              <a:t>Queda quantitativa a partir de 2012</a:t>
            </a:r>
          </a:p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endParaRPr lang="pt-BR" sz="2200" dirty="0">
              <a:solidFill>
                <a:schemeClr val="dk1"/>
              </a:solidFill>
            </a:endParaRPr>
          </a:p>
          <a:p>
            <a:pPr marL="388620" indent="-182880">
              <a:buSzPts val="2200"/>
            </a:pPr>
            <a:r>
              <a:rPr lang="pt-BR" sz="2200" dirty="0">
                <a:solidFill>
                  <a:schemeClr val="dk1"/>
                </a:solidFill>
              </a:rPr>
              <a:t>Resultado de sucesso na incidência qualitativa sobre a política ambiental brasileira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1D57FB-71B8-6A2A-A43E-7062FE52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8" y="2176393"/>
            <a:ext cx="7705165" cy="4678001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A71B98D-334C-80E2-8C67-E6D123DBD02C}"/>
              </a:ext>
            </a:extLst>
          </p:cNvPr>
          <p:cNvSpPr txBox="1">
            <a:spLocks/>
          </p:cNvSpPr>
          <p:nvPr/>
        </p:nvSpPr>
        <p:spPr>
          <a:xfrm>
            <a:off x="3886200" y="1456763"/>
            <a:ext cx="7597587" cy="9906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pt-BR" b="1" dirty="0">
                <a:latin typeface="TimesNewRomanPS-BoldMT"/>
              </a:rPr>
              <a:t>Total de atos por ano (valor absoluto, N=654)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pt-BR" b="1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74627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60A84-D28B-40AA-905B-535F01DA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... com produção importante de decisões estratégicas</a:t>
            </a:r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711CBBED-D850-4C8C-9051-F73A2F802DB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1223682"/>
            <a:ext cx="6615953" cy="4424083"/>
          </a:xfrm>
          <a:prstGeom prst="rect">
            <a:avLst/>
          </a:prstGeom>
          <a:ln/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FA5E4-26E8-2C88-EA5E-F9B3D610A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73305"/>
            <a:ext cx="4452235" cy="4518527"/>
          </a:xfrm>
        </p:spPr>
        <p:txBody>
          <a:bodyPr/>
          <a:lstStyle/>
          <a:p>
            <a:pPr>
              <a:buSzPts val="2200"/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1"/>
              </a:solidFill>
            </a:endParaRPr>
          </a:p>
          <a:p>
            <a:pPr>
              <a:buSzPts val="22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1"/>
                </a:solidFill>
              </a:rPr>
              <a:t>Maioria de decisões sobre definição geral da política</a:t>
            </a:r>
          </a:p>
          <a:p>
            <a:pPr>
              <a:buSzPts val="2200"/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1"/>
              </a:solidFill>
            </a:endParaRPr>
          </a:p>
          <a:p>
            <a:pPr>
              <a:buSzPts val="22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1"/>
                </a:solidFill>
              </a:rPr>
              <a:t>Com menos decisões sobre si próprio (Auto) 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7696F75B-8F34-58C7-ABBC-557F066956D9}"/>
              </a:ext>
            </a:extLst>
          </p:cNvPr>
          <p:cNvSpPr txBox="1">
            <a:spLocks/>
          </p:cNvSpPr>
          <p:nvPr/>
        </p:nvSpPr>
        <p:spPr>
          <a:xfrm>
            <a:off x="134471" y="5056094"/>
            <a:ext cx="5943600" cy="13447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SzPts val="2200"/>
              <a:buNone/>
            </a:pPr>
            <a:r>
              <a:rPr lang="pt-BR" sz="8000" dirty="0" err="1">
                <a:solidFill>
                  <a:schemeClr val="dk1"/>
                </a:solidFill>
              </a:rPr>
              <a:t>Def</a:t>
            </a:r>
            <a:r>
              <a:rPr lang="pt-BR" sz="8000" dirty="0">
                <a:solidFill>
                  <a:schemeClr val="dk1"/>
                </a:solidFill>
              </a:rPr>
              <a:t> = Definição geral da política – 56,7%</a:t>
            </a:r>
          </a:p>
          <a:p>
            <a:pPr marL="114300" indent="0">
              <a:lnSpc>
                <a:spcPct val="110000"/>
              </a:lnSpc>
              <a:buSzPts val="2200"/>
              <a:buNone/>
            </a:pPr>
            <a:r>
              <a:rPr lang="pt-BR" sz="8000" dirty="0">
                <a:solidFill>
                  <a:schemeClr val="dk1"/>
                </a:solidFill>
              </a:rPr>
              <a:t>Auto = autorregulação e autogestão – 29%</a:t>
            </a:r>
          </a:p>
          <a:p>
            <a:pPr marL="114300" indent="0">
              <a:lnSpc>
                <a:spcPct val="110000"/>
              </a:lnSpc>
              <a:buSzPts val="2200"/>
              <a:buNone/>
            </a:pPr>
            <a:r>
              <a:rPr lang="pt-BR" sz="8000" dirty="0" err="1">
                <a:solidFill>
                  <a:schemeClr val="dk1"/>
                </a:solidFill>
              </a:rPr>
              <a:t>Vig</a:t>
            </a:r>
            <a:r>
              <a:rPr lang="pt-BR" sz="8000" dirty="0">
                <a:solidFill>
                  <a:schemeClr val="dk1"/>
                </a:solidFill>
              </a:rPr>
              <a:t> = Vigilância, fiscalização e transparência – 11%</a:t>
            </a:r>
          </a:p>
          <a:p>
            <a:pPr marL="114300" indent="0">
              <a:lnSpc>
                <a:spcPct val="110000"/>
              </a:lnSpc>
              <a:buSzPts val="2200"/>
              <a:buNone/>
            </a:pPr>
            <a:r>
              <a:rPr lang="pt-BR" sz="8000" dirty="0" err="1">
                <a:solidFill>
                  <a:schemeClr val="dk1"/>
                </a:solidFill>
              </a:rPr>
              <a:t>Gest</a:t>
            </a:r>
            <a:r>
              <a:rPr lang="pt-BR" sz="8000" dirty="0">
                <a:solidFill>
                  <a:schemeClr val="dk1"/>
                </a:solidFill>
              </a:rPr>
              <a:t> = Gestão administrativa – 2,4%</a:t>
            </a:r>
          </a:p>
          <a:p>
            <a:pPr marL="114300" indent="0">
              <a:lnSpc>
                <a:spcPct val="110000"/>
              </a:lnSpc>
              <a:buSzPts val="2200"/>
              <a:buNone/>
            </a:pPr>
            <a:r>
              <a:rPr lang="pt-BR" sz="8000" dirty="0">
                <a:solidFill>
                  <a:schemeClr val="dk1"/>
                </a:solidFill>
              </a:rPr>
              <a:t>IP = Gestão e regulação de outras </a:t>
            </a:r>
            <a:r>
              <a:rPr lang="pt-BR" sz="8000" dirty="0" err="1">
                <a:solidFill>
                  <a:schemeClr val="dk1"/>
                </a:solidFill>
              </a:rPr>
              <a:t>IPs</a:t>
            </a:r>
            <a:r>
              <a:rPr lang="pt-BR" sz="8000" dirty="0">
                <a:solidFill>
                  <a:schemeClr val="dk1"/>
                </a:solidFill>
              </a:rPr>
              <a:t> – 1%</a:t>
            </a:r>
            <a:r>
              <a:rPr lang="pt-BR" sz="8000" dirty="0"/>
              <a:t>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61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006867" y="292813"/>
            <a:ext cx="10636996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629"/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Comparação de produção com outros conselhos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8578409" y="3523130"/>
            <a:ext cx="3613591" cy="379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Redução entre 2015 e 2016</a:t>
            </a:r>
          </a:p>
          <a:p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Exceção CNPIR – ligeiro aumento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r>
              <a:rPr lang="en-US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r>
              <a:rPr lang="en-US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lang="en-US"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r>
              <a:rPr lang="en-US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 sz="3466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6127"/>
              <a:buNone/>
            </a:pPr>
            <a:r>
              <a:rPr lang="en-US" sz="3466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2287"/>
              <a:buNone/>
            </a:pPr>
            <a:endParaRPr sz="1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lvl="0" indent="-3428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endParaRPr dirty="0"/>
          </a:p>
        </p:txBody>
      </p:sp>
      <p:pic>
        <p:nvPicPr>
          <p:cNvPr id="138" name="Google Shape;138;p5" descr="Gráf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80" y="981635"/>
            <a:ext cx="8401995" cy="4422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5"/>
          <p:cNvGraphicFramePr/>
          <p:nvPr>
            <p:extLst>
              <p:ext uri="{D42A27DB-BD31-4B8C-83A1-F6EECF244321}">
                <p14:modId xmlns:p14="http://schemas.microsoft.com/office/powerpoint/2010/main" val="1396026810"/>
              </p:ext>
            </p:extLst>
          </p:nvPr>
        </p:nvGraphicFramePr>
        <p:xfrm>
          <a:off x="9141996" y="1924954"/>
          <a:ext cx="2595250" cy="2200476"/>
        </p:xfrm>
        <a:graphic>
          <a:graphicData uri="http://schemas.openxmlformats.org/drawingml/2006/table">
            <a:tbl>
              <a:tblPr>
                <a:noFill/>
                <a:tableStyleId>{F444E118-9CF5-4A79-88AF-41AC3BFC2479}</a:tableStyleId>
              </a:tblPr>
              <a:tblGrid>
                <a:gridCol w="129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3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highlight>
                            <a:srgbClr val="F2F2F2"/>
                          </a:highlight>
                        </a:rPr>
                        <a:t>Conselho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highlight>
                          <a:srgbClr val="F2F2F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highlight>
                            <a:srgbClr val="F2F2F2"/>
                          </a:highlight>
                        </a:rPr>
                        <a:t>Decisões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highlight>
                          <a:srgbClr val="F2F2F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CNAS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686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>
                          <a:solidFill>
                            <a:srgbClr val="FF0000"/>
                          </a:solidFill>
                        </a:rPr>
                        <a:t>Conama</a:t>
                      </a:r>
                      <a:endParaRPr sz="20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FF0000"/>
                          </a:solidFill>
                        </a:rPr>
                        <a:t>220</a:t>
                      </a:r>
                      <a:endParaRPr sz="2000" b="0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ConCidades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179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Condraf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69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CNPIR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" name="Google Shape;140;p5"/>
          <p:cNvSpPr txBox="1"/>
          <p:nvPr/>
        </p:nvSpPr>
        <p:spPr>
          <a:xfrm>
            <a:off x="724478" y="5288380"/>
            <a:ext cx="73321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Elaboração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própria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atualização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Serafim et al, 2023.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Conselho Nacional de Assistência Social – CNAS, </a:t>
            </a: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Conselho Nacional de Meio Ambiente – CONAMA, </a:t>
            </a: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Conselho das Cidades – </a:t>
            </a:r>
            <a:r>
              <a:rPr lang="pt-BR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ConCidades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Conselho Nacional de Desenvolvimento Sustentável – </a:t>
            </a:r>
            <a:r>
              <a:rPr lang="pt-BR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Condraf</a:t>
            </a:r>
            <a:endParaRPr lang="pt-BR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Conselho Nacional de Promoção da Igualdade Racial – CNPIR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B1150-D1AC-07EC-0825-A6554B1C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que dizem os conselheiros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48889E-8CB8-7033-6116-E62C1E48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541" y="2554941"/>
            <a:ext cx="4831977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PRODUÇÃO DECISÓRIA</a:t>
            </a:r>
          </a:p>
          <a:p>
            <a:r>
              <a:rPr lang="pt-BR" dirty="0"/>
              <a:t>Reflete debates no Congresso e mais amplo na sociedade </a:t>
            </a:r>
          </a:p>
          <a:p>
            <a:r>
              <a:rPr lang="pt-BR" dirty="0"/>
              <a:t>Centralidade do MMA </a:t>
            </a:r>
          </a:p>
          <a:p>
            <a:r>
              <a:rPr lang="pt-BR" dirty="0"/>
              <a:t>Janela de oportunidade para fortalecer seu papel normatizador</a:t>
            </a:r>
          </a:p>
          <a:p>
            <a:pPr lvl="1"/>
            <a:r>
              <a:rPr lang="pt-BR" dirty="0"/>
              <a:t>Debates nacionais e internacionais sobre a agenda ambiental e climática</a:t>
            </a:r>
          </a:p>
          <a:p>
            <a:pPr lvl="1"/>
            <a:r>
              <a:rPr lang="pt-BR" dirty="0"/>
              <a:t>Papel estratégico do conselho</a:t>
            </a:r>
          </a:p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BE0961D-DDBE-0F14-F58E-3FAD7F204E35}"/>
              </a:ext>
            </a:extLst>
          </p:cNvPr>
          <p:cNvSpPr txBox="1">
            <a:spLocks/>
          </p:cNvSpPr>
          <p:nvPr/>
        </p:nvSpPr>
        <p:spPr>
          <a:xfrm>
            <a:off x="412375" y="2487706"/>
            <a:ext cx="6445625" cy="4182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COMPOSIÇÃO </a:t>
            </a:r>
          </a:p>
          <a:p>
            <a:r>
              <a:rPr lang="pt-BR" dirty="0"/>
              <a:t>Papel do Estado</a:t>
            </a:r>
          </a:p>
          <a:p>
            <a:pPr lvl="1"/>
            <a:r>
              <a:rPr lang="pt-BR" dirty="0"/>
              <a:t>Coordenação – SISNAMA</a:t>
            </a:r>
          </a:p>
          <a:p>
            <a:pPr lvl="1"/>
            <a:r>
              <a:rPr lang="pt-BR" dirty="0"/>
              <a:t>Implementação das decisões – governos subnacionais</a:t>
            </a:r>
          </a:p>
          <a:p>
            <a:r>
              <a:rPr lang="pt-BR" dirty="0"/>
              <a:t>Sociedade Civil</a:t>
            </a:r>
          </a:p>
          <a:p>
            <a:pPr lvl="1"/>
            <a:r>
              <a:rPr lang="pt-BR" dirty="0"/>
              <a:t>Monitoramento, controle e proposição de pautas não previstas </a:t>
            </a:r>
          </a:p>
          <a:p>
            <a:r>
              <a:rPr lang="pt-BR" dirty="0"/>
              <a:t>Setor empresarial</a:t>
            </a:r>
          </a:p>
          <a:p>
            <a:pPr lvl="1"/>
            <a:r>
              <a:rPr lang="pt-BR" dirty="0"/>
              <a:t>Implementação e exercício das decisões </a:t>
            </a:r>
          </a:p>
          <a:p>
            <a:r>
              <a:rPr lang="pt-BR" dirty="0"/>
              <a:t>Qualidade da </a:t>
            </a:r>
            <a:r>
              <a:rPr lang="pt-BR" b="1" dirty="0"/>
              <a:t>representação</a:t>
            </a:r>
            <a:r>
              <a:rPr lang="pt-BR" dirty="0"/>
              <a:t> e </a:t>
            </a:r>
            <a:r>
              <a:rPr lang="pt-BR" b="1" dirty="0"/>
              <a:t>diversidade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Qualificação e </a:t>
            </a:r>
            <a:r>
              <a:rPr lang="pt-BR" b="1" dirty="0"/>
              <a:t>legitimidade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49D24F6-93BA-72E7-F919-48546E7C859C}"/>
              </a:ext>
            </a:extLst>
          </p:cNvPr>
          <p:cNvSpPr txBox="1">
            <a:spLocks/>
          </p:cNvSpPr>
          <p:nvPr/>
        </p:nvSpPr>
        <p:spPr>
          <a:xfrm>
            <a:off x="954742" y="1169895"/>
            <a:ext cx="10986246" cy="1210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ausência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qualquer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setor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no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Conama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afeta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 debate e 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solução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mas 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implementação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68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712</Words>
  <Application>Microsoft Office PowerPoint</Application>
  <PresentationFormat>Widescreen</PresentationFormat>
  <Paragraphs>149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Calibri Light</vt:lpstr>
      <vt:lpstr>Calibri</vt:lpstr>
      <vt:lpstr>Arial</vt:lpstr>
      <vt:lpstr>TimesNewRomanPS-BoldMT</vt:lpstr>
      <vt:lpstr>Corbel</vt:lpstr>
      <vt:lpstr>Noto Sans Symbols</vt:lpstr>
      <vt:lpstr>Tema do Office</vt:lpstr>
      <vt:lpstr>Conselho Nacional do Meio Ambiente: arquitetura institucional para um conselho representativo  </vt:lpstr>
      <vt:lpstr>Quem somos?</vt:lpstr>
      <vt:lpstr>Pontos de partida e objetivo geral do estudo</vt:lpstr>
      <vt:lpstr>Pouca alteração da composição ao longo do tempo </vt:lpstr>
      <vt:lpstr>Distribuição de 61 Conselhos Nacionais de Políticas Públicas de acordo com a paridade de composição</vt:lpstr>
      <vt:lpstr>Um conselho altamente produtivo... </vt:lpstr>
      <vt:lpstr>... com produção importante de decisões estratégicas</vt:lpstr>
      <vt:lpstr>Comparação de produção com outros conselhos </vt:lpstr>
      <vt:lpstr>O que dizem os conselheiros </vt:lpstr>
      <vt:lpstr>Reflexões para um conselho mais representativo:                          REPRESENTAR É MAIS QUE PARTICIPAR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Nacional do Meio Ambiente: arquitetura institucional para um conselho representativo</dc:title>
  <dc:creator>Tatiana Whately De Moura</dc:creator>
  <cp:lastModifiedBy>Maira Rodrigues</cp:lastModifiedBy>
  <cp:revision>15</cp:revision>
  <dcterms:created xsi:type="dcterms:W3CDTF">2023-11-20T12:09:57Z</dcterms:created>
  <dcterms:modified xsi:type="dcterms:W3CDTF">2024-11-27T12:03:50Z</dcterms:modified>
</cp:coreProperties>
</file>