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8"/>
  </p:notesMasterIdLst>
  <p:sldIdLst>
    <p:sldId id="258" r:id="rId5"/>
    <p:sldId id="263" r:id="rId6"/>
    <p:sldId id="261" r:id="rId7"/>
    <p:sldId id="283" r:id="rId8"/>
    <p:sldId id="284" r:id="rId9"/>
    <p:sldId id="290" r:id="rId10"/>
    <p:sldId id="285" r:id="rId11"/>
    <p:sldId id="309" r:id="rId12"/>
    <p:sldId id="288" r:id="rId13"/>
    <p:sldId id="291" r:id="rId14"/>
    <p:sldId id="292" r:id="rId15"/>
    <p:sldId id="294" r:id="rId16"/>
    <p:sldId id="295" r:id="rId17"/>
    <p:sldId id="307" r:id="rId18"/>
    <p:sldId id="289" r:id="rId19"/>
    <p:sldId id="308" r:id="rId20"/>
    <p:sldId id="296" r:id="rId21"/>
    <p:sldId id="298" r:id="rId22"/>
    <p:sldId id="299" r:id="rId23"/>
    <p:sldId id="300" r:id="rId24"/>
    <p:sldId id="281" r:id="rId25"/>
    <p:sldId id="297" r:id="rId26"/>
    <p:sldId id="312" r:id="rId27"/>
    <p:sldId id="282" r:id="rId28"/>
    <p:sldId id="305" r:id="rId29"/>
    <p:sldId id="301" r:id="rId30"/>
    <p:sldId id="306" r:id="rId31"/>
    <p:sldId id="256" r:id="rId32"/>
    <p:sldId id="313" r:id="rId33"/>
    <p:sldId id="260" r:id="rId34"/>
    <p:sldId id="257" r:id="rId35"/>
    <p:sldId id="311" r:id="rId36"/>
    <p:sldId id="316" r:id="rId37"/>
  </p:sldIdLst>
  <p:sldSz cx="10693400" cy="7562850"/>
  <p:notesSz cx="10693400" cy="7562850"/>
  <p:defaultTextStyle>
    <a:defPPr>
      <a:defRPr kern="0"/>
    </a:defPPr>
  </p:defaultTextStyle>
  <p:extLst>
    <p:ext uri="{521415D9-36F7-43E2-AB2F-B90AF26B5E84}">
      <p14:sectionLst xmlns:p14="http://schemas.microsoft.com/office/powerpoint/2010/main">
        <p14:section name="Seção Padrão" id="{CBC5D059-750A-4F81-B461-C7BB71221DC9}">
          <p14:sldIdLst>
            <p14:sldId id="258"/>
          </p14:sldIdLst>
        </p14:section>
        <p14:section name="Seção sem Título" id="{D886F182-0666-47E1-A0D1-6F8B286B0385}">
          <p14:sldIdLst>
            <p14:sldId id="263"/>
            <p14:sldId id="261"/>
            <p14:sldId id="283"/>
            <p14:sldId id="284"/>
            <p14:sldId id="290"/>
            <p14:sldId id="285"/>
            <p14:sldId id="309"/>
            <p14:sldId id="288"/>
            <p14:sldId id="291"/>
            <p14:sldId id="292"/>
            <p14:sldId id="294"/>
            <p14:sldId id="295"/>
            <p14:sldId id="307"/>
            <p14:sldId id="289"/>
            <p14:sldId id="308"/>
            <p14:sldId id="296"/>
            <p14:sldId id="298"/>
            <p14:sldId id="299"/>
            <p14:sldId id="300"/>
            <p14:sldId id="281"/>
            <p14:sldId id="297"/>
            <p14:sldId id="312"/>
            <p14:sldId id="282"/>
            <p14:sldId id="305"/>
            <p14:sldId id="301"/>
            <p14:sldId id="306"/>
            <p14:sldId id="256"/>
            <p14:sldId id="313"/>
            <p14:sldId id="260"/>
            <p14:sldId id="257"/>
            <p14:sldId id="311"/>
            <p14:sldId id="31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DAB48C-6FEA-020F-7466-2C0AABE7E840}" name="Adalberto Felicio Maluf Filho" initials="AF" userId="S::22679524837@mma.gov.br::0fc1602c-77f9-4446-ac05-59d04dceb1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82F"/>
    <a:srgbClr val="EC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0A474-C1CA-4707-92FF-188F7E2E57B7}" v="2" dt="2026-07-03T15:25:14.3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1" autoAdjust="0"/>
    <p:restoredTop sz="94660"/>
  </p:normalViewPr>
  <p:slideViewPr>
    <p:cSldViewPr snapToGrid="0">
      <p:cViewPr varScale="1">
        <p:scale>
          <a:sx n="64" d="100"/>
          <a:sy n="64" d="100"/>
        </p:scale>
        <p:origin x="996" y="42"/>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6ECDCF57-BE45-4479-83C4-0B081991A8BB}" type="datetimeFigureOut">
              <a:rPr lang="pt-BR" smtClean="0"/>
              <a:t>03/07/2026</a:t>
            </a:fld>
            <a:endParaRPr lang="pt-BR"/>
          </a:p>
        </p:txBody>
      </p:sp>
      <p:sp>
        <p:nvSpPr>
          <p:cNvPr id="4" name="Espaço Reservado para Imagem de Slide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42D16C3F-1DEA-4F81-B79B-4DE4B70F96B1}" type="slidenum">
              <a:rPr lang="pt-BR" smtClean="0"/>
              <a:t>‹nº›</a:t>
            </a:fld>
            <a:endParaRPr lang="pt-BR"/>
          </a:p>
        </p:txBody>
      </p:sp>
    </p:spTree>
    <p:extLst>
      <p:ext uri="{BB962C8B-B14F-4D97-AF65-F5344CB8AC3E}">
        <p14:creationId xmlns:p14="http://schemas.microsoft.com/office/powerpoint/2010/main" val="364657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772668"/>
            <a:ext cx="10692384" cy="158495"/>
          </a:xfrm>
          <a:prstGeom prst="rect">
            <a:avLst/>
          </a:prstGeom>
        </p:spPr>
      </p:pic>
      <p:pic>
        <p:nvPicPr>
          <p:cNvPr id="18" name="bg object 18"/>
          <p:cNvPicPr/>
          <p:nvPr/>
        </p:nvPicPr>
        <p:blipFill>
          <a:blip r:embed="rId3" cstate="print"/>
          <a:stretch>
            <a:fillRect/>
          </a:stretch>
        </p:blipFill>
        <p:spPr>
          <a:xfrm>
            <a:off x="3063769" y="5232870"/>
            <a:ext cx="798628" cy="931151"/>
          </a:xfrm>
          <a:prstGeom prst="rect">
            <a:avLst/>
          </a:prstGeom>
        </p:spPr>
      </p:pic>
      <p:pic>
        <p:nvPicPr>
          <p:cNvPr id="19" name="bg object 19"/>
          <p:cNvPicPr/>
          <p:nvPr/>
        </p:nvPicPr>
        <p:blipFill>
          <a:blip r:embed="rId4" cstate="print"/>
          <a:stretch>
            <a:fillRect/>
          </a:stretch>
        </p:blipFill>
        <p:spPr>
          <a:xfrm>
            <a:off x="1152144" y="5166360"/>
            <a:ext cx="1176527" cy="1022603"/>
          </a:xfrm>
          <a:prstGeom prst="rect">
            <a:avLst/>
          </a:prstGeom>
        </p:spPr>
      </p:pic>
      <p:sp>
        <p:nvSpPr>
          <p:cNvPr id="20" name="bg object 20"/>
          <p:cNvSpPr/>
          <p:nvPr/>
        </p:nvSpPr>
        <p:spPr>
          <a:xfrm>
            <a:off x="0" y="772668"/>
            <a:ext cx="10692765" cy="601980"/>
          </a:xfrm>
          <a:custGeom>
            <a:avLst/>
            <a:gdLst/>
            <a:ahLst/>
            <a:cxnLst/>
            <a:rect l="l" t="t" r="r" b="b"/>
            <a:pathLst>
              <a:path w="10692765" h="601980">
                <a:moveTo>
                  <a:pt x="10692384" y="601980"/>
                </a:moveTo>
                <a:lnTo>
                  <a:pt x="0" y="601980"/>
                </a:lnTo>
                <a:lnTo>
                  <a:pt x="0" y="0"/>
                </a:lnTo>
                <a:lnTo>
                  <a:pt x="10692384" y="0"/>
                </a:lnTo>
                <a:lnTo>
                  <a:pt x="10692384" y="601980"/>
                </a:lnTo>
                <a:close/>
              </a:path>
            </a:pathLst>
          </a:custGeom>
          <a:solidFill>
            <a:srgbClr val="00541F"/>
          </a:solidFill>
        </p:spPr>
        <p:txBody>
          <a:bodyPr wrap="square" lIns="0" tIns="0" rIns="0" bIns="0" rtlCol="0"/>
          <a:lstStyle/>
          <a:p>
            <a:endParaRPr/>
          </a:p>
        </p:txBody>
      </p:sp>
      <p:pic>
        <p:nvPicPr>
          <p:cNvPr id="21" name="bg object 21"/>
          <p:cNvPicPr/>
          <p:nvPr/>
        </p:nvPicPr>
        <p:blipFill>
          <a:blip r:embed="rId5" cstate="print"/>
          <a:stretch>
            <a:fillRect/>
          </a:stretch>
        </p:blipFill>
        <p:spPr>
          <a:xfrm>
            <a:off x="7586471" y="1900428"/>
            <a:ext cx="3105912" cy="4885943"/>
          </a:xfrm>
          <a:prstGeom prst="rect">
            <a:avLst/>
          </a:prstGeom>
        </p:spPr>
      </p:pic>
      <p:sp>
        <p:nvSpPr>
          <p:cNvPr id="22" name="bg object 22"/>
          <p:cNvSpPr/>
          <p:nvPr/>
        </p:nvSpPr>
        <p:spPr>
          <a:xfrm>
            <a:off x="7223760" y="4849368"/>
            <a:ext cx="2318385" cy="1937385"/>
          </a:xfrm>
          <a:custGeom>
            <a:avLst/>
            <a:gdLst/>
            <a:ahLst/>
            <a:cxnLst/>
            <a:rect l="l" t="t" r="r" b="b"/>
            <a:pathLst>
              <a:path w="2318384" h="1937384">
                <a:moveTo>
                  <a:pt x="2019008" y="1937004"/>
                </a:moveTo>
                <a:lnTo>
                  <a:pt x="298840" y="1937004"/>
                </a:lnTo>
                <a:lnTo>
                  <a:pt x="278674" y="1914346"/>
                </a:lnTo>
                <a:lnTo>
                  <a:pt x="250360" y="1879974"/>
                </a:lnTo>
                <a:lnTo>
                  <a:pt x="223357" y="1844515"/>
                </a:lnTo>
                <a:lnTo>
                  <a:pt x="197703" y="1808005"/>
                </a:lnTo>
                <a:lnTo>
                  <a:pt x="173435" y="1770483"/>
                </a:lnTo>
                <a:lnTo>
                  <a:pt x="150589" y="1731984"/>
                </a:lnTo>
                <a:lnTo>
                  <a:pt x="129204" y="1692548"/>
                </a:lnTo>
                <a:lnTo>
                  <a:pt x="109317" y="1652211"/>
                </a:lnTo>
                <a:lnTo>
                  <a:pt x="90963" y="1611010"/>
                </a:lnTo>
                <a:lnTo>
                  <a:pt x="74182" y="1568984"/>
                </a:lnTo>
                <a:lnTo>
                  <a:pt x="59009" y="1526170"/>
                </a:lnTo>
                <a:lnTo>
                  <a:pt x="45482" y="1482604"/>
                </a:lnTo>
                <a:lnTo>
                  <a:pt x="33638" y="1438325"/>
                </a:lnTo>
                <a:lnTo>
                  <a:pt x="23514" y="1393370"/>
                </a:lnTo>
                <a:lnTo>
                  <a:pt x="15148" y="1347776"/>
                </a:lnTo>
                <a:lnTo>
                  <a:pt x="8576" y="1301581"/>
                </a:lnTo>
                <a:lnTo>
                  <a:pt x="3836" y="1254823"/>
                </a:lnTo>
                <a:lnTo>
                  <a:pt x="965" y="1207538"/>
                </a:lnTo>
                <a:lnTo>
                  <a:pt x="0" y="1159764"/>
                </a:lnTo>
                <a:lnTo>
                  <a:pt x="965" y="1111990"/>
                </a:lnTo>
                <a:lnTo>
                  <a:pt x="3836" y="1064704"/>
                </a:lnTo>
                <a:lnTo>
                  <a:pt x="8576" y="1017946"/>
                </a:lnTo>
                <a:lnTo>
                  <a:pt x="15148" y="971751"/>
                </a:lnTo>
                <a:lnTo>
                  <a:pt x="23514" y="926157"/>
                </a:lnTo>
                <a:lnTo>
                  <a:pt x="33638" y="881202"/>
                </a:lnTo>
                <a:lnTo>
                  <a:pt x="45482" y="836923"/>
                </a:lnTo>
                <a:lnTo>
                  <a:pt x="59009" y="793357"/>
                </a:lnTo>
                <a:lnTo>
                  <a:pt x="74182" y="750543"/>
                </a:lnTo>
                <a:lnTo>
                  <a:pt x="90963" y="708517"/>
                </a:lnTo>
                <a:lnTo>
                  <a:pt x="109317" y="667316"/>
                </a:lnTo>
                <a:lnTo>
                  <a:pt x="129204" y="626979"/>
                </a:lnTo>
                <a:lnTo>
                  <a:pt x="150589" y="587543"/>
                </a:lnTo>
                <a:lnTo>
                  <a:pt x="173435" y="549045"/>
                </a:lnTo>
                <a:lnTo>
                  <a:pt x="197703" y="511522"/>
                </a:lnTo>
                <a:lnTo>
                  <a:pt x="223357" y="475012"/>
                </a:lnTo>
                <a:lnTo>
                  <a:pt x="250360" y="439553"/>
                </a:lnTo>
                <a:lnTo>
                  <a:pt x="278674" y="405181"/>
                </a:lnTo>
                <a:lnTo>
                  <a:pt x="308263" y="371935"/>
                </a:lnTo>
                <a:lnTo>
                  <a:pt x="339090" y="339852"/>
                </a:lnTo>
                <a:lnTo>
                  <a:pt x="371116" y="308968"/>
                </a:lnTo>
                <a:lnTo>
                  <a:pt x="404305" y="279322"/>
                </a:lnTo>
                <a:lnTo>
                  <a:pt x="438621" y="250952"/>
                </a:lnTo>
                <a:lnTo>
                  <a:pt x="474024" y="223893"/>
                </a:lnTo>
                <a:lnTo>
                  <a:pt x="510480" y="198185"/>
                </a:lnTo>
                <a:lnTo>
                  <a:pt x="547950" y="173864"/>
                </a:lnTo>
                <a:lnTo>
                  <a:pt x="586397" y="150968"/>
                </a:lnTo>
                <a:lnTo>
                  <a:pt x="625784" y="129533"/>
                </a:lnTo>
                <a:lnTo>
                  <a:pt x="666075" y="109599"/>
                </a:lnTo>
                <a:lnTo>
                  <a:pt x="707231" y="91201"/>
                </a:lnTo>
                <a:lnTo>
                  <a:pt x="749216" y="74378"/>
                </a:lnTo>
                <a:lnTo>
                  <a:pt x="791992" y="59167"/>
                </a:lnTo>
                <a:lnTo>
                  <a:pt x="835523" y="45606"/>
                </a:lnTo>
                <a:lnTo>
                  <a:pt x="879770" y="33731"/>
                </a:lnTo>
                <a:lnTo>
                  <a:pt x="924698" y="23580"/>
                </a:lnTo>
                <a:lnTo>
                  <a:pt x="970269" y="15191"/>
                </a:lnTo>
                <a:lnTo>
                  <a:pt x="1016446" y="8601"/>
                </a:lnTo>
                <a:lnTo>
                  <a:pt x="1063191" y="3847"/>
                </a:lnTo>
                <a:lnTo>
                  <a:pt x="1110468" y="968"/>
                </a:lnTo>
                <a:lnTo>
                  <a:pt x="1158240" y="0"/>
                </a:lnTo>
                <a:lnTo>
                  <a:pt x="1206122" y="968"/>
                </a:lnTo>
                <a:lnTo>
                  <a:pt x="1253505" y="3847"/>
                </a:lnTo>
                <a:lnTo>
                  <a:pt x="1300351" y="8601"/>
                </a:lnTo>
                <a:lnTo>
                  <a:pt x="1346623" y="15191"/>
                </a:lnTo>
                <a:lnTo>
                  <a:pt x="1392284" y="23580"/>
                </a:lnTo>
                <a:lnTo>
                  <a:pt x="1437297" y="33731"/>
                </a:lnTo>
                <a:lnTo>
                  <a:pt x="1481625" y="45606"/>
                </a:lnTo>
                <a:lnTo>
                  <a:pt x="1525231" y="59167"/>
                </a:lnTo>
                <a:lnTo>
                  <a:pt x="1568078" y="74378"/>
                </a:lnTo>
                <a:lnTo>
                  <a:pt x="1610129" y="91201"/>
                </a:lnTo>
                <a:lnTo>
                  <a:pt x="1651348" y="109599"/>
                </a:lnTo>
                <a:lnTo>
                  <a:pt x="1691696" y="129533"/>
                </a:lnTo>
                <a:lnTo>
                  <a:pt x="1731137" y="150968"/>
                </a:lnTo>
                <a:lnTo>
                  <a:pt x="1769635" y="173864"/>
                </a:lnTo>
                <a:lnTo>
                  <a:pt x="1807151" y="198185"/>
                </a:lnTo>
                <a:lnTo>
                  <a:pt x="1843649" y="223893"/>
                </a:lnTo>
                <a:lnTo>
                  <a:pt x="1879093" y="250952"/>
                </a:lnTo>
                <a:lnTo>
                  <a:pt x="1913444" y="279322"/>
                </a:lnTo>
                <a:lnTo>
                  <a:pt x="1946667" y="308968"/>
                </a:lnTo>
                <a:lnTo>
                  <a:pt x="1978723" y="339852"/>
                </a:lnTo>
                <a:lnTo>
                  <a:pt x="2009576" y="371935"/>
                </a:lnTo>
                <a:lnTo>
                  <a:pt x="2039190" y="405181"/>
                </a:lnTo>
                <a:lnTo>
                  <a:pt x="2067526" y="439553"/>
                </a:lnTo>
                <a:lnTo>
                  <a:pt x="2094549" y="475012"/>
                </a:lnTo>
                <a:lnTo>
                  <a:pt x="2120220" y="511522"/>
                </a:lnTo>
                <a:lnTo>
                  <a:pt x="2144503" y="549045"/>
                </a:lnTo>
                <a:lnTo>
                  <a:pt x="2167361" y="587543"/>
                </a:lnTo>
                <a:lnTo>
                  <a:pt x="2188758" y="626979"/>
                </a:lnTo>
                <a:lnTo>
                  <a:pt x="2208655" y="667316"/>
                </a:lnTo>
                <a:lnTo>
                  <a:pt x="2227016" y="708517"/>
                </a:lnTo>
                <a:lnTo>
                  <a:pt x="2243804" y="750543"/>
                </a:lnTo>
                <a:lnTo>
                  <a:pt x="2258982" y="793357"/>
                </a:lnTo>
                <a:lnTo>
                  <a:pt x="2272513" y="836923"/>
                </a:lnTo>
                <a:lnTo>
                  <a:pt x="2284360" y="881202"/>
                </a:lnTo>
                <a:lnTo>
                  <a:pt x="2294486" y="926157"/>
                </a:lnTo>
                <a:lnTo>
                  <a:pt x="2302853" y="971751"/>
                </a:lnTo>
                <a:lnTo>
                  <a:pt x="2309426" y="1017946"/>
                </a:lnTo>
                <a:lnTo>
                  <a:pt x="2314167" y="1064704"/>
                </a:lnTo>
                <a:lnTo>
                  <a:pt x="2317038" y="1111990"/>
                </a:lnTo>
                <a:lnTo>
                  <a:pt x="2318004" y="1159764"/>
                </a:lnTo>
                <a:lnTo>
                  <a:pt x="2317038" y="1207538"/>
                </a:lnTo>
                <a:lnTo>
                  <a:pt x="2314167" y="1254823"/>
                </a:lnTo>
                <a:lnTo>
                  <a:pt x="2309426" y="1301581"/>
                </a:lnTo>
                <a:lnTo>
                  <a:pt x="2302853" y="1347776"/>
                </a:lnTo>
                <a:lnTo>
                  <a:pt x="2294486" y="1393370"/>
                </a:lnTo>
                <a:lnTo>
                  <a:pt x="2284360" y="1438325"/>
                </a:lnTo>
                <a:lnTo>
                  <a:pt x="2272513" y="1482604"/>
                </a:lnTo>
                <a:lnTo>
                  <a:pt x="2258982" y="1526170"/>
                </a:lnTo>
                <a:lnTo>
                  <a:pt x="2243804" y="1568984"/>
                </a:lnTo>
                <a:lnTo>
                  <a:pt x="2227016" y="1611010"/>
                </a:lnTo>
                <a:lnTo>
                  <a:pt x="2208655" y="1652211"/>
                </a:lnTo>
                <a:lnTo>
                  <a:pt x="2188758" y="1692548"/>
                </a:lnTo>
                <a:lnTo>
                  <a:pt x="2167361" y="1731984"/>
                </a:lnTo>
                <a:lnTo>
                  <a:pt x="2144503" y="1770483"/>
                </a:lnTo>
                <a:lnTo>
                  <a:pt x="2120220" y="1808005"/>
                </a:lnTo>
                <a:lnTo>
                  <a:pt x="2094549" y="1844515"/>
                </a:lnTo>
                <a:lnTo>
                  <a:pt x="2067526" y="1879974"/>
                </a:lnTo>
                <a:lnTo>
                  <a:pt x="2039190" y="1914346"/>
                </a:lnTo>
                <a:lnTo>
                  <a:pt x="2019008" y="1937004"/>
                </a:lnTo>
                <a:close/>
              </a:path>
            </a:pathLst>
          </a:custGeom>
          <a:solidFill>
            <a:srgbClr val="FFFFFF"/>
          </a:solidFill>
        </p:spPr>
        <p:txBody>
          <a:bodyPr wrap="square" lIns="0" tIns="0" rIns="0" bIns="0" rtlCol="0"/>
          <a:lstStyle/>
          <a:p>
            <a:endParaRPr/>
          </a:p>
        </p:txBody>
      </p:sp>
      <p:pic>
        <p:nvPicPr>
          <p:cNvPr id="23" name="bg object 23"/>
          <p:cNvPicPr/>
          <p:nvPr/>
        </p:nvPicPr>
        <p:blipFill>
          <a:blip r:embed="rId6" cstate="print"/>
          <a:stretch>
            <a:fillRect/>
          </a:stretch>
        </p:blipFill>
        <p:spPr>
          <a:xfrm>
            <a:off x="7467600" y="5071871"/>
            <a:ext cx="1856232" cy="1714500"/>
          </a:xfrm>
          <a:prstGeom prst="rect">
            <a:avLst/>
          </a:prstGeom>
        </p:spPr>
      </p:pic>
      <p:sp>
        <p:nvSpPr>
          <p:cNvPr id="24" name="bg object 24"/>
          <p:cNvSpPr/>
          <p:nvPr/>
        </p:nvSpPr>
        <p:spPr>
          <a:xfrm>
            <a:off x="7086600" y="1374647"/>
            <a:ext cx="3004185" cy="2319655"/>
          </a:xfrm>
          <a:custGeom>
            <a:avLst/>
            <a:gdLst/>
            <a:ahLst/>
            <a:cxnLst/>
            <a:rect l="l" t="t" r="r" b="b"/>
            <a:pathLst>
              <a:path w="3004184" h="2319654">
                <a:moveTo>
                  <a:pt x="3003804" y="1159764"/>
                </a:moveTo>
                <a:lnTo>
                  <a:pt x="3002826" y="1111999"/>
                </a:lnTo>
                <a:lnTo>
                  <a:pt x="2999956" y="1064717"/>
                </a:lnTo>
                <a:lnTo>
                  <a:pt x="2995218" y="1017955"/>
                </a:lnTo>
                <a:lnTo>
                  <a:pt x="2988653" y="971753"/>
                </a:lnTo>
                <a:lnTo>
                  <a:pt x="2980283" y="926160"/>
                </a:lnTo>
                <a:lnTo>
                  <a:pt x="2970161" y="881214"/>
                </a:lnTo>
                <a:lnTo>
                  <a:pt x="2958312" y="836930"/>
                </a:lnTo>
                <a:lnTo>
                  <a:pt x="2944787" y="793369"/>
                </a:lnTo>
                <a:lnTo>
                  <a:pt x="2929610" y="750544"/>
                </a:lnTo>
                <a:lnTo>
                  <a:pt x="2912834" y="708520"/>
                </a:lnTo>
                <a:lnTo>
                  <a:pt x="2894482" y="667321"/>
                </a:lnTo>
                <a:lnTo>
                  <a:pt x="2874594" y="626986"/>
                </a:lnTo>
                <a:lnTo>
                  <a:pt x="2853207" y="587552"/>
                </a:lnTo>
                <a:lnTo>
                  <a:pt x="2830360" y="549046"/>
                </a:lnTo>
                <a:lnTo>
                  <a:pt x="2806090" y="511530"/>
                </a:lnTo>
                <a:lnTo>
                  <a:pt x="2780436" y="475018"/>
                </a:lnTo>
                <a:lnTo>
                  <a:pt x="2753436" y="439559"/>
                </a:lnTo>
                <a:lnTo>
                  <a:pt x="2725128" y="405193"/>
                </a:lnTo>
                <a:lnTo>
                  <a:pt x="2695537" y="371944"/>
                </a:lnTo>
                <a:lnTo>
                  <a:pt x="2664714" y="339852"/>
                </a:lnTo>
                <a:lnTo>
                  <a:pt x="2632684" y="308978"/>
                </a:lnTo>
                <a:lnTo>
                  <a:pt x="2599486" y="279323"/>
                </a:lnTo>
                <a:lnTo>
                  <a:pt x="2565171" y="250964"/>
                </a:lnTo>
                <a:lnTo>
                  <a:pt x="2529776" y="223901"/>
                </a:lnTo>
                <a:lnTo>
                  <a:pt x="2493314" y="198196"/>
                </a:lnTo>
                <a:lnTo>
                  <a:pt x="2455849" y="173875"/>
                </a:lnTo>
                <a:lnTo>
                  <a:pt x="2417394" y="150977"/>
                </a:lnTo>
                <a:lnTo>
                  <a:pt x="2378011" y="129540"/>
                </a:lnTo>
                <a:lnTo>
                  <a:pt x="2337727" y="109601"/>
                </a:lnTo>
                <a:lnTo>
                  <a:pt x="2296566" y="91211"/>
                </a:lnTo>
                <a:lnTo>
                  <a:pt x="2254580" y="74383"/>
                </a:lnTo>
                <a:lnTo>
                  <a:pt x="2211806" y="59169"/>
                </a:lnTo>
                <a:lnTo>
                  <a:pt x="2168271" y="45618"/>
                </a:lnTo>
                <a:lnTo>
                  <a:pt x="2124024" y="33731"/>
                </a:lnTo>
                <a:lnTo>
                  <a:pt x="2079104" y="23583"/>
                </a:lnTo>
                <a:lnTo>
                  <a:pt x="2033524" y="15201"/>
                </a:lnTo>
                <a:lnTo>
                  <a:pt x="1987346" y="8610"/>
                </a:lnTo>
                <a:lnTo>
                  <a:pt x="1940610" y="3848"/>
                </a:lnTo>
                <a:lnTo>
                  <a:pt x="1893328" y="977"/>
                </a:lnTo>
                <a:lnTo>
                  <a:pt x="1845564" y="0"/>
                </a:lnTo>
                <a:lnTo>
                  <a:pt x="1797786" y="977"/>
                </a:lnTo>
                <a:lnTo>
                  <a:pt x="1750504" y="3848"/>
                </a:lnTo>
                <a:lnTo>
                  <a:pt x="1703743" y="8610"/>
                </a:lnTo>
                <a:lnTo>
                  <a:pt x="1657540" y="15201"/>
                </a:lnTo>
                <a:lnTo>
                  <a:pt x="1611947" y="23583"/>
                </a:lnTo>
                <a:lnTo>
                  <a:pt x="1567002" y="33731"/>
                </a:lnTo>
                <a:lnTo>
                  <a:pt x="1522717" y="45618"/>
                </a:lnTo>
                <a:lnTo>
                  <a:pt x="1479156" y="59169"/>
                </a:lnTo>
                <a:lnTo>
                  <a:pt x="1436331" y="74383"/>
                </a:lnTo>
                <a:lnTo>
                  <a:pt x="1394307" y="91211"/>
                </a:lnTo>
                <a:lnTo>
                  <a:pt x="1353108" y="109601"/>
                </a:lnTo>
                <a:lnTo>
                  <a:pt x="1312773" y="129540"/>
                </a:lnTo>
                <a:lnTo>
                  <a:pt x="1273340" y="150977"/>
                </a:lnTo>
                <a:lnTo>
                  <a:pt x="1234833" y="173875"/>
                </a:lnTo>
                <a:lnTo>
                  <a:pt x="1197317" y="198196"/>
                </a:lnTo>
                <a:lnTo>
                  <a:pt x="1160805" y="223901"/>
                </a:lnTo>
                <a:lnTo>
                  <a:pt x="1125347" y="250964"/>
                </a:lnTo>
                <a:lnTo>
                  <a:pt x="1090980" y="279323"/>
                </a:lnTo>
                <a:lnTo>
                  <a:pt x="1057732" y="308978"/>
                </a:lnTo>
                <a:lnTo>
                  <a:pt x="1025652" y="339852"/>
                </a:lnTo>
                <a:lnTo>
                  <a:pt x="995159" y="371538"/>
                </a:lnTo>
                <a:lnTo>
                  <a:pt x="995159" y="257556"/>
                </a:lnTo>
                <a:lnTo>
                  <a:pt x="0" y="257556"/>
                </a:lnTo>
                <a:lnTo>
                  <a:pt x="0" y="1871472"/>
                </a:lnTo>
                <a:lnTo>
                  <a:pt x="930249" y="1871472"/>
                </a:lnTo>
                <a:lnTo>
                  <a:pt x="936752" y="1879981"/>
                </a:lnTo>
                <a:lnTo>
                  <a:pt x="965111" y="1914347"/>
                </a:lnTo>
                <a:lnTo>
                  <a:pt x="994765" y="1947595"/>
                </a:lnTo>
                <a:lnTo>
                  <a:pt x="1025652" y="1979688"/>
                </a:lnTo>
                <a:lnTo>
                  <a:pt x="1057732" y="2010562"/>
                </a:lnTo>
                <a:lnTo>
                  <a:pt x="1090980" y="2040216"/>
                </a:lnTo>
                <a:lnTo>
                  <a:pt x="1125347" y="2068576"/>
                </a:lnTo>
                <a:lnTo>
                  <a:pt x="1160805" y="2095639"/>
                </a:lnTo>
                <a:lnTo>
                  <a:pt x="1197317" y="2121344"/>
                </a:lnTo>
                <a:lnTo>
                  <a:pt x="1234833" y="2145665"/>
                </a:lnTo>
                <a:lnTo>
                  <a:pt x="1273340" y="2168563"/>
                </a:lnTo>
                <a:lnTo>
                  <a:pt x="1312773" y="2190000"/>
                </a:lnTo>
                <a:lnTo>
                  <a:pt x="1353108" y="2209939"/>
                </a:lnTo>
                <a:lnTo>
                  <a:pt x="1394307" y="2228329"/>
                </a:lnTo>
                <a:lnTo>
                  <a:pt x="1436331" y="2245156"/>
                </a:lnTo>
                <a:lnTo>
                  <a:pt x="1479156" y="2260371"/>
                </a:lnTo>
                <a:lnTo>
                  <a:pt x="1522717" y="2273922"/>
                </a:lnTo>
                <a:lnTo>
                  <a:pt x="1567002" y="2285809"/>
                </a:lnTo>
                <a:lnTo>
                  <a:pt x="1611947" y="2295956"/>
                </a:lnTo>
                <a:lnTo>
                  <a:pt x="1657540" y="2304338"/>
                </a:lnTo>
                <a:lnTo>
                  <a:pt x="1703743" y="2310930"/>
                </a:lnTo>
                <a:lnTo>
                  <a:pt x="1750504" y="2315692"/>
                </a:lnTo>
                <a:lnTo>
                  <a:pt x="1797786" y="2318562"/>
                </a:lnTo>
                <a:lnTo>
                  <a:pt x="1845564" y="2319540"/>
                </a:lnTo>
                <a:lnTo>
                  <a:pt x="1893328" y="2318562"/>
                </a:lnTo>
                <a:lnTo>
                  <a:pt x="1940610" y="2315692"/>
                </a:lnTo>
                <a:lnTo>
                  <a:pt x="1987346" y="2310930"/>
                </a:lnTo>
                <a:lnTo>
                  <a:pt x="2033524" y="2304338"/>
                </a:lnTo>
                <a:lnTo>
                  <a:pt x="2079104" y="2295956"/>
                </a:lnTo>
                <a:lnTo>
                  <a:pt x="2124024" y="2285809"/>
                </a:lnTo>
                <a:lnTo>
                  <a:pt x="2168271" y="2273922"/>
                </a:lnTo>
                <a:lnTo>
                  <a:pt x="2211806" y="2260371"/>
                </a:lnTo>
                <a:lnTo>
                  <a:pt x="2254580" y="2245156"/>
                </a:lnTo>
                <a:lnTo>
                  <a:pt x="2296566" y="2228329"/>
                </a:lnTo>
                <a:lnTo>
                  <a:pt x="2337727" y="2209939"/>
                </a:lnTo>
                <a:lnTo>
                  <a:pt x="2378011" y="2190000"/>
                </a:lnTo>
                <a:lnTo>
                  <a:pt x="2417394" y="2168563"/>
                </a:lnTo>
                <a:lnTo>
                  <a:pt x="2455849" y="2145665"/>
                </a:lnTo>
                <a:lnTo>
                  <a:pt x="2493314" y="2121344"/>
                </a:lnTo>
                <a:lnTo>
                  <a:pt x="2529776" y="2095639"/>
                </a:lnTo>
                <a:lnTo>
                  <a:pt x="2565171" y="2068576"/>
                </a:lnTo>
                <a:lnTo>
                  <a:pt x="2599486" y="2040216"/>
                </a:lnTo>
                <a:lnTo>
                  <a:pt x="2632684" y="2010562"/>
                </a:lnTo>
                <a:lnTo>
                  <a:pt x="2664714" y="1979688"/>
                </a:lnTo>
                <a:lnTo>
                  <a:pt x="2695537" y="1947595"/>
                </a:lnTo>
                <a:lnTo>
                  <a:pt x="2725128" y="1914347"/>
                </a:lnTo>
                <a:lnTo>
                  <a:pt x="2753436" y="1879981"/>
                </a:lnTo>
                <a:lnTo>
                  <a:pt x="2780436" y="1844522"/>
                </a:lnTo>
                <a:lnTo>
                  <a:pt x="2806090" y="1808010"/>
                </a:lnTo>
                <a:lnTo>
                  <a:pt x="2830360" y="1770494"/>
                </a:lnTo>
                <a:lnTo>
                  <a:pt x="2853207" y="1731987"/>
                </a:lnTo>
                <a:lnTo>
                  <a:pt x="2874594" y="1692554"/>
                </a:lnTo>
                <a:lnTo>
                  <a:pt x="2894482" y="1652219"/>
                </a:lnTo>
                <a:lnTo>
                  <a:pt x="2912834" y="1611020"/>
                </a:lnTo>
                <a:lnTo>
                  <a:pt x="2929610" y="1568996"/>
                </a:lnTo>
                <a:lnTo>
                  <a:pt x="2944787" y="1526171"/>
                </a:lnTo>
                <a:lnTo>
                  <a:pt x="2958312" y="1482610"/>
                </a:lnTo>
                <a:lnTo>
                  <a:pt x="2970161" y="1438325"/>
                </a:lnTo>
                <a:lnTo>
                  <a:pt x="2980283" y="1393380"/>
                </a:lnTo>
                <a:lnTo>
                  <a:pt x="2988653" y="1347787"/>
                </a:lnTo>
                <a:lnTo>
                  <a:pt x="2995218" y="1301584"/>
                </a:lnTo>
                <a:lnTo>
                  <a:pt x="2999956" y="1254823"/>
                </a:lnTo>
                <a:lnTo>
                  <a:pt x="3002826" y="1207541"/>
                </a:lnTo>
                <a:lnTo>
                  <a:pt x="3003804" y="1159764"/>
                </a:lnTo>
                <a:close/>
              </a:path>
            </a:pathLst>
          </a:custGeom>
          <a:solidFill>
            <a:srgbClr val="FFFFFF"/>
          </a:solidFill>
        </p:spPr>
        <p:txBody>
          <a:bodyPr wrap="square" lIns="0" tIns="0" rIns="0" bIns="0" rtlCol="0"/>
          <a:lstStyle/>
          <a:p>
            <a:endParaRPr/>
          </a:p>
        </p:txBody>
      </p:sp>
      <p:pic>
        <p:nvPicPr>
          <p:cNvPr id="25" name="bg object 25"/>
          <p:cNvPicPr/>
          <p:nvPr/>
        </p:nvPicPr>
        <p:blipFill>
          <a:blip r:embed="rId7" cstate="print"/>
          <a:stretch>
            <a:fillRect/>
          </a:stretch>
        </p:blipFill>
        <p:spPr>
          <a:xfrm>
            <a:off x="8049767" y="1629664"/>
            <a:ext cx="1857756" cy="1854200"/>
          </a:xfrm>
          <a:prstGeom prst="rect">
            <a:avLst/>
          </a:prstGeom>
        </p:spPr>
      </p:pic>
      <p:sp>
        <p:nvSpPr>
          <p:cNvPr id="26" name="bg object 26"/>
          <p:cNvSpPr/>
          <p:nvPr/>
        </p:nvSpPr>
        <p:spPr>
          <a:xfrm>
            <a:off x="6111239" y="2923032"/>
            <a:ext cx="2319655" cy="2319655"/>
          </a:xfrm>
          <a:custGeom>
            <a:avLst/>
            <a:gdLst/>
            <a:ahLst/>
            <a:cxnLst/>
            <a:rect l="l" t="t" r="r" b="b"/>
            <a:pathLst>
              <a:path w="2319654" h="2319654">
                <a:moveTo>
                  <a:pt x="1159764" y="2319528"/>
                </a:moveTo>
                <a:lnTo>
                  <a:pt x="1111990" y="2318559"/>
                </a:lnTo>
                <a:lnTo>
                  <a:pt x="1064704" y="2315680"/>
                </a:lnTo>
                <a:lnTo>
                  <a:pt x="1017946" y="2310926"/>
                </a:lnTo>
                <a:lnTo>
                  <a:pt x="971751" y="2304336"/>
                </a:lnTo>
                <a:lnTo>
                  <a:pt x="926157" y="2295947"/>
                </a:lnTo>
                <a:lnTo>
                  <a:pt x="881202" y="2285796"/>
                </a:lnTo>
                <a:lnTo>
                  <a:pt x="836923" y="2273922"/>
                </a:lnTo>
                <a:lnTo>
                  <a:pt x="793357" y="2260360"/>
                </a:lnTo>
                <a:lnTo>
                  <a:pt x="750543" y="2245149"/>
                </a:lnTo>
                <a:lnTo>
                  <a:pt x="708517" y="2228326"/>
                </a:lnTo>
                <a:lnTo>
                  <a:pt x="667316" y="2209928"/>
                </a:lnTo>
                <a:lnTo>
                  <a:pt x="626979" y="2189994"/>
                </a:lnTo>
                <a:lnTo>
                  <a:pt x="587543" y="2168559"/>
                </a:lnTo>
                <a:lnTo>
                  <a:pt x="549045" y="2145663"/>
                </a:lnTo>
                <a:lnTo>
                  <a:pt x="511522" y="2121342"/>
                </a:lnTo>
                <a:lnTo>
                  <a:pt x="475012" y="2095634"/>
                </a:lnTo>
                <a:lnTo>
                  <a:pt x="439553" y="2068575"/>
                </a:lnTo>
                <a:lnTo>
                  <a:pt x="405181" y="2040205"/>
                </a:lnTo>
                <a:lnTo>
                  <a:pt x="371935" y="2010559"/>
                </a:lnTo>
                <a:lnTo>
                  <a:pt x="339852" y="1979676"/>
                </a:lnTo>
                <a:lnTo>
                  <a:pt x="308968" y="1947592"/>
                </a:lnTo>
                <a:lnTo>
                  <a:pt x="279322" y="1914346"/>
                </a:lnTo>
                <a:lnTo>
                  <a:pt x="250952" y="1879974"/>
                </a:lnTo>
                <a:lnTo>
                  <a:pt x="223893" y="1844515"/>
                </a:lnTo>
                <a:lnTo>
                  <a:pt x="198185" y="1808005"/>
                </a:lnTo>
                <a:lnTo>
                  <a:pt x="173864" y="1770483"/>
                </a:lnTo>
                <a:lnTo>
                  <a:pt x="150968" y="1731984"/>
                </a:lnTo>
                <a:lnTo>
                  <a:pt x="129533" y="1692548"/>
                </a:lnTo>
                <a:lnTo>
                  <a:pt x="109599" y="1652211"/>
                </a:lnTo>
                <a:lnTo>
                  <a:pt x="91201" y="1611010"/>
                </a:lnTo>
                <a:lnTo>
                  <a:pt x="74378" y="1568984"/>
                </a:lnTo>
                <a:lnTo>
                  <a:pt x="59167" y="1526170"/>
                </a:lnTo>
                <a:lnTo>
                  <a:pt x="45606" y="1482604"/>
                </a:lnTo>
                <a:lnTo>
                  <a:pt x="33731" y="1438325"/>
                </a:lnTo>
                <a:lnTo>
                  <a:pt x="23580" y="1393370"/>
                </a:lnTo>
                <a:lnTo>
                  <a:pt x="15191" y="1347776"/>
                </a:lnTo>
                <a:lnTo>
                  <a:pt x="8601" y="1301581"/>
                </a:lnTo>
                <a:lnTo>
                  <a:pt x="3847" y="1254823"/>
                </a:lnTo>
                <a:lnTo>
                  <a:pt x="968" y="1207538"/>
                </a:lnTo>
                <a:lnTo>
                  <a:pt x="0" y="1159764"/>
                </a:lnTo>
                <a:lnTo>
                  <a:pt x="968" y="1111989"/>
                </a:lnTo>
                <a:lnTo>
                  <a:pt x="3847" y="1064704"/>
                </a:lnTo>
                <a:lnTo>
                  <a:pt x="8601" y="1017946"/>
                </a:lnTo>
                <a:lnTo>
                  <a:pt x="15191" y="971751"/>
                </a:lnTo>
                <a:lnTo>
                  <a:pt x="23580" y="926157"/>
                </a:lnTo>
                <a:lnTo>
                  <a:pt x="33731" y="881202"/>
                </a:lnTo>
                <a:lnTo>
                  <a:pt x="45606" y="836923"/>
                </a:lnTo>
                <a:lnTo>
                  <a:pt x="59167" y="793357"/>
                </a:lnTo>
                <a:lnTo>
                  <a:pt x="74378" y="750543"/>
                </a:lnTo>
                <a:lnTo>
                  <a:pt x="91201" y="708517"/>
                </a:lnTo>
                <a:lnTo>
                  <a:pt x="109599" y="667316"/>
                </a:lnTo>
                <a:lnTo>
                  <a:pt x="129533" y="626979"/>
                </a:lnTo>
                <a:lnTo>
                  <a:pt x="150968" y="587543"/>
                </a:lnTo>
                <a:lnTo>
                  <a:pt x="173864" y="549045"/>
                </a:lnTo>
                <a:lnTo>
                  <a:pt x="198185" y="511522"/>
                </a:lnTo>
                <a:lnTo>
                  <a:pt x="223893" y="475012"/>
                </a:lnTo>
                <a:lnTo>
                  <a:pt x="250952" y="439553"/>
                </a:lnTo>
                <a:lnTo>
                  <a:pt x="279322" y="405181"/>
                </a:lnTo>
                <a:lnTo>
                  <a:pt x="308968" y="371935"/>
                </a:lnTo>
                <a:lnTo>
                  <a:pt x="339852" y="339852"/>
                </a:lnTo>
                <a:lnTo>
                  <a:pt x="371935" y="308968"/>
                </a:lnTo>
                <a:lnTo>
                  <a:pt x="405181" y="279322"/>
                </a:lnTo>
                <a:lnTo>
                  <a:pt x="439553" y="250952"/>
                </a:lnTo>
                <a:lnTo>
                  <a:pt x="475012" y="223893"/>
                </a:lnTo>
                <a:lnTo>
                  <a:pt x="511522" y="198185"/>
                </a:lnTo>
                <a:lnTo>
                  <a:pt x="549045" y="173864"/>
                </a:lnTo>
                <a:lnTo>
                  <a:pt x="587543" y="150968"/>
                </a:lnTo>
                <a:lnTo>
                  <a:pt x="626979" y="129533"/>
                </a:lnTo>
                <a:lnTo>
                  <a:pt x="667316" y="109599"/>
                </a:lnTo>
                <a:lnTo>
                  <a:pt x="708517" y="91201"/>
                </a:lnTo>
                <a:lnTo>
                  <a:pt x="750543" y="74378"/>
                </a:lnTo>
                <a:lnTo>
                  <a:pt x="793357" y="59167"/>
                </a:lnTo>
                <a:lnTo>
                  <a:pt x="836923" y="45606"/>
                </a:lnTo>
                <a:lnTo>
                  <a:pt x="881202" y="33731"/>
                </a:lnTo>
                <a:lnTo>
                  <a:pt x="926157" y="23580"/>
                </a:lnTo>
                <a:lnTo>
                  <a:pt x="971751" y="15191"/>
                </a:lnTo>
                <a:lnTo>
                  <a:pt x="1017946" y="8601"/>
                </a:lnTo>
                <a:lnTo>
                  <a:pt x="1064704" y="3847"/>
                </a:lnTo>
                <a:lnTo>
                  <a:pt x="1111990" y="968"/>
                </a:lnTo>
                <a:lnTo>
                  <a:pt x="1159764" y="0"/>
                </a:lnTo>
                <a:lnTo>
                  <a:pt x="1207538" y="968"/>
                </a:lnTo>
                <a:lnTo>
                  <a:pt x="1254823" y="3847"/>
                </a:lnTo>
                <a:lnTo>
                  <a:pt x="1301581" y="8601"/>
                </a:lnTo>
                <a:lnTo>
                  <a:pt x="1347776" y="15191"/>
                </a:lnTo>
                <a:lnTo>
                  <a:pt x="1393370" y="23580"/>
                </a:lnTo>
                <a:lnTo>
                  <a:pt x="1438325" y="33731"/>
                </a:lnTo>
                <a:lnTo>
                  <a:pt x="1482604" y="45606"/>
                </a:lnTo>
                <a:lnTo>
                  <a:pt x="1526170" y="59167"/>
                </a:lnTo>
                <a:lnTo>
                  <a:pt x="1568984" y="74378"/>
                </a:lnTo>
                <a:lnTo>
                  <a:pt x="1611010" y="91201"/>
                </a:lnTo>
                <a:lnTo>
                  <a:pt x="1652211" y="109599"/>
                </a:lnTo>
                <a:lnTo>
                  <a:pt x="1692548" y="129533"/>
                </a:lnTo>
                <a:lnTo>
                  <a:pt x="1731984" y="150968"/>
                </a:lnTo>
                <a:lnTo>
                  <a:pt x="1770483" y="173864"/>
                </a:lnTo>
                <a:lnTo>
                  <a:pt x="1808005" y="198185"/>
                </a:lnTo>
                <a:lnTo>
                  <a:pt x="1844515" y="223893"/>
                </a:lnTo>
                <a:lnTo>
                  <a:pt x="1879974" y="250952"/>
                </a:lnTo>
                <a:lnTo>
                  <a:pt x="1914346" y="279322"/>
                </a:lnTo>
                <a:lnTo>
                  <a:pt x="1947592" y="308968"/>
                </a:lnTo>
                <a:lnTo>
                  <a:pt x="1979676" y="339852"/>
                </a:lnTo>
                <a:lnTo>
                  <a:pt x="2010559" y="371935"/>
                </a:lnTo>
                <a:lnTo>
                  <a:pt x="2040205" y="405181"/>
                </a:lnTo>
                <a:lnTo>
                  <a:pt x="2068575" y="439553"/>
                </a:lnTo>
                <a:lnTo>
                  <a:pt x="2095634" y="475012"/>
                </a:lnTo>
                <a:lnTo>
                  <a:pt x="2121342" y="511522"/>
                </a:lnTo>
                <a:lnTo>
                  <a:pt x="2145663" y="549045"/>
                </a:lnTo>
                <a:lnTo>
                  <a:pt x="2168559" y="587543"/>
                </a:lnTo>
                <a:lnTo>
                  <a:pt x="2189994" y="626979"/>
                </a:lnTo>
                <a:lnTo>
                  <a:pt x="2209928" y="667316"/>
                </a:lnTo>
                <a:lnTo>
                  <a:pt x="2228326" y="708517"/>
                </a:lnTo>
                <a:lnTo>
                  <a:pt x="2245149" y="750543"/>
                </a:lnTo>
                <a:lnTo>
                  <a:pt x="2260360" y="793357"/>
                </a:lnTo>
                <a:lnTo>
                  <a:pt x="2273922" y="836923"/>
                </a:lnTo>
                <a:lnTo>
                  <a:pt x="2285796" y="881202"/>
                </a:lnTo>
                <a:lnTo>
                  <a:pt x="2295947" y="926157"/>
                </a:lnTo>
                <a:lnTo>
                  <a:pt x="2304336" y="971751"/>
                </a:lnTo>
                <a:lnTo>
                  <a:pt x="2310926" y="1017946"/>
                </a:lnTo>
                <a:lnTo>
                  <a:pt x="2315680" y="1064704"/>
                </a:lnTo>
                <a:lnTo>
                  <a:pt x="2318559" y="1111989"/>
                </a:lnTo>
                <a:lnTo>
                  <a:pt x="2319528" y="1159764"/>
                </a:lnTo>
                <a:lnTo>
                  <a:pt x="2318559" y="1207538"/>
                </a:lnTo>
                <a:lnTo>
                  <a:pt x="2315680" y="1254823"/>
                </a:lnTo>
                <a:lnTo>
                  <a:pt x="2310926" y="1301581"/>
                </a:lnTo>
                <a:lnTo>
                  <a:pt x="2304336" y="1347776"/>
                </a:lnTo>
                <a:lnTo>
                  <a:pt x="2295947" y="1393370"/>
                </a:lnTo>
                <a:lnTo>
                  <a:pt x="2285796" y="1438325"/>
                </a:lnTo>
                <a:lnTo>
                  <a:pt x="2273922" y="1482604"/>
                </a:lnTo>
                <a:lnTo>
                  <a:pt x="2260360" y="1526170"/>
                </a:lnTo>
                <a:lnTo>
                  <a:pt x="2245149" y="1568984"/>
                </a:lnTo>
                <a:lnTo>
                  <a:pt x="2228326" y="1611010"/>
                </a:lnTo>
                <a:lnTo>
                  <a:pt x="2209928" y="1652211"/>
                </a:lnTo>
                <a:lnTo>
                  <a:pt x="2189994" y="1692548"/>
                </a:lnTo>
                <a:lnTo>
                  <a:pt x="2168559" y="1731984"/>
                </a:lnTo>
                <a:lnTo>
                  <a:pt x="2145663" y="1770483"/>
                </a:lnTo>
                <a:lnTo>
                  <a:pt x="2121342" y="1808005"/>
                </a:lnTo>
                <a:lnTo>
                  <a:pt x="2095634" y="1844515"/>
                </a:lnTo>
                <a:lnTo>
                  <a:pt x="2068575" y="1879974"/>
                </a:lnTo>
                <a:lnTo>
                  <a:pt x="2040205" y="1914346"/>
                </a:lnTo>
                <a:lnTo>
                  <a:pt x="2010559" y="1947592"/>
                </a:lnTo>
                <a:lnTo>
                  <a:pt x="1979676" y="1979676"/>
                </a:lnTo>
                <a:lnTo>
                  <a:pt x="1947592" y="2010559"/>
                </a:lnTo>
                <a:lnTo>
                  <a:pt x="1914346" y="2040205"/>
                </a:lnTo>
                <a:lnTo>
                  <a:pt x="1879974" y="2068575"/>
                </a:lnTo>
                <a:lnTo>
                  <a:pt x="1844515" y="2095634"/>
                </a:lnTo>
                <a:lnTo>
                  <a:pt x="1808005" y="2121342"/>
                </a:lnTo>
                <a:lnTo>
                  <a:pt x="1770483" y="2145663"/>
                </a:lnTo>
                <a:lnTo>
                  <a:pt x="1731984" y="2168559"/>
                </a:lnTo>
                <a:lnTo>
                  <a:pt x="1692548" y="2189994"/>
                </a:lnTo>
                <a:lnTo>
                  <a:pt x="1652211" y="2209928"/>
                </a:lnTo>
                <a:lnTo>
                  <a:pt x="1611010" y="2228326"/>
                </a:lnTo>
                <a:lnTo>
                  <a:pt x="1568984" y="2245149"/>
                </a:lnTo>
                <a:lnTo>
                  <a:pt x="1526170" y="2260360"/>
                </a:lnTo>
                <a:lnTo>
                  <a:pt x="1482604" y="2273922"/>
                </a:lnTo>
                <a:lnTo>
                  <a:pt x="1438325" y="2285796"/>
                </a:lnTo>
                <a:lnTo>
                  <a:pt x="1393370" y="2295947"/>
                </a:lnTo>
                <a:lnTo>
                  <a:pt x="1347776" y="2304336"/>
                </a:lnTo>
                <a:lnTo>
                  <a:pt x="1301581" y="2310926"/>
                </a:lnTo>
                <a:lnTo>
                  <a:pt x="1254823" y="2315680"/>
                </a:lnTo>
                <a:lnTo>
                  <a:pt x="1207538" y="2318559"/>
                </a:lnTo>
                <a:lnTo>
                  <a:pt x="1159764" y="2319528"/>
                </a:lnTo>
                <a:close/>
              </a:path>
            </a:pathLst>
          </a:custGeom>
          <a:solidFill>
            <a:srgbClr val="FFFFFF"/>
          </a:solidFill>
        </p:spPr>
        <p:txBody>
          <a:bodyPr wrap="square" lIns="0" tIns="0" rIns="0" bIns="0" rtlCol="0"/>
          <a:lstStyle/>
          <a:p>
            <a:endParaRPr/>
          </a:p>
        </p:txBody>
      </p:sp>
      <p:pic>
        <p:nvPicPr>
          <p:cNvPr id="27" name="bg object 27"/>
          <p:cNvPicPr/>
          <p:nvPr/>
        </p:nvPicPr>
        <p:blipFill>
          <a:blip r:embed="rId8" cstate="print"/>
          <a:stretch>
            <a:fillRect/>
          </a:stretch>
        </p:blipFill>
        <p:spPr>
          <a:xfrm>
            <a:off x="6373367" y="3155187"/>
            <a:ext cx="1857755" cy="1854200"/>
          </a:xfrm>
          <a:prstGeom prst="rect">
            <a:avLst/>
          </a:prstGeom>
        </p:spPr>
      </p:pic>
      <p:sp>
        <p:nvSpPr>
          <p:cNvPr id="28" name="bg object 28"/>
          <p:cNvSpPr/>
          <p:nvPr/>
        </p:nvSpPr>
        <p:spPr>
          <a:xfrm>
            <a:off x="0" y="6603492"/>
            <a:ext cx="7586980" cy="182880"/>
          </a:xfrm>
          <a:custGeom>
            <a:avLst/>
            <a:gdLst/>
            <a:ahLst/>
            <a:cxnLst/>
            <a:rect l="l" t="t" r="r" b="b"/>
            <a:pathLst>
              <a:path w="7586980" h="182879">
                <a:moveTo>
                  <a:pt x="7586471" y="182879"/>
                </a:moveTo>
                <a:lnTo>
                  <a:pt x="0" y="182879"/>
                </a:lnTo>
                <a:lnTo>
                  <a:pt x="0" y="0"/>
                </a:lnTo>
                <a:lnTo>
                  <a:pt x="7586471" y="0"/>
                </a:lnTo>
                <a:lnTo>
                  <a:pt x="7586471" y="182879"/>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009632" y="6060948"/>
            <a:ext cx="659891" cy="643127"/>
          </a:xfrm>
          <a:prstGeom prst="rect">
            <a:avLst/>
          </a:prstGeom>
        </p:spPr>
      </p:pic>
      <p:sp>
        <p:nvSpPr>
          <p:cNvPr id="2" name="Holder 2"/>
          <p:cNvSpPr>
            <a:spLocks noGrp="1"/>
          </p:cNvSpPr>
          <p:nvPr>
            <p:ph type="title"/>
          </p:nvPr>
        </p:nvSpPr>
        <p:spPr>
          <a:xfrm>
            <a:off x="851339" y="3167954"/>
            <a:ext cx="6132195" cy="775335"/>
          </a:xfrm>
          <a:prstGeom prst="rect">
            <a:avLst/>
          </a:prstGeom>
        </p:spPr>
        <p:txBody>
          <a:bodyPr wrap="square" lIns="0" tIns="0" rIns="0" bIns="0">
            <a:spAutoFit/>
          </a:bodyPr>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body" idx="1"/>
          </p:nvPr>
        </p:nvSpPr>
        <p:spPr>
          <a:xfrm>
            <a:off x="589645" y="1814982"/>
            <a:ext cx="9514109" cy="3107054"/>
          </a:xfrm>
          <a:prstGeom prst="rect">
            <a:avLst/>
          </a:prstGeom>
        </p:spPr>
        <p:txBody>
          <a:bodyPr wrap="square" lIns="0" tIns="0" rIns="0" bIns="0">
            <a:spAutoFit/>
          </a:bodyPr>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Foto de um lago&#10;&#10;Descrição gerada automaticamente com confiança média">
            <a:extLst>
              <a:ext uri="{FF2B5EF4-FFF2-40B4-BE49-F238E27FC236}">
                <a16:creationId xmlns:a16="http://schemas.microsoft.com/office/drawing/2014/main" id="{1ACD950C-08E4-293C-97ED-9101EC6EE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418"/>
            <a:ext cx="10693400" cy="6018014"/>
          </a:xfrm>
          <a:prstGeom prst="rect">
            <a:avLst/>
          </a:prstGeom>
        </p:spPr>
      </p:pic>
      <p:sp>
        <p:nvSpPr>
          <p:cNvPr id="16" name="object 9">
            <a:extLst>
              <a:ext uri="{FF2B5EF4-FFF2-40B4-BE49-F238E27FC236}">
                <a16:creationId xmlns:a16="http://schemas.microsoft.com/office/drawing/2014/main" id="{DD965B6F-6171-CC5C-6ACC-1120FE0F3FE7}"/>
              </a:ext>
            </a:extLst>
          </p:cNvPr>
          <p:cNvSpPr txBox="1"/>
          <p:nvPr/>
        </p:nvSpPr>
        <p:spPr>
          <a:xfrm>
            <a:off x="5701030" y="5625305"/>
            <a:ext cx="5055870" cy="190437"/>
          </a:xfrm>
          <a:prstGeom prst="rect">
            <a:avLst/>
          </a:prstGeom>
        </p:spPr>
        <p:txBody>
          <a:bodyPr vert="horz" wrap="square" lIns="0" tIns="13335" rIns="0" bIns="0" rtlCol="0">
            <a:spAutoFit/>
          </a:bodyPr>
          <a:lstStyle/>
          <a:p>
            <a:pPr marL="12700">
              <a:lnSpc>
                <a:spcPct val="100000"/>
              </a:lnSpc>
              <a:spcBef>
                <a:spcPts val="105"/>
              </a:spcBef>
            </a:pPr>
            <a:r>
              <a:rPr lang="pt-BR" sz="1150">
                <a:solidFill>
                  <a:schemeClr val="bg1"/>
                </a:solidFill>
                <a:latin typeface="Futura Bk BT" panose="020B0502020204020303" pitchFamily="34" charset="0"/>
                <a:cs typeface="Century Gothic"/>
              </a:rPr>
              <a:t>Instituto Brasileiro do Meio Ambiente e dos Recursos Naturais Renováveis</a:t>
            </a:r>
            <a:endParaRPr sz="1150">
              <a:solidFill>
                <a:schemeClr val="bg1"/>
              </a:solidFill>
              <a:latin typeface="Futura Bk BT" panose="020B0502020204020303" pitchFamily="34" charset="0"/>
              <a:cs typeface="Century Gothic"/>
            </a:endParaRPr>
          </a:p>
        </p:txBody>
      </p:sp>
      <p:pic>
        <p:nvPicPr>
          <p:cNvPr id="6" name="Imagem 5" descr="Logotipo&#10;&#10;Descrição gerada automaticamente">
            <a:extLst>
              <a:ext uri="{FF2B5EF4-FFF2-40B4-BE49-F238E27FC236}">
                <a16:creationId xmlns:a16="http://schemas.microsoft.com/office/drawing/2014/main" id="{E95CB7F8-D431-04D1-92BE-7934CC856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00" y="1419225"/>
            <a:ext cx="1203763" cy="1219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FFFA-8ACF-AB55-6B38-477C3542CDB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865FD7-EA01-D3BC-587C-E22C64B55A2A}"/>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93D28C2E-1E56-AE99-D306-33BA775D2AD7}"/>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2B9A6D3-1A50-7C52-2A14-DA8DB461A33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463D2CC8-77B7-D151-E0D5-875ABD184019}"/>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0D5A9428-8075-3BD6-D558-03B4055E832D}"/>
              </a:ext>
            </a:extLst>
          </p:cNvPr>
          <p:cNvSpPr/>
          <p:nvPr/>
        </p:nvSpPr>
        <p:spPr>
          <a:xfrm>
            <a:off x="219917" y="29739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7DF32D8-A9C4-A14A-22E0-88B8928FF01A}"/>
              </a:ext>
            </a:extLst>
          </p:cNvPr>
          <p:cNvSpPr/>
          <p:nvPr/>
        </p:nvSpPr>
        <p:spPr>
          <a:xfrm>
            <a:off x="472901" y="29739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B4AB09F4-9DE1-2EA3-D76F-DF953F24D51F}"/>
              </a:ext>
            </a:extLst>
          </p:cNvPr>
          <p:cNvSpPr/>
          <p:nvPr/>
        </p:nvSpPr>
        <p:spPr>
          <a:xfrm>
            <a:off x="727409" y="29739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E4D3DE40-0802-4A97-F4FD-964565514256}"/>
              </a:ext>
            </a:extLst>
          </p:cNvPr>
          <p:cNvSpPr txBox="1"/>
          <p:nvPr/>
        </p:nvSpPr>
        <p:spPr>
          <a:xfrm>
            <a:off x="1035958" y="12091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45E51EEA-5286-9BEF-D3B0-737718524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4CC2DA1-EFD5-9B56-7C21-B0322FA415BB}"/>
              </a:ext>
            </a:extLst>
          </p:cNvPr>
          <p:cNvSpPr txBox="1"/>
          <p:nvPr/>
        </p:nvSpPr>
        <p:spPr>
          <a:xfrm>
            <a:off x="119709" y="1055650"/>
            <a:ext cx="10376574" cy="4816703"/>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pPr algn="just" rtl="0" fontAlgn="base"/>
            <a:endParaRPr lang="pt-BR" sz="1700" dirty="0">
              <a:solidFill>
                <a:srgbClr val="FF0000"/>
              </a:solidFill>
            </a:endParaRPr>
          </a:p>
          <a:p>
            <a:pPr algn="just" rtl="0" fontAlgn="base"/>
            <a:r>
              <a:rPr lang="pt-BR" sz="1900" strike="sngStrike" dirty="0"/>
              <a:t>§ 1º Os Estados e o Distrito Federal deverão aderir ao sistema de informação implementado pelo Ibama. </a:t>
            </a:r>
            <a:r>
              <a:rPr lang="pt-BR" sz="1900" strike="sngStrike" dirty="0">
                <a:solidFill>
                  <a:srgbClr val="FF0000"/>
                </a:solidFill>
              </a:rPr>
              <a:t>(TEXTO DISCUTIDO NO GT: Somente </a:t>
            </a:r>
            <a:r>
              <a:rPr lang="pt-BR" sz="1900" strike="sngStrike" dirty="0" err="1">
                <a:solidFill>
                  <a:srgbClr val="FF0000"/>
                </a:solidFill>
              </a:rPr>
              <a:t>Abema</a:t>
            </a:r>
            <a:r>
              <a:rPr lang="pt-BR" sz="1900" strike="sngStrike" dirty="0">
                <a:solidFill>
                  <a:srgbClr val="FF0000"/>
                </a:solidFill>
              </a:rPr>
              <a:t> e CNI contra adesão obrigatória) </a:t>
            </a:r>
          </a:p>
          <a:p>
            <a:pPr algn="just" rtl="0" fontAlgn="base"/>
            <a:endParaRPr lang="pt-BR" sz="1900" strike="sngStrike" dirty="0">
              <a:solidFill>
                <a:srgbClr val="FF0000"/>
              </a:solidFill>
            </a:endParaRPr>
          </a:p>
          <a:p>
            <a:pPr algn="just" rtl="0" fontAlgn="base"/>
            <a:r>
              <a:rPr lang="pt-BR" sz="1900" dirty="0"/>
              <a:t>§1º Os órgãos ambientais competentes </a:t>
            </a:r>
            <a:r>
              <a:rPr lang="pt-BR" sz="1900" dirty="0">
                <a:highlight>
                  <a:srgbClr val="FFFF00"/>
                </a:highlight>
              </a:rPr>
              <a:t>deverão inserir</a:t>
            </a:r>
            <a:r>
              <a:rPr lang="pt-BR" sz="1900" dirty="0"/>
              <a:t>, em formato digital, os dados relativos ao gerenciamento de áreas contaminadas </a:t>
            </a:r>
            <a:r>
              <a:rPr lang="pt-BR" sz="1900" dirty="0">
                <a:highlight>
                  <a:srgbClr val="FFFF00"/>
                </a:highlight>
              </a:rPr>
              <a:t>no prazo de até doze meses</a:t>
            </a:r>
            <a:r>
              <a:rPr lang="pt-BR" sz="1900" dirty="0"/>
              <a:t>, contado a partir da data de disponibilização da plataforma </a:t>
            </a:r>
            <a:r>
              <a:rPr lang="pt-BR" sz="1900" dirty="0" err="1"/>
              <a:t>Singac</a:t>
            </a:r>
            <a:r>
              <a:rPr lang="pt-BR" sz="1900" dirty="0"/>
              <a:t> pelo Ibama, seja por inclusão direta na plataforma, seja por meio da integração dos respectivos sistemas eletrônicos locais.</a:t>
            </a:r>
            <a:br>
              <a:rPr lang="pt-BR" sz="1900" dirty="0"/>
            </a:br>
            <a:r>
              <a:rPr lang="pt-BR" sz="1900" dirty="0">
                <a:solidFill>
                  <a:srgbClr val="FF0000"/>
                </a:solidFill>
              </a:rPr>
              <a:t>(Emenda MMA)</a:t>
            </a:r>
          </a:p>
          <a:p>
            <a:pPr algn="just" rtl="0" fontAlgn="base"/>
            <a:endParaRPr lang="pt-BR" sz="1900" dirty="0"/>
          </a:p>
          <a:p>
            <a:pPr algn="just" rtl="0" fontAlgn="base"/>
            <a:r>
              <a:rPr lang="pt-BR" sz="1900" dirty="0"/>
              <a:t>§1º - Os órgãos ambientais competentes </a:t>
            </a:r>
            <a:r>
              <a:rPr lang="pt-BR" sz="1900" dirty="0">
                <a:highlight>
                  <a:srgbClr val="FFFF00"/>
                </a:highlight>
              </a:rPr>
              <a:t>deverão disponibilizar</a:t>
            </a:r>
            <a:r>
              <a:rPr lang="pt-BR" sz="1900" dirty="0"/>
              <a:t>, em formato digital, os dados relativos ao gerenciamento de áreas contaminadas </a:t>
            </a:r>
            <a:r>
              <a:rPr lang="pt-BR" sz="1900" dirty="0">
                <a:highlight>
                  <a:srgbClr val="FFFF00"/>
                </a:highlight>
              </a:rPr>
              <a:t>no prazo de até doze meses</a:t>
            </a:r>
            <a:r>
              <a:rPr lang="pt-BR" sz="1900" dirty="0"/>
              <a:t>, contado a partir da data de disponibilização da plataforma </a:t>
            </a:r>
            <a:r>
              <a:rPr lang="pt-BR" sz="1900" dirty="0" err="1"/>
              <a:t>Singac</a:t>
            </a:r>
            <a:r>
              <a:rPr lang="pt-BR" sz="1900" dirty="0"/>
              <a:t> pelo Ibama, seja por inclusão direta na plataforma, seja por meio da integração dos respectivos sistemas eletrônicos locais. </a:t>
            </a:r>
            <a:br>
              <a:rPr lang="pt-BR" sz="1900" dirty="0"/>
            </a:br>
            <a:r>
              <a:rPr lang="pt-BR" sz="1900" dirty="0">
                <a:solidFill>
                  <a:srgbClr val="FF0000"/>
                </a:solidFill>
              </a:rPr>
              <a:t>(Emenda ABEMA)</a:t>
            </a:r>
          </a:p>
        </p:txBody>
      </p:sp>
      <p:sp>
        <p:nvSpPr>
          <p:cNvPr id="4" name="CaixaDeTexto 3">
            <a:extLst>
              <a:ext uri="{FF2B5EF4-FFF2-40B4-BE49-F238E27FC236}">
                <a16:creationId xmlns:a16="http://schemas.microsoft.com/office/drawing/2014/main" id="{F16522A3-83FB-8D0E-230C-A005FD3DC599}"/>
              </a:ext>
            </a:extLst>
          </p:cNvPr>
          <p:cNvSpPr txBox="1"/>
          <p:nvPr/>
        </p:nvSpPr>
        <p:spPr>
          <a:xfrm>
            <a:off x="401527" y="5921112"/>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t>
            </a:r>
            <a:r>
              <a:rPr lang="pt-BR" b="1" dirty="0" err="1">
                <a:solidFill>
                  <a:schemeClr val="tx1">
                    <a:lumMod val="65000"/>
                    <a:lumOff val="35000"/>
                  </a:schemeClr>
                </a:solidFill>
                <a:highlight>
                  <a:srgbClr val="00FF00"/>
                </a:highlight>
                <a:latin typeface="Futura PT Book"/>
              </a:rPr>
              <a:t>abema</a:t>
            </a:r>
            <a:r>
              <a:rPr lang="pt-BR" b="1" dirty="0">
                <a:solidFill>
                  <a:schemeClr val="tx1">
                    <a:lumMod val="65000"/>
                    <a:lumOff val="35000"/>
                  </a:schemeClr>
                </a:solidFill>
                <a:highlight>
                  <a:srgbClr val="00FF00"/>
                </a:highlight>
                <a:latin typeface="Futura PT Book"/>
              </a:rPr>
              <a:t> (2x)n com 2 votos.</a:t>
            </a:r>
            <a:endParaRPr lang="pt-BR" dirty="0"/>
          </a:p>
        </p:txBody>
      </p:sp>
    </p:spTree>
    <p:extLst>
      <p:ext uri="{BB962C8B-B14F-4D97-AF65-F5344CB8AC3E}">
        <p14:creationId xmlns:p14="http://schemas.microsoft.com/office/powerpoint/2010/main" val="72101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8659-5D8B-504C-80F9-B1F23675898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614F042-E2A1-3F1F-F7CE-9A6F5B5D541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BA2048A-34D2-200C-444B-7277910BB6E4}"/>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96DE6576-FC7A-86CF-AA61-31B8B5E72AF0}"/>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8408315-0640-C2D0-5356-9B9CB764D2EF}"/>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8380B46-8B53-3E55-FBE1-789B3F6ED38C}"/>
              </a:ext>
            </a:extLst>
          </p:cNvPr>
          <p:cNvSpPr/>
          <p:nvPr/>
        </p:nvSpPr>
        <p:spPr>
          <a:xfrm>
            <a:off x="230802" y="35682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3611719-452B-B7F9-BE7B-3301BB04F25B}"/>
              </a:ext>
            </a:extLst>
          </p:cNvPr>
          <p:cNvSpPr/>
          <p:nvPr/>
        </p:nvSpPr>
        <p:spPr>
          <a:xfrm>
            <a:off x="483786" y="35682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A41CDA5A-F27D-E784-126C-A653EC6DCE5D}"/>
              </a:ext>
            </a:extLst>
          </p:cNvPr>
          <p:cNvSpPr/>
          <p:nvPr/>
        </p:nvSpPr>
        <p:spPr>
          <a:xfrm>
            <a:off x="738294" y="35682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74F03BE-9E1B-FF1A-4C21-AD6F3C8A59AC}"/>
              </a:ext>
            </a:extLst>
          </p:cNvPr>
          <p:cNvSpPr txBox="1"/>
          <p:nvPr/>
        </p:nvSpPr>
        <p:spPr>
          <a:xfrm>
            <a:off x="1046843" y="18035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A9962B62-7B33-C251-ECB7-7E373D71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E9462F89-E006-0E6A-217D-30FBD0E777CF}"/>
              </a:ext>
            </a:extLst>
          </p:cNvPr>
          <p:cNvSpPr txBox="1"/>
          <p:nvPr/>
        </p:nvSpPr>
        <p:spPr>
          <a:xfrm>
            <a:off x="230802" y="1177421"/>
            <a:ext cx="10376574" cy="5001369"/>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pPr algn="just" rtl="0" fontAlgn="base"/>
            <a:endParaRPr lang="pt-BR" sz="1700" dirty="0">
              <a:solidFill>
                <a:srgbClr val="FF0000"/>
              </a:solidFill>
            </a:endParaRPr>
          </a:p>
          <a:p>
            <a:pPr algn="just" rtl="0" fontAlgn="base"/>
            <a:r>
              <a:rPr lang="pt-BR" sz="2000" strike="sngStrike" dirty="0"/>
              <a:t>§ 2º Se o órgão ambiental competente possuir sistema de informações próprio, os dados deste deverão ser integrados ao </a:t>
            </a:r>
            <a:r>
              <a:rPr lang="pt-BR" sz="2000" strike="sngStrike" dirty="0" err="1"/>
              <a:t>Singac</a:t>
            </a:r>
            <a:r>
              <a:rPr lang="pt-BR" sz="2000" strike="sngStrike" dirty="0"/>
              <a:t>. </a:t>
            </a:r>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 </a:t>
            </a:r>
          </a:p>
          <a:p>
            <a:pPr algn="just" rtl="0" fontAlgn="base"/>
            <a:endParaRPr lang="pt-BR" sz="1900" dirty="0">
              <a:solidFill>
                <a:srgbClr val="FF0000"/>
              </a:solidFill>
            </a:endParaRPr>
          </a:p>
          <a:p>
            <a:pPr algn="just" rtl="0" fontAlgn="base"/>
            <a:r>
              <a:rPr lang="pt-BR" sz="2000" dirty="0"/>
              <a:t>§ 2º A critério do órgão ambiental, </a:t>
            </a:r>
            <a:r>
              <a:rPr lang="pt-BR" sz="2000" dirty="0">
                <a:highlight>
                  <a:srgbClr val="FFFF00"/>
                </a:highlight>
              </a:rPr>
              <a:t>a inclusão </a:t>
            </a:r>
            <a:r>
              <a:rPr lang="pt-BR" sz="2000" dirty="0"/>
              <a:t>de dados no </a:t>
            </a:r>
            <a:r>
              <a:rPr lang="pt-BR" sz="2000" dirty="0" err="1"/>
              <a:t>Singac</a:t>
            </a:r>
            <a:r>
              <a:rPr lang="pt-BR" sz="2000" dirty="0"/>
              <a:t> poderá ser realizada por terceiros, mediante a validação das informações pelo órgão ambiental competente. </a:t>
            </a:r>
            <a:r>
              <a:rPr lang="pt-BR" sz="2000" dirty="0">
                <a:solidFill>
                  <a:srgbClr val="FF0000"/>
                </a:solidFill>
              </a:rPr>
              <a:t>(EMENDA MMA)</a:t>
            </a:r>
          </a:p>
          <a:p>
            <a:pPr algn="just" rtl="0" fontAlgn="base"/>
            <a:endParaRPr lang="pt-BR" sz="2000" dirty="0">
              <a:solidFill>
                <a:srgbClr val="FF0000"/>
              </a:solidFill>
            </a:endParaRPr>
          </a:p>
          <a:p>
            <a:pPr algn="just" rtl="0" fontAlgn="base"/>
            <a:r>
              <a:rPr lang="pt-BR" sz="2000" dirty="0"/>
              <a:t>§ 2º A critério do órgão ambiental, </a:t>
            </a:r>
            <a:r>
              <a:rPr lang="pt-BR" sz="2000" dirty="0">
                <a:highlight>
                  <a:srgbClr val="FFFF00"/>
                </a:highlight>
              </a:rPr>
              <a:t>o preenchimento dos </a:t>
            </a:r>
            <a:r>
              <a:rPr lang="pt-BR" sz="2000" dirty="0"/>
              <a:t>dados no </a:t>
            </a:r>
            <a:r>
              <a:rPr lang="pt-BR" sz="2000" dirty="0" err="1"/>
              <a:t>Singac</a:t>
            </a:r>
            <a:r>
              <a:rPr lang="pt-BR" sz="2000" dirty="0"/>
              <a:t> poderá ser realizado por terceiros, mas estarão condicionados à validação das informações pelo órgão ambiental competente. </a:t>
            </a:r>
            <a:r>
              <a:rPr lang="pt-BR" sz="2000" dirty="0">
                <a:solidFill>
                  <a:srgbClr val="FF0000"/>
                </a:solidFill>
              </a:rPr>
              <a:t>(EMENDA ABEMA)</a:t>
            </a:r>
          </a:p>
          <a:p>
            <a:pPr algn="just" rtl="0" fontAlgn="base"/>
            <a:endParaRPr lang="pt-BR" sz="2000" dirty="0">
              <a:solidFill>
                <a:srgbClr val="FF0000"/>
              </a:solidFill>
            </a:endParaRPr>
          </a:p>
          <a:p>
            <a:pPr algn="just" rtl="0" fontAlgn="base"/>
            <a:endParaRPr lang="pt-BR" sz="2000" dirty="0">
              <a:solidFill>
                <a:srgbClr val="FF0000"/>
              </a:solidFill>
            </a:endParaRPr>
          </a:p>
          <a:p>
            <a:pPr algn="just" rtl="0" fontAlgn="base"/>
            <a:endParaRPr lang="pt-BR" sz="1900" dirty="0">
              <a:solidFill>
                <a:srgbClr val="FF0000"/>
              </a:solidFill>
            </a:endParaRPr>
          </a:p>
        </p:txBody>
      </p:sp>
      <p:sp>
        <p:nvSpPr>
          <p:cNvPr id="5" name="CaixaDeTexto 4">
            <a:extLst>
              <a:ext uri="{FF2B5EF4-FFF2-40B4-BE49-F238E27FC236}">
                <a16:creationId xmlns:a16="http://schemas.microsoft.com/office/drawing/2014/main" id="{3F06BD92-6999-EE55-D2A1-BA74A8B896A1}"/>
              </a:ext>
            </a:extLst>
          </p:cNvPr>
          <p:cNvSpPr txBox="1"/>
          <p:nvPr/>
        </p:nvSpPr>
        <p:spPr>
          <a:xfrm>
            <a:off x="385547" y="5532459"/>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t>
            </a:r>
            <a:r>
              <a:rPr lang="pt-BR" b="1" dirty="0" err="1">
                <a:solidFill>
                  <a:schemeClr val="tx1">
                    <a:lumMod val="65000"/>
                    <a:lumOff val="35000"/>
                  </a:schemeClr>
                </a:solidFill>
                <a:highlight>
                  <a:srgbClr val="00FF00"/>
                </a:highlight>
                <a:latin typeface="Futura PT Book"/>
              </a:rPr>
              <a:t>abema</a:t>
            </a:r>
            <a:r>
              <a:rPr lang="pt-BR" b="1" dirty="0">
                <a:solidFill>
                  <a:schemeClr val="tx1">
                    <a:lumMod val="65000"/>
                    <a:lumOff val="35000"/>
                  </a:schemeClr>
                </a:solidFill>
                <a:highlight>
                  <a:srgbClr val="00FF00"/>
                </a:highlight>
                <a:latin typeface="Futura PT Book"/>
              </a:rPr>
              <a:t> (2x)n com 2 votos.</a:t>
            </a:r>
            <a:endParaRPr lang="pt-BR" dirty="0"/>
          </a:p>
        </p:txBody>
      </p:sp>
    </p:spTree>
    <p:extLst>
      <p:ext uri="{BB962C8B-B14F-4D97-AF65-F5344CB8AC3E}">
        <p14:creationId xmlns:p14="http://schemas.microsoft.com/office/powerpoint/2010/main" val="25278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C1D7-5C0D-61C1-0761-955762BAD77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8B933C3-5C9E-28BD-BDD1-C4676F13DF3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DF4458E8-6EB9-D5F8-4694-3917768C4645}"/>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F786DDA-DBB6-4F80-0A02-CFD157714A8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9EA3360-C4D5-69D5-AFB2-B20D875203EF}"/>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96321C9E-C4B5-B656-6EA1-E0999B38D102}"/>
              </a:ext>
            </a:extLst>
          </p:cNvPr>
          <p:cNvSpPr/>
          <p:nvPr/>
        </p:nvSpPr>
        <p:spPr>
          <a:xfrm>
            <a:off x="209030"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5CC6A2AB-5630-1709-A179-D15B5FA097AC}"/>
              </a:ext>
            </a:extLst>
          </p:cNvPr>
          <p:cNvSpPr/>
          <p:nvPr/>
        </p:nvSpPr>
        <p:spPr>
          <a:xfrm>
            <a:off x="462014"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11615A64-4A57-61A2-34EB-14B77DD99E7A}"/>
              </a:ext>
            </a:extLst>
          </p:cNvPr>
          <p:cNvSpPr/>
          <p:nvPr/>
        </p:nvSpPr>
        <p:spPr>
          <a:xfrm>
            <a:off x="716522" y="31699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59C814D-19DD-DFB8-7519-D53ABFBCEE72}"/>
              </a:ext>
            </a:extLst>
          </p:cNvPr>
          <p:cNvSpPr txBox="1"/>
          <p:nvPr/>
        </p:nvSpPr>
        <p:spPr>
          <a:xfrm>
            <a:off x="1025071" y="140520"/>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5D11511-B9B9-694B-E8EE-224E6FCB2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AFFBF5B0-F95E-CBE6-F1CC-496FC3ECA148}"/>
              </a:ext>
            </a:extLst>
          </p:cNvPr>
          <p:cNvSpPr txBox="1"/>
          <p:nvPr/>
        </p:nvSpPr>
        <p:spPr>
          <a:xfrm>
            <a:off x="437251" y="1130345"/>
            <a:ext cx="9880280" cy="4201150"/>
          </a:xfrm>
          <a:prstGeom prst="rect">
            <a:avLst/>
          </a:prstGeom>
          <a:noFill/>
        </p:spPr>
        <p:txBody>
          <a:bodyPr wrap="square" lIns="91440" tIns="45720" rIns="91440" bIns="45720" rtlCol="0" anchor="t">
            <a:spAutoFit/>
          </a:bodyPr>
          <a:lstStyle/>
          <a:p>
            <a:r>
              <a:rPr lang="pt-BR" sz="2400" b="1" dirty="0"/>
              <a:t>Art. 59 – TEXTO DISCUTIDO NO GT E EMENDAS</a:t>
            </a:r>
            <a:endParaRPr lang="pt-BR" sz="2400" b="1" dirty="0">
              <a:solidFill>
                <a:srgbClr val="000000"/>
              </a:solidFill>
            </a:endParaRPr>
          </a:p>
          <a:p>
            <a:endParaRPr lang="pt-BR" sz="2400" b="1" dirty="0"/>
          </a:p>
          <a:p>
            <a:pPr algn="just" rtl="0" fontAlgn="base"/>
            <a:r>
              <a:rPr lang="pt-BR" sz="2000" strike="sngStrike" dirty="0"/>
              <a:t>§ 3º Os Estados e o Distrito Federal terão o prazo de 24 meses para implementar a adesão após a disponibilização do Sistema. </a:t>
            </a:r>
          </a:p>
          <a:p>
            <a:pPr algn="just" rtl="0" fontAlgn="base"/>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 </a:t>
            </a:r>
          </a:p>
          <a:p>
            <a:pPr algn="just" rtl="0" fontAlgn="base"/>
            <a:endParaRPr lang="pt-BR" sz="2000" dirty="0">
              <a:solidFill>
                <a:srgbClr val="FF0000"/>
              </a:solidFill>
            </a:endParaRPr>
          </a:p>
          <a:p>
            <a:pPr algn="just" rtl="0" fontAlgn="base"/>
            <a:r>
              <a:rPr lang="pt-BR" sz="2000" dirty="0">
                <a:highlight>
                  <a:srgbClr val="00FF00"/>
                </a:highlight>
              </a:rPr>
              <a:t>§ 3º Os responsáveis pela inserção de dados no </a:t>
            </a:r>
            <a:r>
              <a:rPr lang="pt-BR" sz="2000" dirty="0" err="1">
                <a:highlight>
                  <a:srgbClr val="00FF00"/>
                </a:highlight>
              </a:rPr>
              <a:t>Singac</a:t>
            </a:r>
            <a:r>
              <a:rPr lang="pt-BR" sz="2000" dirty="0">
                <a:highlight>
                  <a:srgbClr val="00FF00"/>
                </a:highlight>
              </a:rPr>
              <a:t>, conforme § 1º e § 2º desse artigo, deverão manter atualizadas as informações registradas na plataforma, promovendo sua revisão sempre que houver alteração dos dados ou a necessidade de inclusão de novas informações no sistema. </a:t>
            </a:r>
            <a:r>
              <a:rPr lang="pt-BR" sz="2000" dirty="0">
                <a:solidFill>
                  <a:srgbClr val="FF0000"/>
                </a:solidFill>
                <a:highlight>
                  <a:srgbClr val="00FF00"/>
                </a:highlight>
              </a:rPr>
              <a:t>(EMENDA MMA)</a:t>
            </a:r>
          </a:p>
          <a:p>
            <a:pPr algn="just" rtl="0" fontAlgn="base"/>
            <a:endParaRPr lang="pt-BR" sz="2000" dirty="0">
              <a:solidFill>
                <a:srgbClr val="FF0000"/>
              </a:solidFill>
            </a:endParaRPr>
          </a:p>
          <a:p>
            <a:pPr algn="just" rtl="0" fontAlgn="base"/>
            <a:endParaRPr lang="pt-BR" sz="2000" dirty="0">
              <a:solidFill>
                <a:srgbClr val="FF0000"/>
              </a:solidFill>
            </a:endParaRPr>
          </a:p>
          <a:p>
            <a:pPr algn="just" rtl="0" fontAlgn="base"/>
            <a:endParaRPr lang="pt-BR" sz="1900" dirty="0">
              <a:solidFill>
                <a:srgbClr val="FF0000"/>
              </a:solidFill>
            </a:endParaRPr>
          </a:p>
        </p:txBody>
      </p:sp>
      <p:sp>
        <p:nvSpPr>
          <p:cNvPr id="4" name="CaixaDeTexto 3">
            <a:extLst>
              <a:ext uri="{FF2B5EF4-FFF2-40B4-BE49-F238E27FC236}">
                <a16:creationId xmlns:a16="http://schemas.microsoft.com/office/drawing/2014/main" id="{EAF7F4A0-5488-B543-5BD5-D7BEB9FEC257}"/>
              </a:ext>
            </a:extLst>
          </p:cNvPr>
          <p:cNvSpPr txBox="1"/>
          <p:nvPr/>
        </p:nvSpPr>
        <p:spPr>
          <a:xfrm>
            <a:off x="462014" y="4685164"/>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ABEMA (2x) com 2 votos.</a:t>
            </a:r>
            <a:endParaRPr lang="pt-BR" dirty="0"/>
          </a:p>
        </p:txBody>
      </p:sp>
    </p:spTree>
    <p:extLst>
      <p:ext uri="{BB962C8B-B14F-4D97-AF65-F5344CB8AC3E}">
        <p14:creationId xmlns:p14="http://schemas.microsoft.com/office/powerpoint/2010/main" val="495410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0070-C26D-FE9F-06F8-180440952DB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98E175-D24E-2A9E-9885-544C8F392D1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E443583C-E9DE-E816-0E1D-6790DF929B0F}"/>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C9644AE0-A903-BB9B-5BE2-3B0982F98A84}"/>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4F97B7A-2E09-C33F-A366-22EEF945102E}"/>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6C6F1F12-9C8C-035F-DC1C-2C7F9FD7BF5B}"/>
              </a:ext>
            </a:extLst>
          </p:cNvPr>
          <p:cNvSpPr/>
          <p:nvPr/>
        </p:nvSpPr>
        <p:spPr>
          <a:xfrm>
            <a:off x="198144" y="37798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00D31588-A47E-6777-AD8B-1A07A3BCB4B2}"/>
              </a:ext>
            </a:extLst>
          </p:cNvPr>
          <p:cNvSpPr/>
          <p:nvPr/>
        </p:nvSpPr>
        <p:spPr>
          <a:xfrm>
            <a:off x="451128" y="37798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86085E36-937B-08BE-A50D-796ED7632DD2}"/>
              </a:ext>
            </a:extLst>
          </p:cNvPr>
          <p:cNvSpPr/>
          <p:nvPr/>
        </p:nvSpPr>
        <p:spPr>
          <a:xfrm>
            <a:off x="705636" y="37798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9E431244-B2F9-6FA8-2275-A2D6420CD1CB}"/>
              </a:ext>
            </a:extLst>
          </p:cNvPr>
          <p:cNvSpPr txBox="1"/>
          <p:nvPr/>
        </p:nvSpPr>
        <p:spPr>
          <a:xfrm>
            <a:off x="1014185" y="20151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28 e 29</a:t>
            </a:r>
            <a:endParaRPr lang="pt-BR" sz="19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02F887B-E5ED-3C45-343F-F61C46A24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C2B57159-0706-8462-2925-5C4CABC7B7BB}"/>
              </a:ext>
            </a:extLst>
          </p:cNvPr>
          <p:cNvSpPr txBox="1"/>
          <p:nvPr/>
        </p:nvSpPr>
        <p:spPr>
          <a:xfrm>
            <a:off x="119709" y="1121663"/>
            <a:ext cx="10376574" cy="5139869"/>
          </a:xfrm>
          <a:prstGeom prst="rect">
            <a:avLst/>
          </a:prstGeom>
          <a:noFill/>
        </p:spPr>
        <p:txBody>
          <a:bodyPr wrap="square" lIns="91440" tIns="45720" rIns="91440" bIns="45720" rtlCol="0" anchor="t">
            <a:spAutoFit/>
          </a:bodyPr>
          <a:lstStyle/>
          <a:p>
            <a:r>
              <a:rPr lang="pt-BR" sz="2400" b="1" dirty="0"/>
              <a:t>Art. 59 – TEXTO DISCUTIDO NO GT E EMENDAS</a:t>
            </a:r>
          </a:p>
          <a:p>
            <a:pPr algn="just" rtl="0" fontAlgn="base"/>
            <a:endParaRPr lang="pt-BR" sz="800" dirty="0">
              <a:solidFill>
                <a:srgbClr val="FF0000"/>
              </a:solidFill>
            </a:endParaRPr>
          </a:p>
          <a:p>
            <a:pPr algn="just" rtl="0" fontAlgn="base"/>
            <a:r>
              <a:rPr lang="pt-BR" strike="sngStrike" dirty="0"/>
              <a:t>§ 4º As informações previstas nos incisos do art. 58 poderão ser inseridas em sistema por terceiros e, nesses casos, a validação das informações ainda será de responsabilidade dos órgãos ambientais competentes. </a:t>
            </a:r>
            <a:r>
              <a:rPr lang="pt-BR" strike="sngStrike" dirty="0">
                <a:solidFill>
                  <a:srgbClr val="FF0000"/>
                </a:solidFill>
              </a:rPr>
              <a:t>(TEXTO DISCUTIDO NO GT: Proposta Ibama, MMA, Sociedade Civil e </a:t>
            </a:r>
            <a:r>
              <a:rPr lang="pt-BR" strike="sngStrike" dirty="0" err="1">
                <a:solidFill>
                  <a:srgbClr val="FF0000"/>
                </a:solidFill>
              </a:rPr>
              <a:t>Aesas</a:t>
            </a:r>
            <a:r>
              <a:rPr lang="pt-BR" strike="sngStrike" dirty="0">
                <a:solidFill>
                  <a:srgbClr val="FF0000"/>
                </a:solidFill>
              </a:rPr>
              <a:t>) </a:t>
            </a:r>
          </a:p>
          <a:p>
            <a:pPr algn="just"/>
            <a:endParaRPr lang="pt-BR" strike="sngStrike" dirty="0">
              <a:solidFill>
                <a:srgbClr val="FF0000"/>
              </a:solidFill>
            </a:endParaRPr>
          </a:p>
          <a:p>
            <a:pPr algn="just" rtl="0" fontAlgn="base"/>
            <a:r>
              <a:rPr lang="pt-BR" strike="sngStrike" dirty="0"/>
              <a:t>§ 4º As informações previstas nos incisos do art. 58 poderão ser apresentadas aos órgãos ambientais competentes por terceiros. Nesses casos, a validação das informações e inserção no sistema de informações serão de responsabilidade dos órgãos ambientais competentes.</a:t>
            </a:r>
            <a:r>
              <a:rPr lang="pt-BR" strike="sngStrike" dirty="0">
                <a:solidFill>
                  <a:srgbClr val="FF0000"/>
                </a:solidFill>
              </a:rPr>
              <a:t> (TEXTO DISCUTIDO NO GT: Proposta CNI)</a:t>
            </a:r>
          </a:p>
          <a:p>
            <a:pPr algn="just"/>
            <a:endParaRPr lang="pt-BR" dirty="0">
              <a:solidFill>
                <a:srgbClr val="FF0000"/>
              </a:solidFill>
            </a:endParaRPr>
          </a:p>
          <a:p>
            <a:pPr algn="just" rtl="0" fontAlgn="base"/>
            <a:r>
              <a:rPr lang="pt-BR" dirty="0"/>
              <a:t>EXCLUSÃO </a:t>
            </a:r>
            <a:r>
              <a:rPr lang="pt-BR" dirty="0">
                <a:solidFill>
                  <a:srgbClr val="FF0000"/>
                </a:solidFill>
              </a:rPr>
              <a:t>(PROPOSTA NO GT ABEMA) </a:t>
            </a:r>
          </a:p>
          <a:p>
            <a:pPr algn="just" rtl="0" fontAlgn="base"/>
            <a:r>
              <a:rPr lang="pt-BR" dirty="0">
                <a:highlight>
                  <a:srgbClr val="00FF00"/>
                </a:highlight>
              </a:rPr>
              <a:t>§ 4º O Ibama deverá disponibilizar diretrizes técnicas e especificações de interoperabilidade, visando ao intercâmbio seguro de informações entre as instituições responsáveis pelos dados a que se refere esta Resolução. </a:t>
            </a:r>
            <a:r>
              <a:rPr lang="pt-BR" dirty="0">
                <a:solidFill>
                  <a:srgbClr val="FF0000"/>
                </a:solidFill>
                <a:highlight>
                  <a:srgbClr val="00FF00"/>
                </a:highlight>
              </a:rPr>
              <a:t>(EMENDA MMA)</a:t>
            </a:r>
          </a:p>
          <a:p>
            <a:pPr algn="just" rtl="0" fontAlgn="base"/>
            <a:endParaRPr lang="pt-BR" sz="2000" dirty="0">
              <a:solidFill>
                <a:srgbClr val="FF0000"/>
              </a:solidFill>
            </a:endParaRPr>
          </a:p>
          <a:p>
            <a:pPr algn="just" rtl="0" fontAlgn="base"/>
            <a:endParaRPr lang="pt-BR" sz="2000" dirty="0">
              <a:solidFill>
                <a:srgbClr val="000000"/>
              </a:solidFill>
            </a:endParaRPr>
          </a:p>
        </p:txBody>
      </p:sp>
      <p:sp>
        <p:nvSpPr>
          <p:cNvPr id="4" name="CaixaDeTexto 3">
            <a:extLst>
              <a:ext uri="{FF2B5EF4-FFF2-40B4-BE49-F238E27FC236}">
                <a16:creationId xmlns:a16="http://schemas.microsoft.com/office/drawing/2014/main" id="{DC028BA5-306D-8B30-C592-D52C7A3FBEAE}"/>
              </a:ext>
            </a:extLst>
          </p:cNvPr>
          <p:cNvSpPr txBox="1"/>
          <p:nvPr/>
        </p:nvSpPr>
        <p:spPr>
          <a:xfrm>
            <a:off x="5720167" y="5634154"/>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19986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DCDC-3874-1DE5-9289-918AAF7FE4C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135DDFA-A5D1-37B8-6B42-AFA3348BDF7D}"/>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27718B6C-1C9C-83B4-F212-8AAE1B681870}"/>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A79BBB16-FE42-8FC1-708B-0E956D6F6B1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20F2FCC0-2F29-9161-3461-FAB1EA0BC62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1BF5C4C0-94B1-080A-22D4-9BAEBC1D4A3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833F7237-1CBC-C1E1-F674-04D694DB9D89}"/>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C81A4375-E823-3CD4-ADC2-AF2F406C8BDA}"/>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6C949417-02CB-0452-9A45-99A624064F1A}"/>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8A065F34-5C1B-2FD4-64EB-3053A8149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27DB74B5-CB2E-5E69-C0DE-36A1A21121DC}"/>
              </a:ext>
            </a:extLst>
          </p:cNvPr>
          <p:cNvSpPr txBox="1"/>
          <p:nvPr/>
        </p:nvSpPr>
        <p:spPr>
          <a:xfrm>
            <a:off x="119709" y="1532462"/>
            <a:ext cx="10376574" cy="2569934"/>
          </a:xfrm>
          <a:prstGeom prst="rect">
            <a:avLst/>
          </a:prstGeom>
          <a:noFill/>
        </p:spPr>
        <p:txBody>
          <a:bodyPr wrap="square" lIns="91440" tIns="45720" rIns="91440" bIns="45720" rtlCol="0" anchor="t">
            <a:spAutoFit/>
          </a:bodyPr>
          <a:lstStyle/>
          <a:p>
            <a:r>
              <a:rPr lang="pt-BR" sz="2400" b="1" dirty="0"/>
              <a:t>Art. 59 – TEXTO DISCUTIDO NO GT E EMENDAS</a:t>
            </a:r>
          </a:p>
          <a:p>
            <a:endParaRPr lang="pt-BR" sz="400" b="1" dirty="0"/>
          </a:p>
          <a:p>
            <a:pPr algn="just" rtl="0" fontAlgn="base"/>
            <a:endParaRPr lang="pt-BR" sz="400" dirty="0">
              <a:solidFill>
                <a:srgbClr val="FF0000"/>
              </a:solidFill>
            </a:endParaRPr>
          </a:p>
          <a:p>
            <a:pPr algn="just" rtl="0" fontAlgn="base"/>
            <a:endParaRPr lang="pt-BR" sz="2200" dirty="0"/>
          </a:p>
          <a:p>
            <a:pPr algn="just" rtl="0" fontAlgn="base"/>
            <a:r>
              <a:rPr lang="pt-BR" sz="2200" dirty="0">
                <a:highlight>
                  <a:srgbClr val="00FF00"/>
                </a:highlight>
              </a:rPr>
              <a:t>§ 5º Os órgãos responsáveis manterão instância permanente de diálogo técnico destinada a tratar da padronização, consistência e integração dos dados. (EMENDA MMA)</a:t>
            </a:r>
          </a:p>
          <a:p>
            <a:pPr algn="just" rtl="0" fontAlgn="base"/>
            <a:endParaRPr lang="pt-BR" sz="2200" dirty="0"/>
          </a:p>
          <a:p>
            <a:pPr algn="just" rtl="0" fontAlgn="base"/>
            <a:endParaRPr lang="pt-BR" sz="1900" dirty="0">
              <a:solidFill>
                <a:srgbClr val="FF0000"/>
              </a:solidFill>
            </a:endParaRPr>
          </a:p>
        </p:txBody>
      </p:sp>
      <p:sp>
        <p:nvSpPr>
          <p:cNvPr id="4" name="CaixaDeTexto 3">
            <a:extLst>
              <a:ext uri="{FF2B5EF4-FFF2-40B4-BE49-F238E27FC236}">
                <a16:creationId xmlns:a16="http://schemas.microsoft.com/office/drawing/2014/main" id="{3E0E211F-AC7B-68A9-2908-E0B02EE9242A}"/>
              </a:ext>
            </a:extLst>
          </p:cNvPr>
          <p:cNvSpPr txBox="1"/>
          <p:nvPr/>
        </p:nvSpPr>
        <p:spPr>
          <a:xfrm>
            <a:off x="3996460" y="3540503"/>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164115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01F3-5322-ACE1-870D-0559BFE1AA8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1310E58-C7F7-DE18-9E0D-7F51A3DA2B5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6641334-AF08-63F4-2E73-D2B0D275347D}"/>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9C29C9AA-71ED-9465-B043-3EA76EB0E09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968122A-5DFE-7C6D-7982-34D59CC4BED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AD4F5D4F-570F-0E92-675C-F7E0FBD65115}"/>
              </a:ext>
            </a:extLst>
          </p:cNvPr>
          <p:cNvSpPr/>
          <p:nvPr/>
        </p:nvSpPr>
        <p:spPr>
          <a:xfrm>
            <a:off x="317888"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3D2D8FB-5964-D681-AB14-58BFC88C188D}"/>
              </a:ext>
            </a:extLst>
          </p:cNvPr>
          <p:cNvSpPr/>
          <p:nvPr/>
        </p:nvSpPr>
        <p:spPr>
          <a:xfrm>
            <a:off x="570872"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8F1D8AAF-0684-583B-CB76-755567F474FA}"/>
              </a:ext>
            </a:extLst>
          </p:cNvPr>
          <p:cNvSpPr/>
          <p:nvPr/>
        </p:nvSpPr>
        <p:spPr>
          <a:xfrm>
            <a:off x="825380" y="31699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5DF4164C-4D6B-9722-0C57-4A8E319B8E1B}"/>
              </a:ext>
            </a:extLst>
          </p:cNvPr>
          <p:cNvSpPr txBox="1"/>
          <p:nvPr/>
        </p:nvSpPr>
        <p:spPr>
          <a:xfrm>
            <a:off x="1133929" y="140520"/>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5C026E55-0DEB-EF3D-0409-44691136A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705745A0-7C03-A6FC-B0C9-7218429A291C}"/>
              </a:ext>
            </a:extLst>
          </p:cNvPr>
          <p:cNvSpPr txBox="1"/>
          <p:nvPr/>
        </p:nvSpPr>
        <p:spPr>
          <a:xfrm>
            <a:off x="180492" y="1119261"/>
            <a:ext cx="10331400" cy="4555093"/>
          </a:xfrm>
          <a:prstGeom prst="rect">
            <a:avLst/>
          </a:prstGeom>
          <a:noFill/>
        </p:spPr>
        <p:txBody>
          <a:bodyPr wrap="square" lIns="91440" tIns="45720" rIns="91440" bIns="45720" rtlCol="0" anchor="t">
            <a:spAutoFit/>
          </a:bodyPr>
          <a:lstStyle/>
          <a:p>
            <a:r>
              <a:rPr lang="pt-BR" sz="2400" b="1" dirty="0"/>
              <a:t>Art. 63. Esta Resolução entra em vigor na data de sua publicação.</a:t>
            </a:r>
            <a:endParaRPr lang="pt-BR" sz="2400" b="1" dirty="0">
              <a:solidFill>
                <a:srgbClr val="000000"/>
              </a:solidFill>
            </a:endParaRPr>
          </a:p>
          <a:p>
            <a:endParaRPr lang="pt-BR" sz="600" b="1" dirty="0"/>
          </a:p>
          <a:p>
            <a:pPr algn="just"/>
            <a:r>
              <a:rPr lang="pt-BR" sz="2000" dirty="0">
                <a:highlight>
                  <a:srgbClr val="00FF00"/>
                </a:highlight>
              </a:rPr>
              <a:t>§ 1º Aos processos em andamento na data da publicação desta Resolução será concedido prazo de até 180 (cento e oitenta) dias para o responsável legal adequar as etapas de gerenciamento aos procedimentos estabelecidos nesta norma.</a:t>
            </a:r>
            <a:endParaRPr lang="pt-BR" sz="2000" dirty="0">
              <a:highlight>
                <a:srgbClr val="FFFF00"/>
              </a:highlight>
            </a:endParaRPr>
          </a:p>
          <a:p>
            <a:pPr algn="just"/>
            <a:r>
              <a:rPr lang="pt-BR" sz="2000" b="1" dirty="0">
                <a:solidFill>
                  <a:srgbClr val="FF0000"/>
                </a:solidFill>
                <a:highlight>
                  <a:srgbClr val="00FF00"/>
                </a:highlight>
              </a:rPr>
              <a:t>(Proposta do Ibama, Sociedade Civil, ABEMA) </a:t>
            </a:r>
          </a:p>
          <a:p>
            <a:pPr algn="just"/>
            <a:endParaRPr lang="pt-BR" sz="2000" dirty="0">
              <a:solidFill>
                <a:srgbClr val="FF0000"/>
              </a:solidFill>
            </a:endParaRPr>
          </a:p>
          <a:p>
            <a:pPr algn="just"/>
            <a:r>
              <a:rPr lang="pt-BR" sz="2000" strike="sngStrike" dirty="0"/>
              <a:t>§ 1º Aos processos já iniciados até a data de publicação desta Resolução, poderá ser assegurada, a critério do órgão ambiental competente e mediante decisão motivada, a continuidade sob os critérios e rotinas vigentes à época do respectivo protocolo, inclusive as referências técnicas e procedimentais da Resolução CONAMA nº 420/2009, no que couber, até que seja promovida a adequação progressiva aos procedimentos desta Resolução. </a:t>
            </a:r>
            <a:r>
              <a:rPr lang="pt-BR" sz="2000" strike="sngStrike" dirty="0">
                <a:solidFill>
                  <a:srgbClr val="FF0000"/>
                </a:solidFill>
              </a:rPr>
              <a:t>(Proposta CNI) </a:t>
            </a:r>
          </a:p>
          <a:p>
            <a:pPr algn="just"/>
            <a:endParaRPr lang="pt-BR" sz="2000" b="1" dirty="0">
              <a:solidFill>
                <a:srgbClr val="FF0000"/>
              </a:solidFill>
            </a:endParaRPr>
          </a:p>
          <a:p>
            <a:pPr algn="just"/>
            <a:endParaRPr lang="pt-BR" sz="2000" dirty="0">
              <a:solidFill>
                <a:srgbClr val="000000"/>
              </a:solidFill>
            </a:endParaRPr>
          </a:p>
        </p:txBody>
      </p:sp>
      <p:sp>
        <p:nvSpPr>
          <p:cNvPr id="4" name="CaixaDeTexto 3">
            <a:extLst>
              <a:ext uri="{FF2B5EF4-FFF2-40B4-BE49-F238E27FC236}">
                <a16:creationId xmlns:a16="http://schemas.microsoft.com/office/drawing/2014/main" id="{21717AFF-B308-1558-4281-21EBE672EE81}"/>
              </a:ext>
            </a:extLst>
          </p:cNvPr>
          <p:cNvSpPr txBox="1"/>
          <p:nvPr/>
        </p:nvSpPr>
        <p:spPr>
          <a:xfrm>
            <a:off x="149813" y="5285459"/>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360326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A298-A0AE-E484-2564-99A737927DF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D004EA2-43F2-0DE4-5690-6165315355A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CDDD16DE-2E72-F9DC-FEC0-D842AC2622E4}"/>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59966C8-7A47-2B61-65E2-871F6AFE3984}"/>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B25259C-1D33-DD25-0F16-585E0A8BBDDE}"/>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937A716-B659-00C9-5AEA-530E1BCB1A39}"/>
              </a:ext>
            </a:extLst>
          </p:cNvPr>
          <p:cNvSpPr/>
          <p:nvPr/>
        </p:nvSpPr>
        <p:spPr>
          <a:xfrm>
            <a:off x="285230"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7107947F-06A4-057A-B6B8-36050AAE52C9}"/>
              </a:ext>
            </a:extLst>
          </p:cNvPr>
          <p:cNvSpPr/>
          <p:nvPr/>
        </p:nvSpPr>
        <p:spPr>
          <a:xfrm>
            <a:off x="538214"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1E57612D-7C3D-6BD6-BF16-96AAF14B9F78}"/>
              </a:ext>
            </a:extLst>
          </p:cNvPr>
          <p:cNvSpPr/>
          <p:nvPr/>
        </p:nvSpPr>
        <p:spPr>
          <a:xfrm>
            <a:off x="792722" y="31417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B18C19F-DF21-378F-E3FB-147C89C8C2E0}"/>
              </a:ext>
            </a:extLst>
          </p:cNvPr>
          <p:cNvSpPr txBox="1"/>
          <p:nvPr/>
        </p:nvSpPr>
        <p:spPr>
          <a:xfrm>
            <a:off x="1101271" y="13770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CA168C11-A4CC-2C7D-FC23-84C4756D5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5EAA9F48-E086-88A8-17E8-0FCBF1205B7F}"/>
              </a:ext>
            </a:extLst>
          </p:cNvPr>
          <p:cNvSpPr txBox="1"/>
          <p:nvPr/>
        </p:nvSpPr>
        <p:spPr>
          <a:xfrm>
            <a:off x="164883" y="1112038"/>
            <a:ext cx="10331400" cy="2923877"/>
          </a:xfrm>
          <a:prstGeom prst="rect">
            <a:avLst/>
          </a:prstGeom>
          <a:noFill/>
        </p:spPr>
        <p:txBody>
          <a:bodyPr wrap="square" lIns="91440" tIns="45720" rIns="91440" bIns="45720" rtlCol="0" anchor="t">
            <a:spAutoFit/>
          </a:bodyPr>
          <a:lstStyle/>
          <a:p>
            <a:r>
              <a:rPr lang="pt-BR" sz="2400" b="1" dirty="0"/>
              <a:t>Art. 63</a:t>
            </a:r>
            <a:endParaRPr lang="pt-BR" sz="2400" dirty="0"/>
          </a:p>
          <a:p>
            <a:pPr algn="just"/>
            <a:r>
              <a:rPr lang="pt-BR" sz="2000" dirty="0">
                <a:highlight>
                  <a:srgbClr val="00FF00"/>
                </a:highlight>
              </a:rPr>
              <a:t>§ 2º O prazo previsto no § 1º deste artigo poderá ser prorrogado por igual período, desde que tecnicamente motivado. </a:t>
            </a:r>
            <a:r>
              <a:rPr lang="pt-BR" sz="2000" dirty="0">
                <a:solidFill>
                  <a:srgbClr val="FF0000"/>
                </a:solidFill>
                <a:highlight>
                  <a:srgbClr val="00FF00"/>
                </a:highlight>
              </a:rPr>
              <a:t>(Proposta do Ibama, Sociedade Civil, </a:t>
            </a:r>
            <a:r>
              <a:rPr lang="pt-BR" sz="2000" dirty="0" err="1">
                <a:solidFill>
                  <a:srgbClr val="FF0000"/>
                </a:solidFill>
                <a:highlight>
                  <a:srgbClr val="00FF00"/>
                </a:highlight>
              </a:rPr>
              <a:t>Abema</a:t>
            </a:r>
            <a:r>
              <a:rPr lang="pt-BR" sz="2000" dirty="0">
                <a:solidFill>
                  <a:srgbClr val="FF0000"/>
                </a:solidFill>
                <a:highlight>
                  <a:srgbClr val="00FF00"/>
                </a:highlight>
              </a:rPr>
              <a:t>) </a:t>
            </a:r>
          </a:p>
          <a:p>
            <a:pPr algn="just"/>
            <a:endParaRPr lang="pt-BR" sz="2000" dirty="0">
              <a:solidFill>
                <a:srgbClr val="FF0000"/>
              </a:solidFill>
            </a:endParaRPr>
          </a:p>
          <a:p>
            <a:pPr algn="just"/>
            <a:r>
              <a:rPr lang="pt-BR" sz="2000" strike="sngStrike" dirty="0"/>
              <a:t>§ 2º A adequação referida no § 1º observará cronograma e prazos fixados caso a caso, tecnicamente fundamentados, compatíveis com a complexidade e a fase processual, assegurados contraditório, ampla defesa e proteção da confiança, admitidas prorrogações sucessivas quando necessárias e devidamente justificadas. </a:t>
            </a:r>
            <a:r>
              <a:rPr lang="pt-BR" sz="2000" strike="sngStrike" dirty="0">
                <a:solidFill>
                  <a:srgbClr val="FF0000"/>
                </a:solidFill>
              </a:rPr>
              <a:t>(Proposta CNI) </a:t>
            </a:r>
          </a:p>
          <a:p>
            <a:endParaRPr lang="pt-BR" sz="2000" b="1" dirty="0">
              <a:solidFill>
                <a:srgbClr val="FF0000"/>
              </a:solidFill>
            </a:endParaRPr>
          </a:p>
        </p:txBody>
      </p:sp>
      <p:sp>
        <p:nvSpPr>
          <p:cNvPr id="4" name="CaixaDeTexto 3">
            <a:extLst>
              <a:ext uri="{FF2B5EF4-FFF2-40B4-BE49-F238E27FC236}">
                <a16:creationId xmlns:a16="http://schemas.microsoft.com/office/drawing/2014/main" id="{420615AE-2C17-7BF1-EA99-BB8ECF46B01E}"/>
              </a:ext>
            </a:extLst>
          </p:cNvPr>
          <p:cNvSpPr txBox="1"/>
          <p:nvPr/>
        </p:nvSpPr>
        <p:spPr>
          <a:xfrm>
            <a:off x="149813" y="5285459"/>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367707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954D-1E23-1737-D987-8BA633A0BF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204889C-B64C-3195-688C-7E7A4DB0467A}"/>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499BDBA-3FFC-9C9F-2371-8F1323D7240A}"/>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10578743-95B1-136A-4ADC-0F34F1ABAAD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F4B70DF8-4EA2-78E4-B3AB-99C54BED1B83}"/>
              </a:ext>
            </a:extLst>
          </p:cNvPr>
          <p:cNvPicPr/>
          <p:nvPr/>
        </p:nvPicPr>
        <p:blipFill>
          <a:blip r:embed="rId2" cstate="print"/>
          <a:stretch>
            <a:fillRect/>
          </a:stretch>
        </p:blipFill>
        <p:spPr>
          <a:xfrm>
            <a:off x="0" y="772668"/>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F1785034-7A46-AE95-11CB-9C90EF93C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AD591A27-A8B9-AC0A-CDD9-34B7995D7B8C}"/>
              </a:ext>
            </a:extLst>
          </p:cNvPr>
          <p:cNvSpPr txBox="1"/>
          <p:nvPr/>
        </p:nvSpPr>
        <p:spPr>
          <a:xfrm>
            <a:off x="183565" y="1000552"/>
            <a:ext cx="10179323" cy="5232202"/>
          </a:xfrm>
          <a:prstGeom prst="rect">
            <a:avLst/>
          </a:prstGeom>
          <a:noFill/>
        </p:spPr>
        <p:txBody>
          <a:bodyPr wrap="square" lIns="91440" tIns="45720" rIns="91440" bIns="45720" rtlCol="0" anchor="t">
            <a:spAutoFit/>
          </a:bodyPr>
          <a:lstStyle/>
          <a:p>
            <a:r>
              <a:rPr lang="pt-BR" sz="2000" b="1" dirty="0"/>
              <a:t>Art. 63</a:t>
            </a:r>
          </a:p>
          <a:p>
            <a:endParaRPr lang="pt-BR" sz="600" b="1" dirty="0"/>
          </a:p>
          <a:p>
            <a:pPr algn="just"/>
            <a:r>
              <a:rPr lang="pt-BR" dirty="0">
                <a:highlight>
                  <a:srgbClr val="00FF00"/>
                </a:highlight>
              </a:rPr>
              <a:t>§ 3º Situações excepcionais e os casos omissos poderão ser analisados individualmente pelo órgão ambiental competente, observando os princípios da legalidade, precaução, razoabilidade, proporcionalidade e o interesse público. </a:t>
            </a:r>
            <a:r>
              <a:rPr lang="pt-BR" dirty="0">
                <a:solidFill>
                  <a:srgbClr val="FF0000"/>
                </a:solidFill>
                <a:highlight>
                  <a:srgbClr val="00FF00"/>
                </a:highlight>
              </a:rPr>
              <a:t>(Proposta do Ibama, Sociedade Civil, </a:t>
            </a:r>
            <a:r>
              <a:rPr lang="pt-BR" dirty="0" err="1">
                <a:solidFill>
                  <a:srgbClr val="FF0000"/>
                </a:solidFill>
                <a:highlight>
                  <a:srgbClr val="00FF00"/>
                </a:highlight>
              </a:rPr>
              <a:t>Abema</a:t>
            </a:r>
            <a:r>
              <a:rPr lang="pt-BR" dirty="0">
                <a:solidFill>
                  <a:srgbClr val="FF0000"/>
                </a:solidFill>
                <a:highlight>
                  <a:srgbClr val="00FF00"/>
                </a:highlight>
              </a:rPr>
              <a:t>).</a:t>
            </a:r>
          </a:p>
          <a:p>
            <a:pPr algn="just"/>
            <a:endParaRPr lang="pt-BR" dirty="0">
              <a:solidFill>
                <a:srgbClr val="FF0000"/>
              </a:solidFill>
            </a:endParaRPr>
          </a:p>
          <a:p>
            <a:pPr algn="just"/>
            <a:r>
              <a:rPr lang="pt-BR" strike="sngStrike" dirty="0"/>
              <a:t>§ 3º Enquanto não forem editados atos técnicos complementares indispensáveis à plena operacionalização desta Resolução, poderão ser adotados supletivamente, como referência técnica, os critérios, valores orientadores e metodologias da Resolução CONAMA nº 420/2009 e de normas técnicas oficialmente reconhecidas, desde que compatíveis com esta Resolução. </a:t>
            </a:r>
            <a:r>
              <a:rPr lang="pt-BR" strike="sngStrike" dirty="0">
                <a:solidFill>
                  <a:srgbClr val="FF0000"/>
                </a:solidFill>
              </a:rPr>
              <a:t>(Proposta CNI).</a:t>
            </a:r>
          </a:p>
          <a:p>
            <a:pPr algn="just" rtl="0" fontAlgn="base"/>
            <a:r>
              <a:rPr lang="pt-BR" strike="sngStrike" dirty="0"/>
              <a:t>§ 4º Estados, Distrito Federal e Municípios poderão editar normas complementares e procedimentos próprios, no âmbito de suas competências, observadas as normas gerais federais e os princípios do art. 52; até a edição de tais atos, permanecem aplicáveis, no que couber, as regulamentações locais anteriores compatíveis. </a:t>
            </a:r>
            <a:r>
              <a:rPr lang="pt-BR" strike="sngStrike" dirty="0">
                <a:solidFill>
                  <a:srgbClr val="FF0000"/>
                </a:solidFill>
              </a:rPr>
              <a:t>(Proposta CNI) </a:t>
            </a:r>
            <a:endParaRPr lang="pt-BR" strike="sngStrike" dirty="0"/>
          </a:p>
          <a:p>
            <a:pPr algn="just" rtl="0" fontAlgn="base"/>
            <a:r>
              <a:rPr lang="pt-BR" strike="sngStrike" dirty="0"/>
              <a:t>§ 5º Os casos omissos ou excepcionais serão decididos pelo órgão ambiental competente. </a:t>
            </a:r>
            <a:r>
              <a:rPr lang="pt-BR" strike="sngStrike" dirty="0">
                <a:solidFill>
                  <a:srgbClr val="FF0000"/>
                </a:solidFill>
              </a:rPr>
              <a:t>(Proposta CNI) </a:t>
            </a:r>
          </a:p>
          <a:p>
            <a:pPr algn="just" rtl="0" fontAlgn="base"/>
            <a:endParaRPr lang="pt-BR" sz="1800" dirty="0"/>
          </a:p>
          <a:p>
            <a:endParaRPr lang="pt-BR" sz="2000" b="1" dirty="0">
              <a:solidFill>
                <a:srgbClr val="FF0000"/>
              </a:solidFill>
            </a:endParaRPr>
          </a:p>
        </p:txBody>
      </p:sp>
      <p:sp>
        <p:nvSpPr>
          <p:cNvPr id="4" name="object 10">
            <a:extLst>
              <a:ext uri="{FF2B5EF4-FFF2-40B4-BE49-F238E27FC236}">
                <a16:creationId xmlns:a16="http://schemas.microsoft.com/office/drawing/2014/main" id="{72E50798-4E9E-0EA4-2477-079C89207A45}"/>
              </a:ext>
            </a:extLst>
          </p:cNvPr>
          <p:cNvSpPr/>
          <p:nvPr/>
        </p:nvSpPr>
        <p:spPr>
          <a:xfrm>
            <a:off x="285230"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5" name="object 11">
            <a:extLst>
              <a:ext uri="{FF2B5EF4-FFF2-40B4-BE49-F238E27FC236}">
                <a16:creationId xmlns:a16="http://schemas.microsoft.com/office/drawing/2014/main" id="{C6BB405C-F601-C8D1-DD96-7E9776C9EF5A}"/>
              </a:ext>
            </a:extLst>
          </p:cNvPr>
          <p:cNvSpPr/>
          <p:nvPr/>
        </p:nvSpPr>
        <p:spPr>
          <a:xfrm>
            <a:off x="538214"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1" name="object 12">
            <a:extLst>
              <a:ext uri="{FF2B5EF4-FFF2-40B4-BE49-F238E27FC236}">
                <a16:creationId xmlns:a16="http://schemas.microsoft.com/office/drawing/2014/main" id="{80FED1F5-A81A-28F3-177B-6BDAAC41E68C}"/>
              </a:ext>
            </a:extLst>
          </p:cNvPr>
          <p:cNvSpPr/>
          <p:nvPr/>
        </p:nvSpPr>
        <p:spPr>
          <a:xfrm>
            <a:off x="792722" y="31417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12" name="object 6">
            <a:extLst>
              <a:ext uri="{FF2B5EF4-FFF2-40B4-BE49-F238E27FC236}">
                <a16:creationId xmlns:a16="http://schemas.microsoft.com/office/drawing/2014/main" id="{7AC625AB-97A9-8D8E-07B4-5B9EDC0359AF}"/>
              </a:ext>
            </a:extLst>
          </p:cNvPr>
          <p:cNvSpPr txBox="1"/>
          <p:nvPr/>
        </p:nvSpPr>
        <p:spPr>
          <a:xfrm>
            <a:off x="1101271" y="13770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sp>
        <p:nvSpPr>
          <p:cNvPr id="13" name="CaixaDeTexto 12">
            <a:extLst>
              <a:ext uri="{FF2B5EF4-FFF2-40B4-BE49-F238E27FC236}">
                <a16:creationId xmlns:a16="http://schemas.microsoft.com/office/drawing/2014/main" id="{30B9A944-141B-7564-02A9-891667F6977B}"/>
              </a:ext>
            </a:extLst>
          </p:cNvPr>
          <p:cNvSpPr txBox="1"/>
          <p:nvPr/>
        </p:nvSpPr>
        <p:spPr>
          <a:xfrm>
            <a:off x="285230" y="5782126"/>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415138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9A0E2-9DBA-5DA8-5561-06343AC0B2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83A9372-E79F-2B11-DC3D-55B7B71D71F9}"/>
              </a:ext>
            </a:extLst>
          </p:cNvPr>
          <p:cNvSpPr/>
          <p:nvPr/>
        </p:nvSpPr>
        <p:spPr>
          <a:xfrm>
            <a:off x="635" y="685038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513FE5BD-8C3F-3908-5365-BC9CBF18DA1C}"/>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28CEE7A3-01FE-109E-C701-B89A56A3208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454143A-686D-634B-D9AA-EFBC6EAEE842}"/>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883D54D2-9660-5BF7-8FBD-9001096BDF24}"/>
              </a:ext>
            </a:extLst>
          </p:cNvPr>
          <p:cNvSpPr/>
          <p:nvPr/>
        </p:nvSpPr>
        <p:spPr>
          <a:xfrm>
            <a:off x="187259" y="278530"/>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CBF4002-F1C4-D5E3-2671-F89177F36C48}"/>
              </a:ext>
            </a:extLst>
          </p:cNvPr>
          <p:cNvSpPr/>
          <p:nvPr/>
        </p:nvSpPr>
        <p:spPr>
          <a:xfrm>
            <a:off x="440243" y="278530"/>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E1D090A3-FA7B-876F-F263-98803A18B5EA}"/>
              </a:ext>
            </a:extLst>
          </p:cNvPr>
          <p:cNvSpPr/>
          <p:nvPr/>
        </p:nvSpPr>
        <p:spPr>
          <a:xfrm>
            <a:off x="694751" y="278530"/>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50E6AEF7-A207-C967-C284-3672641290C4}"/>
              </a:ext>
            </a:extLst>
          </p:cNvPr>
          <p:cNvSpPr txBox="1"/>
          <p:nvPr/>
        </p:nvSpPr>
        <p:spPr>
          <a:xfrm>
            <a:off x="440243" y="908169"/>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E37976F-1BA9-991C-51B4-B66C72465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7E04E2C3-A16F-E61F-0B06-CD981447A1D6}"/>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sp>
        <p:nvSpPr>
          <p:cNvPr id="17" name="CaixaDeTexto 16">
            <a:extLst>
              <a:ext uri="{FF2B5EF4-FFF2-40B4-BE49-F238E27FC236}">
                <a16:creationId xmlns:a16="http://schemas.microsoft.com/office/drawing/2014/main" id="{54F82864-8EB3-F253-12C3-426655A756AB}"/>
              </a:ext>
            </a:extLst>
          </p:cNvPr>
          <p:cNvSpPr txBox="1"/>
          <p:nvPr/>
        </p:nvSpPr>
        <p:spPr>
          <a:xfrm>
            <a:off x="2449446" y="962976"/>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pic>
        <p:nvPicPr>
          <p:cNvPr id="14" name="Imagem 13">
            <a:extLst>
              <a:ext uri="{FF2B5EF4-FFF2-40B4-BE49-F238E27FC236}">
                <a16:creationId xmlns:a16="http://schemas.microsoft.com/office/drawing/2014/main" id="{E789E847-C652-6282-4BB0-654018B0F187}"/>
              </a:ext>
            </a:extLst>
          </p:cNvPr>
          <p:cNvPicPr>
            <a:picLocks noChangeAspect="1"/>
          </p:cNvPicPr>
          <p:nvPr/>
        </p:nvPicPr>
        <p:blipFill>
          <a:blip r:embed="rId4"/>
          <a:stretch>
            <a:fillRect/>
          </a:stretch>
        </p:blipFill>
        <p:spPr>
          <a:xfrm>
            <a:off x="530334" y="1874171"/>
            <a:ext cx="8912309" cy="4942738"/>
          </a:xfrm>
          <a:prstGeom prst="rect">
            <a:avLst/>
          </a:prstGeom>
        </p:spPr>
      </p:pic>
      <p:sp>
        <p:nvSpPr>
          <p:cNvPr id="18" name="object 6">
            <a:extLst>
              <a:ext uri="{FF2B5EF4-FFF2-40B4-BE49-F238E27FC236}">
                <a16:creationId xmlns:a16="http://schemas.microsoft.com/office/drawing/2014/main" id="{B8C2021E-886B-F913-CC30-6EC4FD1E011E}"/>
              </a:ext>
            </a:extLst>
          </p:cNvPr>
          <p:cNvSpPr txBox="1"/>
          <p:nvPr/>
        </p:nvSpPr>
        <p:spPr>
          <a:xfrm>
            <a:off x="1224564" y="15177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5" name="CaixaDeTexto 4">
            <a:extLst>
              <a:ext uri="{FF2B5EF4-FFF2-40B4-BE49-F238E27FC236}">
                <a16:creationId xmlns:a16="http://schemas.microsoft.com/office/drawing/2014/main" id="{E58ED5E5-1A8C-7102-D0FC-D36B21A32A76}"/>
              </a:ext>
            </a:extLst>
          </p:cNvPr>
          <p:cNvSpPr txBox="1"/>
          <p:nvPr/>
        </p:nvSpPr>
        <p:spPr>
          <a:xfrm>
            <a:off x="784921" y="6915215"/>
            <a:ext cx="7500256" cy="369332"/>
          </a:xfrm>
          <a:prstGeom prst="rect">
            <a:avLst/>
          </a:prstGeom>
          <a:noFill/>
        </p:spPr>
        <p:txBody>
          <a:bodyPr wrap="square">
            <a:spAutoFit/>
          </a:bodyPr>
          <a:lstStyle/>
          <a:p>
            <a:pPr algn="l"/>
            <a:r>
              <a:rPr lang="pt-BR" sz="1800" b="1" dirty="0">
                <a:solidFill>
                  <a:schemeClr val="tx1">
                    <a:lumMod val="65000"/>
                    <a:lumOff val="35000"/>
                  </a:schemeClr>
                </a:solidFill>
                <a:highlight>
                  <a:srgbClr val="00FF00"/>
                </a:highlight>
                <a:latin typeface="Futura PT Book"/>
              </a:rPr>
              <a:t>Votação 4: </a:t>
            </a:r>
          </a:p>
        </p:txBody>
      </p:sp>
    </p:spTree>
    <p:extLst>
      <p:ext uri="{BB962C8B-B14F-4D97-AF65-F5344CB8AC3E}">
        <p14:creationId xmlns:p14="http://schemas.microsoft.com/office/powerpoint/2010/main" val="238295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A2457-52B2-AAEC-11DB-9B8E84278F9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2E0D04E-AE5F-6936-5DF3-3D4EEB3E21B1}"/>
              </a:ext>
            </a:extLst>
          </p:cNvPr>
          <p:cNvSpPr/>
          <p:nvPr/>
        </p:nvSpPr>
        <p:spPr>
          <a:xfrm>
            <a:off x="19183" y="6879400"/>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1A8912C1-32C5-C8C2-5A50-FD094E1A0189}"/>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13D25A5-BD78-C991-1F26-B053D95D3D31}"/>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43438409-C453-F7D1-DFD1-72058D53FD43}"/>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A75D86B4-6FF9-E0CA-5644-B6A88E849E09}"/>
              </a:ext>
            </a:extLst>
          </p:cNvPr>
          <p:cNvSpPr/>
          <p:nvPr/>
        </p:nvSpPr>
        <p:spPr>
          <a:xfrm>
            <a:off x="176373" y="27646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9EF8ADE0-CE98-9F24-176B-8B7C5A727952}"/>
              </a:ext>
            </a:extLst>
          </p:cNvPr>
          <p:cNvSpPr/>
          <p:nvPr/>
        </p:nvSpPr>
        <p:spPr>
          <a:xfrm>
            <a:off x="429357" y="27646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523100EF-7B5E-E16E-83D8-A437E9592DF2}"/>
              </a:ext>
            </a:extLst>
          </p:cNvPr>
          <p:cNvSpPr/>
          <p:nvPr/>
        </p:nvSpPr>
        <p:spPr>
          <a:xfrm>
            <a:off x="683865" y="27646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A4701171-1F75-372C-90FD-A0177CF55843}"/>
              </a:ext>
            </a:extLst>
          </p:cNvPr>
          <p:cNvSpPr txBox="1"/>
          <p:nvPr/>
        </p:nvSpPr>
        <p:spPr>
          <a:xfrm>
            <a:off x="329818" y="886071"/>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D3D17DA-0B96-5631-4D60-4FC1FC56B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1AE9EC5D-3C86-E7D5-C72A-2C103FB9CD00}"/>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5" name="Imagem 4">
            <a:extLst>
              <a:ext uri="{FF2B5EF4-FFF2-40B4-BE49-F238E27FC236}">
                <a16:creationId xmlns:a16="http://schemas.microsoft.com/office/drawing/2014/main" id="{6CE2BE1C-2905-7EF3-8FDC-0E415685CA5A}"/>
              </a:ext>
            </a:extLst>
          </p:cNvPr>
          <p:cNvPicPr>
            <a:picLocks noChangeAspect="1"/>
          </p:cNvPicPr>
          <p:nvPr/>
        </p:nvPicPr>
        <p:blipFill>
          <a:blip r:embed="rId4"/>
          <a:srcRect b="3369"/>
          <a:stretch/>
        </p:blipFill>
        <p:spPr>
          <a:xfrm>
            <a:off x="871465" y="1608470"/>
            <a:ext cx="8230047" cy="5150659"/>
          </a:xfrm>
          <a:prstGeom prst="rect">
            <a:avLst/>
          </a:prstGeom>
        </p:spPr>
      </p:pic>
      <p:sp>
        <p:nvSpPr>
          <p:cNvPr id="13" name="object 6">
            <a:extLst>
              <a:ext uri="{FF2B5EF4-FFF2-40B4-BE49-F238E27FC236}">
                <a16:creationId xmlns:a16="http://schemas.microsoft.com/office/drawing/2014/main" id="{6413182F-136F-8948-FB72-E392DED2DB17}"/>
              </a:ext>
            </a:extLst>
          </p:cNvPr>
          <p:cNvSpPr txBox="1"/>
          <p:nvPr/>
        </p:nvSpPr>
        <p:spPr>
          <a:xfrm>
            <a:off x="1028622" y="140099"/>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4" name="CaixaDeTexto 3">
            <a:extLst>
              <a:ext uri="{FF2B5EF4-FFF2-40B4-BE49-F238E27FC236}">
                <a16:creationId xmlns:a16="http://schemas.microsoft.com/office/drawing/2014/main" id="{7662C2DF-AD2B-8D65-805A-5898B36910A9}"/>
              </a:ext>
            </a:extLst>
          </p:cNvPr>
          <p:cNvSpPr txBox="1"/>
          <p:nvPr/>
        </p:nvSpPr>
        <p:spPr>
          <a:xfrm>
            <a:off x="2373246" y="919768"/>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sp>
        <p:nvSpPr>
          <p:cNvPr id="15" name="CaixaDeTexto 14">
            <a:extLst>
              <a:ext uri="{FF2B5EF4-FFF2-40B4-BE49-F238E27FC236}">
                <a16:creationId xmlns:a16="http://schemas.microsoft.com/office/drawing/2014/main" id="{676E9492-DDFC-3B6D-0964-E6748781A09D}"/>
              </a:ext>
            </a:extLst>
          </p:cNvPr>
          <p:cNvSpPr txBox="1"/>
          <p:nvPr/>
        </p:nvSpPr>
        <p:spPr>
          <a:xfrm>
            <a:off x="864205" y="6974295"/>
            <a:ext cx="7402284" cy="369332"/>
          </a:xfrm>
          <a:prstGeom prst="rect">
            <a:avLst/>
          </a:prstGeom>
          <a:noFill/>
        </p:spPr>
        <p:txBody>
          <a:bodyPr wrap="square">
            <a:spAutoFit/>
          </a:bodyPr>
          <a:lstStyle/>
          <a:p>
            <a:pPr algn="l"/>
            <a:r>
              <a:rPr lang="pt-BR" sz="1800" b="1" dirty="0">
                <a:solidFill>
                  <a:schemeClr val="tx1">
                    <a:lumMod val="65000"/>
                    <a:lumOff val="35000"/>
                  </a:schemeClr>
                </a:solidFill>
                <a:highlight>
                  <a:srgbClr val="00FF00"/>
                </a:highlight>
                <a:latin typeface="Futura PT Book"/>
              </a:rPr>
              <a:t>Votação 4: </a:t>
            </a:r>
          </a:p>
        </p:txBody>
      </p:sp>
    </p:spTree>
    <p:extLst>
      <p:ext uri="{BB962C8B-B14F-4D97-AF65-F5344CB8AC3E}">
        <p14:creationId xmlns:p14="http://schemas.microsoft.com/office/powerpoint/2010/main" val="15813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700" y="767741"/>
            <a:ext cx="10692384" cy="6013703"/>
          </a:xfrm>
          <a:prstGeom prst="rect">
            <a:avLst/>
          </a:prstGeom>
        </p:spPr>
      </p:pic>
      <p:sp>
        <p:nvSpPr>
          <p:cNvPr id="3" name="object 3"/>
          <p:cNvSpPr txBox="1">
            <a:spLocks noGrp="1"/>
          </p:cNvSpPr>
          <p:nvPr>
            <p:ph type="title"/>
          </p:nvPr>
        </p:nvSpPr>
        <p:spPr>
          <a:xfrm>
            <a:off x="915925" y="2147852"/>
            <a:ext cx="6519196" cy="382156"/>
          </a:xfrm>
          <a:prstGeom prst="rect">
            <a:avLst/>
          </a:prstGeom>
        </p:spPr>
        <p:txBody>
          <a:bodyPr vert="horz" wrap="square" lIns="0" tIns="12700" rIns="0" bIns="0" rtlCol="0">
            <a:spAutoFit/>
          </a:bodyPr>
          <a:lstStyle/>
          <a:p>
            <a:pPr marL="12700">
              <a:lnSpc>
                <a:spcPct val="100000"/>
              </a:lnSpc>
              <a:spcBef>
                <a:spcPts val="100"/>
              </a:spcBef>
              <a:tabLst>
                <a:tab pos="811530" algn="l"/>
                <a:tab pos="941705" algn="l"/>
              </a:tabLst>
            </a:pPr>
            <a:r>
              <a:rPr lang="pt-BR" sz="2400" b="1" u="none">
                <a:solidFill>
                  <a:srgbClr val="3B3838"/>
                </a:solidFill>
                <a:latin typeface="Futura PT Book" panose="020B0502020204020303" pitchFamily="34" charset="0"/>
                <a:cs typeface="Calibri"/>
              </a:rPr>
              <a:t>Texto final do Grupo de Trabalho:</a:t>
            </a:r>
            <a:endParaRPr sz="2400" b="1">
              <a:latin typeface="Futura PT Book" panose="020B0502020204020303" pitchFamily="34" charset="0"/>
              <a:cs typeface="Calibri"/>
            </a:endParaRPr>
          </a:p>
        </p:txBody>
      </p:sp>
      <p:sp>
        <p:nvSpPr>
          <p:cNvPr id="4" name="object 4"/>
          <p:cNvSpPr txBox="1"/>
          <p:nvPr/>
        </p:nvSpPr>
        <p:spPr>
          <a:xfrm>
            <a:off x="915925" y="2722537"/>
            <a:ext cx="7799469" cy="1381789"/>
          </a:xfrm>
          <a:prstGeom prst="rect">
            <a:avLst/>
          </a:prstGeom>
        </p:spPr>
        <p:txBody>
          <a:bodyPr vert="horz" wrap="square" lIns="0" tIns="93345" rIns="0" bIns="0" rtlCol="0" anchor="t">
            <a:spAutoFit/>
          </a:bodyPr>
          <a:lstStyle/>
          <a:p>
            <a:pPr marL="355600" indent="-342900">
              <a:spcBef>
                <a:spcPts val="735"/>
              </a:spcBef>
              <a:buFont typeface="Wingdings" panose="05000000000000000000" pitchFamily="2" charset="2"/>
              <a:buChar char="Ø"/>
              <a:tabLst>
                <a:tab pos="137160" algn="l"/>
              </a:tabLst>
            </a:pPr>
            <a:r>
              <a:rPr lang="pt-BR" sz="2400">
                <a:solidFill>
                  <a:schemeClr val="tx1">
                    <a:lumMod val="65000"/>
                    <a:lumOff val="35000"/>
                  </a:schemeClr>
                </a:solidFill>
                <a:latin typeface="Futura PT Book"/>
              </a:rPr>
              <a:t>Retomar do dissenso 21 ao 41;</a:t>
            </a:r>
          </a:p>
          <a:p>
            <a:pPr marL="355600" indent="-342900">
              <a:spcBef>
                <a:spcPts val="735"/>
              </a:spcBef>
              <a:buFont typeface="Wingdings" panose="05000000000000000000" pitchFamily="2" charset="2"/>
              <a:buChar char="Ø"/>
              <a:tabLst>
                <a:tab pos="137160" algn="l"/>
              </a:tabLst>
            </a:pPr>
            <a:r>
              <a:rPr lang="pt-BR" sz="2400">
                <a:solidFill>
                  <a:schemeClr val="tx1">
                    <a:lumMod val="65000"/>
                    <a:lumOff val="35000"/>
                  </a:schemeClr>
                </a:solidFill>
                <a:latin typeface="Futura PT Book"/>
              </a:rPr>
              <a:t>Propostas apresentadas para análise posterior;</a:t>
            </a:r>
          </a:p>
          <a:p>
            <a:pPr marL="12700" lvl="5">
              <a:spcBef>
                <a:spcPts val="735"/>
              </a:spcBef>
              <a:tabLst>
                <a:tab pos="137160" algn="l"/>
              </a:tabLst>
            </a:pPr>
            <a:endParaRPr lang="pt-BR" sz="2400">
              <a:solidFill>
                <a:schemeClr val="tx1">
                  <a:lumMod val="65000"/>
                  <a:lumOff val="35000"/>
                </a:schemeClr>
              </a:solidFill>
              <a:latin typeface="Futura PT Book" panose="020B0502020204020303" pitchFamily="34" charset="0"/>
              <a:cs typeface="Calibri"/>
            </a:endParaRPr>
          </a:p>
        </p:txBody>
      </p:sp>
      <p:pic>
        <p:nvPicPr>
          <p:cNvPr id="5" name="object 5"/>
          <p:cNvPicPr/>
          <p:nvPr/>
        </p:nvPicPr>
        <p:blipFill>
          <a:blip r:embed="rId3" cstate="print"/>
          <a:stretch>
            <a:fillRect/>
          </a:stretch>
        </p:blipFill>
        <p:spPr>
          <a:xfrm>
            <a:off x="0" y="772668"/>
            <a:ext cx="10692384" cy="1185672"/>
          </a:xfrm>
          <a:prstGeom prst="rect">
            <a:avLst/>
          </a:prstGeom>
        </p:spPr>
      </p:pic>
      <p:sp>
        <p:nvSpPr>
          <p:cNvPr id="6" name="object 6"/>
          <p:cNvSpPr txBox="1"/>
          <p:nvPr/>
        </p:nvSpPr>
        <p:spPr>
          <a:xfrm>
            <a:off x="8197596" y="772668"/>
            <a:ext cx="2507488" cy="1077218"/>
          </a:xfrm>
          <a:prstGeom prst="rect">
            <a:avLst/>
          </a:prstGeom>
          <a:solidFill>
            <a:srgbClr val="525252"/>
          </a:solidFill>
        </p:spPr>
        <p:txBody>
          <a:bodyPr vert="horz" wrap="square" lIns="0" tIns="0" rIns="0" bIns="0" rtlCol="0">
            <a:spAutoFit/>
          </a:bodyPr>
          <a:lstStyle/>
          <a:p>
            <a:pPr marL="283210">
              <a:lnSpc>
                <a:spcPct val="100000"/>
              </a:lnSpc>
            </a:pPr>
            <a:r>
              <a:rPr lang="pt-BR" sz="1750" b="1" spc="145">
                <a:solidFill>
                  <a:srgbClr val="FFFFFF"/>
                </a:solidFill>
                <a:latin typeface="Futura PT Book" panose="020B0502020204020303" pitchFamily="34" charset="0"/>
                <a:cs typeface="Century Gothic"/>
              </a:rPr>
              <a:t>Revisão da Resolução Conama nº420 de 2009</a:t>
            </a:r>
          </a:p>
        </p:txBody>
      </p:sp>
      <p:sp>
        <p:nvSpPr>
          <p:cNvPr id="17" name="Retângulo 16">
            <a:extLst>
              <a:ext uri="{FF2B5EF4-FFF2-40B4-BE49-F238E27FC236}">
                <a16:creationId xmlns:a16="http://schemas.microsoft.com/office/drawing/2014/main" id="{5B9BF8BE-D44E-26D9-C82B-CF80B3025544}"/>
              </a:ext>
            </a:extLst>
          </p:cNvPr>
          <p:cNvSpPr/>
          <p:nvPr/>
        </p:nvSpPr>
        <p:spPr>
          <a:xfrm>
            <a:off x="9416797" y="6001735"/>
            <a:ext cx="1263903" cy="685800"/>
          </a:xfrm>
          <a:prstGeom prst="rect">
            <a:avLst/>
          </a:prstGeom>
          <a:solidFill>
            <a:srgbClr val="EC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bject 9">
            <a:extLst>
              <a:ext uri="{FF2B5EF4-FFF2-40B4-BE49-F238E27FC236}">
                <a16:creationId xmlns:a16="http://schemas.microsoft.com/office/drawing/2014/main" id="{505EF8DE-899D-DBBB-6E24-42B61519EAEE}"/>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03</a:t>
            </a:r>
            <a:endParaRPr sz="850">
              <a:latin typeface="Futura PT Book" panose="020B0502020204020303" pitchFamily="34" charset="0"/>
              <a:cs typeface="Century Gothic"/>
            </a:endParaRPr>
          </a:p>
        </p:txBody>
      </p:sp>
      <p:pic>
        <p:nvPicPr>
          <p:cNvPr id="8" name="Imagem 7" descr="Logotipo&#10;&#10;Descrição gerada automaticamente">
            <a:extLst>
              <a:ext uri="{FF2B5EF4-FFF2-40B4-BE49-F238E27FC236}">
                <a16:creationId xmlns:a16="http://schemas.microsoft.com/office/drawing/2014/main" id="{B4A106B8-6FA7-D296-2EE2-E4EE4B571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26E7-8C90-2C6E-ACE3-D31AB3C186C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5DC466A-E2B6-7D69-E731-9C1D9EEF436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34C10995-72CF-CFE3-8E69-E8F36AEAAB9B}"/>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05C7A5BF-955F-3BBC-220A-C2B2A350C033}"/>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31219DC6-F3BB-4AED-C8CC-39E2C1F72EF7}"/>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7DB4BF95-3854-587E-0E39-A2A0224D669F}"/>
              </a:ext>
            </a:extLst>
          </p:cNvPr>
          <p:cNvSpPr/>
          <p:nvPr/>
        </p:nvSpPr>
        <p:spPr>
          <a:xfrm>
            <a:off x="187259" y="375041"/>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1E7894C-A4CF-DEF5-C9EA-B3DDC098FC3E}"/>
              </a:ext>
            </a:extLst>
          </p:cNvPr>
          <p:cNvSpPr/>
          <p:nvPr/>
        </p:nvSpPr>
        <p:spPr>
          <a:xfrm>
            <a:off x="440243" y="375041"/>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F071146-E1DB-137E-1566-D7C249E07BB1}"/>
              </a:ext>
            </a:extLst>
          </p:cNvPr>
          <p:cNvSpPr/>
          <p:nvPr/>
        </p:nvSpPr>
        <p:spPr>
          <a:xfrm>
            <a:off x="694751" y="375041"/>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9C9199E-6FD4-A5F6-3D1B-C6C3579E397D}"/>
              </a:ext>
            </a:extLst>
          </p:cNvPr>
          <p:cNvSpPr txBox="1"/>
          <p:nvPr/>
        </p:nvSpPr>
        <p:spPr>
          <a:xfrm>
            <a:off x="323902" y="975927"/>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F013F313-BE95-6480-7829-270BAB2C8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A8F5C6B9-8A7D-895D-A5C8-2F37C28DB966}"/>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4" name="Imagem 3">
            <a:extLst>
              <a:ext uri="{FF2B5EF4-FFF2-40B4-BE49-F238E27FC236}">
                <a16:creationId xmlns:a16="http://schemas.microsoft.com/office/drawing/2014/main" id="{B9B20AB2-EB44-97CB-7429-58AD66884250}"/>
              </a:ext>
            </a:extLst>
          </p:cNvPr>
          <p:cNvPicPr>
            <a:picLocks noChangeAspect="1"/>
          </p:cNvPicPr>
          <p:nvPr/>
        </p:nvPicPr>
        <p:blipFill>
          <a:blip r:embed="rId4"/>
          <a:stretch>
            <a:fillRect/>
          </a:stretch>
        </p:blipFill>
        <p:spPr>
          <a:xfrm>
            <a:off x="278064" y="1926092"/>
            <a:ext cx="10039467" cy="1687669"/>
          </a:xfrm>
          <a:prstGeom prst="rect">
            <a:avLst/>
          </a:prstGeom>
        </p:spPr>
      </p:pic>
      <p:sp>
        <p:nvSpPr>
          <p:cNvPr id="13" name="object 6">
            <a:extLst>
              <a:ext uri="{FF2B5EF4-FFF2-40B4-BE49-F238E27FC236}">
                <a16:creationId xmlns:a16="http://schemas.microsoft.com/office/drawing/2014/main" id="{D75EC6BE-B411-8457-BF99-8997269E913B}"/>
              </a:ext>
            </a:extLst>
          </p:cNvPr>
          <p:cNvSpPr txBox="1"/>
          <p:nvPr/>
        </p:nvSpPr>
        <p:spPr>
          <a:xfrm>
            <a:off x="1093937" y="184101"/>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3" name="CaixaDeTexto 2">
            <a:extLst>
              <a:ext uri="{FF2B5EF4-FFF2-40B4-BE49-F238E27FC236}">
                <a16:creationId xmlns:a16="http://schemas.microsoft.com/office/drawing/2014/main" id="{B870E6D7-41BF-FB36-80C2-C0C7FD46170E}"/>
              </a:ext>
            </a:extLst>
          </p:cNvPr>
          <p:cNvSpPr txBox="1"/>
          <p:nvPr/>
        </p:nvSpPr>
        <p:spPr>
          <a:xfrm>
            <a:off x="531048" y="3547730"/>
            <a:ext cx="9636209" cy="3170099"/>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4: </a:t>
            </a:r>
          </a:p>
          <a:p>
            <a:pPr algn="l"/>
            <a:r>
              <a:rPr lang="pt-BR" b="1" dirty="0">
                <a:solidFill>
                  <a:schemeClr val="tx1">
                    <a:lumMod val="65000"/>
                    <a:lumOff val="35000"/>
                  </a:schemeClr>
                </a:solidFill>
                <a:highlight>
                  <a:srgbClr val="00FF00"/>
                </a:highlight>
                <a:latin typeface="Futura PT Book"/>
              </a:rPr>
              <a:t>Opção 1 com a </a:t>
            </a:r>
            <a:r>
              <a:rPr lang="pt-BR" b="1" u="sng" dirty="0">
                <a:solidFill>
                  <a:srgbClr val="FF0000"/>
                </a:solidFill>
                <a:highlight>
                  <a:srgbClr val="00FF00"/>
                </a:highlight>
                <a:latin typeface="Calibri" panose="020F0502020204030204" pitchFamily="34" charset="0"/>
                <a:cs typeface="Times New Roman" panose="02020603050405020304" pitchFamily="18" charset="0"/>
              </a:rPr>
              <a:t>MANUTENÇÃO DOS VALORES DA 420 conforme proposto pelo MMA/</a:t>
            </a:r>
            <a:r>
              <a:rPr lang="pt-BR" b="1" dirty="0">
                <a:solidFill>
                  <a:srgbClr val="FF0000"/>
                </a:solidFill>
                <a:highlight>
                  <a:srgbClr val="00FF00"/>
                </a:highlight>
                <a:latin typeface="Calibri" panose="020F0502020204030204" pitchFamily="34" charset="0"/>
                <a:cs typeface="Times New Roman" panose="02020603050405020304" pitchFamily="18" charset="0"/>
              </a:rPr>
              <a:t> </a:t>
            </a:r>
            <a:r>
              <a:rPr lang="pt-BR" b="1" dirty="0">
                <a:solidFill>
                  <a:schemeClr val="tx1">
                    <a:lumMod val="65000"/>
                    <a:lumOff val="35000"/>
                  </a:schemeClr>
                </a:solidFill>
                <a:highlight>
                  <a:srgbClr val="00FF00"/>
                </a:highlight>
                <a:latin typeface="Futura PT Book"/>
              </a:rPr>
              <a:t>IBAMA e Sociedade Civil </a:t>
            </a:r>
          </a:p>
          <a:p>
            <a:pPr algn="l"/>
            <a:r>
              <a:rPr lang="pt-BR" b="1" dirty="0">
                <a:solidFill>
                  <a:schemeClr val="tx1">
                    <a:lumMod val="65000"/>
                    <a:lumOff val="35000"/>
                  </a:schemeClr>
                </a:solidFill>
                <a:highlight>
                  <a:srgbClr val="00FF00"/>
                </a:highlight>
                <a:latin typeface="Futura PT Book"/>
              </a:rPr>
              <a:t>Votos: MMA (1X)/ Sociedade Civil (2X)/ ANAMA (2X).</a:t>
            </a:r>
          </a:p>
          <a:p>
            <a:pPr algn="l"/>
            <a:r>
              <a:rPr lang="pt-BR" b="1" dirty="0">
                <a:solidFill>
                  <a:schemeClr val="tx1">
                    <a:lumMod val="65000"/>
                    <a:lumOff val="35000"/>
                  </a:schemeClr>
                </a:solidFill>
                <a:highlight>
                  <a:srgbClr val="00FF00"/>
                </a:highlight>
                <a:latin typeface="Futura PT Book"/>
              </a:rPr>
              <a:t>Total: 5 votos</a:t>
            </a:r>
          </a:p>
          <a:p>
            <a:pPr algn="l"/>
            <a:endParaRPr lang="pt-BR" b="1" dirty="0">
              <a:solidFill>
                <a:schemeClr val="tx1">
                  <a:lumMod val="65000"/>
                  <a:lumOff val="35000"/>
                </a:schemeClr>
              </a:solidFill>
              <a:highlight>
                <a:srgbClr val="00FF00"/>
              </a:highlight>
              <a:latin typeface="Futura PT Book"/>
            </a:endParaRPr>
          </a:p>
          <a:p>
            <a:pPr algn="l"/>
            <a:r>
              <a:rPr lang="pt-BR" b="1" dirty="0">
                <a:solidFill>
                  <a:schemeClr val="tx1">
                    <a:lumMod val="65000"/>
                    <a:lumOff val="35000"/>
                  </a:schemeClr>
                </a:solidFill>
                <a:highlight>
                  <a:srgbClr val="00FF00"/>
                </a:highlight>
                <a:latin typeface="Futura PT Book"/>
              </a:rPr>
              <a:t>Opção 2 da ABEMA  para atualizar com dados de São Paulo.</a:t>
            </a:r>
          </a:p>
          <a:p>
            <a:pPr algn="l"/>
            <a:r>
              <a:rPr lang="pt-BR" b="1" dirty="0">
                <a:solidFill>
                  <a:schemeClr val="tx1">
                    <a:lumMod val="65000"/>
                    <a:lumOff val="35000"/>
                  </a:schemeClr>
                </a:solidFill>
                <a:highlight>
                  <a:srgbClr val="00FF00"/>
                </a:highlight>
                <a:latin typeface="Futura PT Book"/>
              </a:rPr>
              <a:t>Votos: ABEMA (2X)/ CNI e CNC (2X.</a:t>
            </a:r>
          </a:p>
          <a:p>
            <a:pPr algn="l"/>
            <a:r>
              <a:rPr lang="pt-BR" b="1" dirty="0">
                <a:solidFill>
                  <a:schemeClr val="tx1">
                    <a:lumMod val="65000"/>
                    <a:lumOff val="35000"/>
                  </a:schemeClr>
                </a:solidFill>
                <a:highlight>
                  <a:srgbClr val="00FF00"/>
                </a:highlight>
                <a:latin typeface="Futura PT Book"/>
              </a:rPr>
              <a:t>Total: 4 votos</a:t>
            </a:r>
          </a:p>
          <a:p>
            <a:pPr algn="l"/>
            <a:endParaRPr lang="pt-BR" b="1" dirty="0">
              <a:solidFill>
                <a:schemeClr val="tx1">
                  <a:lumMod val="65000"/>
                  <a:lumOff val="35000"/>
                </a:schemeClr>
              </a:solidFill>
              <a:highlight>
                <a:srgbClr val="00FF00"/>
              </a:highlight>
              <a:latin typeface="Futura PT Book"/>
            </a:endParaRPr>
          </a:p>
          <a:p>
            <a:pPr algn="l"/>
            <a:r>
              <a:rPr lang="pt-BR" sz="2000" dirty="0">
                <a:highlight>
                  <a:srgbClr val="00FFFF"/>
                </a:highlight>
              </a:rPr>
              <a:t>DEIXAR EXPRESSO EM ATA QUE CNI/CNC</a:t>
            </a:r>
          </a:p>
        </p:txBody>
      </p:sp>
      <p:sp>
        <p:nvSpPr>
          <p:cNvPr id="5" name="CaixaDeTexto 4">
            <a:extLst>
              <a:ext uri="{FF2B5EF4-FFF2-40B4-BE49-F238E27FC236}">
                <a16:creationId xmlns:a16="http://schemas.microsoft.com/office/drawing/2014/main" id="{3A06816D-FFD9-2EB9-DEFB-FF97C45FAB5F}"/>
              </a:ext>
            </a:extLst>
          </p:cNvPr>
          <p:cNvSpPr txBox="1"/>
          <p:nvPr/>
        </p:nvSpPr>
        <p:spPr>
          <a:xfrm>
            <a:off x="2449446" y="1018439"/>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spTree>
    <p:extLst>
      <p:ext uri="{BB962C8B-B14F-4D97-AF65-F5344CB8AC3E}">
        <p14:creationId xmlns:p14="http://schemas.microsoft.com/office/powerpoint/2010/main" val="8523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49ACE-E305-5641-6C31-2A34B30ADAA8}"/>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A8F1C335-8ECA-F064-9B7E-4776FCBE8A0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795C6A3-916F-B601-9A1D-B7F6A825DE8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CD75EEA7-173F-00D3-AF51-8B1EC3207CD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9B8702EA-7E75-2379-EFDC-551B914273AD}"/>
              </a:ext>
            </a:extLst>
          </p:cNvPr>
          <p:cNvSpPr/>
          <p:nvPr/>
        </p:nvSpPr>
        <p:spPr>
          <a:xfrm>
            <a:off x="187259" y="332958"/>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8DFE7B8D-FB73-095D-2F4C-159C6577075B}"/>
              </a:ext>
            </a:extLst>
          </p:cNvPr>
          <p:cNvSpPr/>
          <p:nvPr/>
        </p:nvSpPr>
        <p:spPr>
          <a:xfrm>
            <a:off x="440243" y="332958"/>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F08045C3-EA82-9A24-5CC0-5F5286BC4B4C}"/>
              </a:ext>
            </a:extLst>
          </p:cNvPr>
          <p:cNvSpPr/>
          <p:nvPr/>
        </p:nvSpPr>
        <p:spPr>
          <a:xfrm>
            <a:off x="694751" y="332958"/>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C0388C42-9358-06BD-206F-0E2656910B28}"/>
              </a:ext>
            </a:extLst>
          </p:cNvPr>
          <p:cNvSpPr txBox="1"/>
          <p:nvPr/>
        </p:nvSpPr>
        <p:spPr>
          <a:xfrm>
            <a:off x="440243" y="1130345"/>
            <a:ext cx="9548294" cy="888064"/>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2 – NOVAS </a:t>
            </a:r>
          </a:p>
          <a:p>
            <a:pPr marR="8890" algn="l">
              <a:spcBef>
                <a:spcPts val="105"/>
              </a:spcBef>
            </a:pPr>
            <a:r>
              <a:rPr lang="pt-BR" sz="2800" b="1" dirty="0">
                <a:solidFill>
                  <a:schemeClr val="tx1">
                    <a:lumMod val="65000"/>
                    <a:lumOff val="35000"/>
                  </a:schemeClr>
                </a:solidFill>
                <a:latin typeface="Futura PT Book"/>
                <a:cs typeface="Calibri"/>
              </a:rPr>
              <a:t>SUBSTÂNCIAS</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9A76B3B-22D0-61CC-83C5-0E2CF25D0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1FEE13C9-E8C6-63B4-4A58-9FCD5FAFEB7F}"/>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sp>
        <p:nvSpPr>
          <p:cNvPr id="17" name="CaixaDeTexto 16">
            <a:extLst>
              <a:ext uri="{FF2B5EF4-FFF2-40B4-BE49-F238E27FC236}">
                <a16:creationId xmlns:a16="http://schemas.microsoft.com/office/drawing/2014/main" id="{5DD9CF4F-794C-647E-B10C-3ACB4F418E09}"/>
              </a:ext>
            </a:extLst>
          </p:cNvPr>
          <p:cNvSpPr txBox="1"/>
          <p:nvPr/>
        </p:nvSpPr>
        <p:spPr>
          <a:xfrm>
            <a:off x="3783264" y="1110342"/>
            <a:ext cx="5068636" cy="961545"/>
          </a:xfrm>
          <a:prstGeom prst="rect">
            <a:avLst/>
          </a:prstGeom>
          <a:solidFill>
            <a:srgbClr val="FFFF00"/>
          </a:solidFill>
        </p:spPr>
        <p:txBody>
          <a:bodyPr wrap="square">
            <a:spAutoFit/>
          </a:bodyPr>
          <a:lstStyle/>
          <a:p>
            <a:pPr algn="just">
              <a:lnSpc>
                <a:spcPct val="115000"/>
              </a:lnSpc>
              <a:spcBef>
                <a:spcPts val="600"/>
              </a:spcBef>
              <a:spcAft>
                <a:spcPts val="800"/>
              </a:spcAft>
              <a:buNone/>
            </a:pPr>
            <a:r>
              <a:rPr lang="pt-BR" sz="2000" b="1" dirty="0">
                <a:solidFill>
                  <a:srgbClr val="FF0000"/>
                </a:solidFill>
                <a:effectLst/>
                <a:latin typeface="Calibri" panose="020F0502020204030204" pitchFamily="34" charset="0"/>
                <a:ea typeface="Play"/>
                <a:cs typeface="Times New Roman" panose="02020603050405020304" pitchFamily="18" charset="0"/>
              </a:rPr>
              <a:t>IBAMA: INCLUSÃO DE NOVAS SUBSTÂNCIAS</a:t>
            </a:r>
            <a:endParaRPr lang="pt-BR" sz="2000" b="1" dirty="0">
              <a:latin typeface="Aptos" panose="020B0004020202020204" pitchFamily="34" charset="0"/>
              <a:ea typeface="Play"/>
              <a:cs typeface="Times New Roman" panose="02020603050405020304" pitchFamily="18" charset="0"/>
            </a:endParaRPr>
          </a:p>
          <a:p>
            <a:pPr algn="just">
              <a:lnSpc>
                <a:spcPct val="115000"/>
              </a:lnSpc>
              <a:spcBef>
                <a:spcPts val="600"/>
              </a:spcBef>
              <a:spcAft>
                <a:spcPts val="800"/>
              </a:spcAft>
              <a:buNone/>
            </a:pPr>
            <a:r>
              <a:rPr lang="pt-BR" sz="2000" b="1" dirty="0">
                <a:solidFill>
                  <a:srgbClr val="FF0000"/>
                </a:solidFill>
                <a:effectLst/>
                <a:latin typeface="Calibri" panose="020F0502020204030204" pitchFamily="34" charset="0"/>
                <a:ea typeface="Play"/>
                <a:cs typeface="Times New Roman" panose="02020603050405020304" pitchFamily="18" charset="0"/>
              </a:rPr>
              <a:t>ABEMA: NÃO INCLUSÃO</a:t>
            </a:r>
            <a:endParaRPr lang="pt-BR" sz="20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19" name="Imagem 18">
            <a:extLst>
              <a:ext uri="{FF2B5EF4-FFF2-40B4-BE49-F238E27FC236}">
                <a16:creationId xmlns:a16="http://schemas.microsoft.com/office/drawing/2014/main" id="{EF71701B-4E72-CACB-B06B-C69A0DD8B729}"/>
              </a:ext>
            </a:extLst>
          </p:cNvPr>
          <p:cNvPicPr>
            <a:picLocks noChangeAspect="1"/>
          </p:cNvPicPr>
          <p:nvPr/>
        </p:nvPicPr>
        <p:blipFill>
          <a:blip r:embed="rId4"/>
          <a:stretch>
            <a:fillRect/>
          </a:stretch>
        </p:blipFill>
        <p:spPr>
          <a:xfrm>
            <a:off x="324491" y="2247009"/>
            <a:ext cx="9993040" cy="3697642"/>
          </a:xfrm>
          <a:prstGeom prst="rect">
            <a:avLst/>
          </a:prstGeom>
        </p:spPr>
      </p:pic>
      <p:sp>
        <p:nvSpPr>
          <p:cNvPr id="20" name="object 6">
            <a:extLst>
              <a:ext uri="{FF2B5EF4-FFF2-40B4-BE49-F238E27FC236}">
                <a16:creationId xmlns:a16="http://schemas.microsoft.com/office/drawing/2014/main" id="{9BEFB423-AAE7-FCF1-7124-FBFAA2927D88}"/>
              </a:ext>
            </a:extLst>
          </p:cNvPr>
          <p:cNvSpPr txBox="1"/>
          <p:nvPr/>
        </p:nvSpPr>
        <p:spPr>
          <a:xfrm>
            <a:off x="1202794" y="18035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3" name="object 2">
            <a:extLst>
              <a:ext uri="{FF2B5EF4-FFF2-40B4-BE49-F238E27FC236}">
                <a16:creationId xmlns:a16="http://schemas.microsoft.com/office/drawing/2014/main" id="{7C8630CB-DD44-9554-185F-1F628DB5A29E}"/>
              </a:ext>
            </a:extLst>
          </p:cNvPr>
          <p:cNvSpPr/>
          <p:nvPr/>
        </p:nvSpPr>
        <p:spPr>
          <a:xfrm>
            <a:off x="-381" y="6118769"/>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5" name="CaixaDeTexto 4">
            <a:extLst>
              <a:ext uri="{FF2B5EF4-FFF2-40B4-BE49-F238E27FC236}">
                <a16:creationId xmlns:a16="http://schemas.microsoft.com/office/drawing/2014/main" id="{B2A055DA-FCAB-274D-65D1-4D1C0575DD9D}"/>
              </a:ext>
            </a:extLst>
          </p:cNvPr>
          <p:cNvSpPr txBox="1"/>
          <p:nvPr/>
        </p:nvSpPr>
        <p:spPr>
          <a:xfrm>
            <a:off x="440243" y="6276894"/>
            <a:ext cx="9978310" cy="830997"/>
          </a:xfrm>
          <a:prstGeom prst="rect">
            <a:avLst/>
          </a:prstGeom>
          <a:noFill/>
        </p:spPr>
        <p:txBody>
          <a:bodyPr wrap="square">
            <a:spAutoFit/>
          </a:bodyPr>
          <a:lstStyle/>
          <a:p>
            <a:pPr algn="l"/>
            <a:r>
              <a:rPr lang="pt-BR" sz="1600" b="1" dirty="0">
                <a:solidFill>
                  <a:schemeClr val="tx1">
                    <a:lumMod val="65000"/>
                    <a:lumOff val="35000"/>
                  </a:schemeClr>
                </a:solidFill>
                <a:highlight>
                  <a:srgbClr val="00FF00"/>
                </a:highlight>
                <a:latin typeface="Futura PT Book"/>
              </a:rPr>
              <a:t>Votação 5: Opção 1 pela inclusão: MMA/ ANAMMA (2X)/ Sociedade Civil (2X):</a:t>
            </a:r>
            <a:br>
              <a:rPr lang="pt-BR" sz="1600" b="1" dirty="0">
                <a:solidFill>
                  <a:schemeClr val="tx1">
                    <a:lumMod val="65000"/>
                    <a:lumOff val="35000"/>
                  </a:schemeClr>
                </a:solidFill>
                <a:highlight>
                  <a:srgbClr val="00FF00"/>
                </a:highlight>
                <a:latin typeface="Futura PT Book"/>
              </a:rPr>
            </a:br>
            <a:r>
              <a:rPr lang="pt-BR" sz="1600" b="1" dirty="0">
                <a:solidFill>
                  <a:schemeClr val="tx1">
                    <a:lumMod val="65000"/>
                    <a:lumOff val="35000"/>
                  </a:schemeClr>
                </a:solidFill>
                <a:highlight>
                  <a:srgbClr val="00FF00"/>
                </a:highlight>
                <a:latin typeface="Futura PT Book"/>
              </a:rPr>
              <a:t>Total: Votos 5 total ou opção 2 pela não inclusão: ABEMA (2X) e CNC e CNI: 4 votos.</a:t>
            </a:r>
          </a:p>
          <a:p>
            <a:pPr algn="l"/>
            <a:r>
              <a:rPr lang="pt-BR" sz="1600" b="1" dirty="0">
                <a:solidFill>
                  <a:schemeClr val="tx1">
                    <a:lumMod val="65000"/>
                    <a:lumOff val="35000"/>
                  </a:schemeClr>
                </a:solidFill>
                <a:highlight>
                  <a:srgbClr val="00FF00"/>
                </a:highlight>
                <a:latin typeface="Futura PT Book"/>
              </a:rPr>
              <a:t>GANHOU A INCLUSAO DE NOVAS SUBSTANCIAS.</a:t>
            </a:r>
          </a:p>
        </p:txBody>
      </p:sp>
    </p:spTree>
    <p:extLst>
      <p:ext uri="{BB962C8B-B14F-4D97-AF65-F5344CB8AC3E}">
        <p14:creationId xmlns:p14="http://schemas.microsoft.com/office/powerpoint/2010/main" val="341600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B4CA-3B94-6F64-5FE9-8AE9866A700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5483104-7B29-2051-62F9-C158CAD0104C}"/>
              </a:ext>
            </a:extLst>
          </p:cNvPr>
          <p:cNvSpPr/>
          <p:nvPr/>
        </p:nvSpPr>
        <p:spPr>
          <a:xfrm>
            <a:off x="2732" y="677736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66722B7B-83C7-D0D9-DF78-CEC4F2A70DE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object 3">
            <a:extLst>
              <a:ext uri="{FF2B5EF4-FFF2-40B4-BE49-F238E27FC236}">
                <a16:creationId xmlns:a16="http://schemas.microsoft.com/office/drawing/2014/main" id="{F040D08D-27CE-0661-78C7-8553459A7781}"/>
              </a:ext>
            </a:extLst>
          </p:cNvPr>
          <p:cNvPicPr/>
          <p:nvPr/>
        </p:nvPicPr>
        <p:blipFill>
          <a:blip r:embed="rId2" cstate="print"/>
          <a:stretch>
            <a:fillRect/>
          </a:stretch>
        </p:blipFill>
        <p:spPr>
          <a:xfrm>
            <a:off x="36384" y="553602"/>
            <a:ext cx="10692384" cy="129077"/>
          </a:xfrm>
          <a:prstGeom prst="rect">
            <a:avLst/>
          </a:prstGeom>
        </p:spPr>
      </p:pic>
      <p:sp>
        <p:nvSpPr>
          <p:cNvPr id="8" name="object 10">
            <a:extLst>
              <a:ext uri="{FF2B5EF4-FFF2-40B4-BE49-F238E27FC236}">
                <a16:creationId xmlns:a16="http://schemas.microsoft.com/office/drawing/2014/main" id="{1A6D7794-86DC-9842-A1B3-815895DAED67}"/>
              </a:ext>
            </a:extLst>
          </p:cNvPr>
          <p:cNvSpPr/>
          <p:nvPr/>
        </p:nvSpPr>
        <p:spPr>
          <a:xfrm flipV="1">
            <a:off x="198695" y="881832"/>
            <a:ext cx="170174" cy="104272"/>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F4E0652-7A0C-DDEA-D6FB-13505C89459B}"/>
              </a:ext>
            </a:extLst>
          </p:cNvPr>
          <p:cNvSpPr/>
          <p:nvPr/>
        </p:nvSpPr>
        <p:spPr>
          <a:xfrm flipV="1">
            <a:off x="451679" y="881832"/>
            <a:ext cx="170174" cy="104272"/>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A163BE68-E6F9-AA60-E6EE-660AC5F9E429}"/>
              </a:ext>
            </a:extLst>
          </p:cNvPr>
          <p:cNvSpPr/>
          <p:nvPr/>
        </p:nvSpPr>
        <p:spPr>
          <a:xfrm flipV="1">
            <a:off x="706107" y="881832"/>
            <a:ext cx="168984" cy="104272"/>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6D9C394-54EA-6AD3-34F4-D59BF0E84A48}"/>
              </a:ext>
            </a:extLst>
          </p:cNvPr>
          <p:cNvSpPr txBox="1"/>
          <p:nvPr/>
        </p:nvSpPr>
        <p:spPr>
          <a:xfrm>
            <a:off x="946411" y="791137"/>
            <a:ext cx="9548294" cy="321242"/>
          </a:xfrm>
          <a:prstGeom prst="rect">
            <a:avLst/>
          </a:prstGeom>
        </p:spPr>
        <p:txBody>
          <a:bodyPr vert="horz" wrap="square" lIns="0" tIns="13335" rIns="0" bIns="0" rtlCol="0" anchor="t">
            <a:spAutoFit/>
          </a:bodyPr>
          <a:lstStyle/>
          <a:p>
            <a:pPr marR="8890" algn="l">
              <a:spcBef>
                <a:spcPts val="105"/>
              </a:spcBef>
            </a:pPr>
            <a:r>
              <a:rPr lang="pt-BR" sz="2000" b="1" dirty="0">
                <a:solidFill>
                  <a:srgbClr val="FF0000"/>
                </a:solidFill>
                <a:effectLst/>
                <a:latin typeface="Aptos" panose="020B0004020202020204" pitchFamily="34" charset="0"/>
                <a:ea typeface="Aptos" panose="020B0004020202020204" pitchFamily="34" charset="0"/>
                <a:cs typeface="Aptos" panose="020B0004020202020204" pitchFamily="34" charset="0"/>
              </a:rPr>
              <a:t>DIVERGÊNCIA NOS VALORES ESCOLHIDOS PARA O CÁLCULO DO VI ECO.</a:t>
            </a:r>
            <a:r>
              <a:rPr lang="pt-BR" sz="2000" b="1" dirty="0">
                <a:solidFill>
                  <a:srgbClr val="FF0000"/>
                </a:solidFill>
                <a:latin typeface="Futura PT Book"/>
                <a:cs typeface="Calibri"/>
              </a:rPr>
              <a:t>  </a:t>
            </a:r>
          </a:p>
        </p:txBody>
      </p:sp>
      <p:pic>
        <p:nvPicPr>
          <p:cNvPr id="24" name="Imagem 23" descr="Logotipo&#10;&#10;Descrição gerada automaticamente">
            <a:extLst>
              <a:ext uri="{FF2B5EF4-FFF2-40B4-BE49-F238E27FC236}">
                <a16:creationId xmlns:a16="http://schemas.microsoft.com/office/drawing/2014/main" id="{A798AF8C-140F-39E0-AEEE-C8104273A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258B45F7-1376-4E44-C6E0-9C9A24C50982}"/>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15" name="Imagem 14">
            <a:extLst>
              <a:ext uri="{FF2B5EF4-FFF2-40B4-BE49-F238E27FC236}">
                <a16:creationId xmlns:a16="http://schemas.microsoft.com/office/drawing/2014/main" id="{3A42F661-78FE-F562-6325-72280FE23943}"/>
              </a:ext>
            </a:extLst>
          </p:cNvPr>
          <p:cNvPicPr>
            <a:picLocks noChangeAspect="1"/>
          </p:cNvPicPr>
          <p:nvPr/>
        </p:nvPicPr>
        <p:blipFill>
          <a:blip r:embed="rId4"/>
          <a:srcRect t="2996" b="1312"/>
          <a:stretch/>
        </p:blipFill>
        <p:spPr>
          <a:xfrm>
            <a:off x="875091" y="1107180"/>
            <a:ext cx="8537471" cy="4779381"/>
          </a:xfrm>
          <a:prstGeom prst="rect">
            <a:avLst/>
          </a:prstGeom>
        </p:spPr>
      </p:pic>
      <p:sp>
        <p:nvSpPr>
          <p:cNvPr id="3" name="object 6">
            <a:extLst>
              <a:ext uri="{FF2B5EF4-FFF2-40B4-BE49-F238E27FC236}">
                <a16:creationId xmlns:a16="http://schemas.microsoft.com/office/drawing/2014/main" id="{C0CC0A0A-7D7D-F78D-7C58-F94D3B09FACA}"/>
              </a:ext>
            </a:extLst>
          </p:cNvPr>
          <p:cNvSpPr txBox="1"/>
          <p:nvPr/>
        </p:nvSpPr>
        <p:spPr>
          <a:xfrm>
            <a:off x="451679" y="129101"/>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31 a 41</a:t>
            </a:r>
            <a:endParaRPr lang="pt-BR" sz="1900" b="1">
              <a:solidFill>
                <a:schemeClr val="tx1">
                  <a:lumMod val="65000"/>
                  <a:lumOff val="35000"/>
                </a:schemeClr>
              </a:solidFill>
              <a:latin typeface="Futura PT Book"/>
              <a:cs typeface="Calibri"/>
            </a:endParaRPr>
          </a:p>
        </p:txBody>
      </p:sp>
      <p:sp>
        <p:nvSpPr>
          <p:cNvPr id="4" name="CaixaDeTexto 3">
            <a:extLst>
              <a:ext uri="{FF2B5EF4-FFF2-40B4-BE49-F238E27FC236}">
                <a16:creationId xmlns:a16="http://schemas.microsoft.com/office/drawing/2014/main" id="{7296CF03-1E04-379F-DCE9-74F30C566818}"/>
              </a:ext>
            </a:extLst>
          </p:cNvPr>
          <p:cNvSpPr txBox="1"/>
          <p:nvPr/>
        </p:nvSpPr>
        <p:spPr>
          <a:xfrm>
            <a:off x="317959" y="6832605"/>
            <a:ext cx="10129234" cy="523220"/>
          </a:xfrm>
          <a:prstGeom prst="rect">
            <a:avLst/>
          </a:prstGeom>
          <a:noFill/>
        </p:spPr>
        <p:txBody>
          <a:bodyPr wrap="square">
            <a:spAutoFit/>
          </a:bodyPr>
          <a:lstStyle/>
          <a:p>
            <a:pPr algn="l"/>
            <a:r>
              <a:rPr lang="pt-BR" sz="1400" b="1" dirty="0">
                <a:solidFill>
                  <a:schemeClr val="tx1">
                    <a:lumMod val="65000"/>
                    <a:lumOff val="35000"/>
                  </a:schemeClr>
                </a:solidFill>
                <a:highlight>
                  <a:srgbClr val="00FF00"/>
                </a:highlight>
                <a:latin typeface="Futura PT Book"/>
              </a:rPr>
              <a:t>Votação 6: Opção 1 pelos valores IBAMA: MMA/ ANAMMA (2X)/ Sociedade Civil (2X): Total: 5 votos. </a:t>
            </a:r>
          </a:p>
          <a:p>
            <a:pPr algn="l"/>
            <a:r>
              <a:rPr lang="pt-BR" sz="1400" b="1" dirty="0">
                <a:solidFill>
                  <a:schemeClr val="tx1">
                    <a:lumMod val="65000"/>
                    <a:lumOff val="35000"/>
                  </a:schemeClr>
                </a:solidFill>
                <a:highlight>
                  <a:srgbClr val="00FF00"/>
                </a:highlight>
                <a:latin typeface="Futura PT Book"/>
              </a:rPr>
              <a:t>Opção 2 pelos dados ABEMA: ABEMA (2X) e CNI: Total: 3 votos – Abstenção: CNC</a:t>
            </a:r>
          </a:p>
        </p:txBody>
      </p:sp>
      <p:sp>
        <p:nvSpPr>
          <p:cNvPr id="11" name="CaixaDeTexto 10">
            <a:extLst>
              <a:ext uri="{FF2B5EF4-FFF2-40B4-BE49-F238E27FC236}">
                <a16:creationId xmlns:a16="http://schemas.microsoft.com/office/drawing/2014/main" id="{EC66B853-49CB-E70B-CA51-C28D5506468B}"/>
              </a:ext>
            </a:extLst>
          </p:cNvPr>
          <p:cNvSpPr txBox="1"/>
          <p:nvPr/>
        </p:nvSpPr>
        <p:spPr>
          <a:xfrm>
            <a:off x="3897086" y="93994"/>
            <a:ext cx="7358742" cy="523220"/>
          </a:xfrm>
          <a:prstGeom prst="rect">
            <a:avLst/>
          </a:prstGeom>
          <a:noFill/>
        </p:spPr>
        <p:txBody>
          <a:bodyPr wrap="square">
            <a:spAutoFit/>
          </a:bodyPr>
          <a:lstStyle/>
          <a:p>
            <a:pPr marR="8890" algn="l">
              <a:spcBef>
                <a:spcPts val="105"/>
              </a:spcBef>
            </a:pPr>
            <a:r>
              <a:rPr lang="pt-BR" sz="2800" b="1" dirty="0">
                <a:solidFill>
                  <a:schemeClr val="tx1">
                    <a:lumMod val="65000"/>
                    <a:lumOff val="35000"/>
                  </a:schemeClr>
                </a:solidFill>
                <a:latin typeface="Futura PT Book"/>
                <a:cs typeface="Calibri"/>
              </a:rPr>
              <a:t>BLOCO 3 –  VI Eco</a:t>
            </a:r>
          </a:p>
        </p:txBody>
      </p:sp>
      <p:sp>
        <p:nvSpPr>
          <p:cNvPr id="13" name="CaixaDeTexto 12">
            <a:extLst>
              <a:ext uri="{FF2B5EF4-FFF2-40B4-BE49-F238E27FC236}">
                <a16:creationId xmlns:a16="http://schemas.microsoft.com/office/drawing/2014/main" id="{2489CB21-C76A-74D4-A208-565F3555ED38}"/>
              </a:ext>
            </a:extLst>
          </p:cNvPr>
          <p:cNvSpPr txBox="1"/>
          <p:nvPr/>
        </p:nvSpPr>
        <p:spPr>
          <a:xfrm>
            <a:off x="281575" y="5985437"/>
            <a:ext cx="10129234" cy="738664"/>
          </a:xfrm>
          <a:prstGeom prst="rect">
            <a:avLst/>
          </a:prstGeom>
          <a:noFill/>
        </p:spPr>
        <p:txBody>
          <a:bodyPr wrap="square">
            <a:spAutoFit/>
          </a:bodyPr>
          <a:lstStyle/>
          <a:p>
            <a:pPr algn="l"/>
            <a:r>
              <a:rPr lang="pt-BR" sz="1400" b="1" dirty="0">
                <a:solidFill>
                  <a:schemeClr val="tx1">
                    <a:lumMod val="65000"/>
                    <a:lumOff val="35000"/>
                  </a:schemeClr>
                </a:solidFill>
                <a:highlight>
                  <a:srgbClr val="00FF00"/>
                </a:highlight>
                <a:latin typeface="Futura PT Book"/>
              </a:rPr>
              <a:t>Votação 5: Opção 1 contra a exclusão proposta pela ABEMA </a:t>
            </a:r>
          </a:p>
          <a:p>
            <a:pPr algn="l"/>
            <a:r>
              <a:rPr lang="pt-BR" sz="1400" b="1" dirty="0">
                <a:solidFill>
                  <a:schemeClr val="tx1">
                    <a:lumMod val="65000"/>
                    <a:lumOff val="35000"/>
                  </a:schemeClr>
                </a:solidFill>
                <a:highlight>
                  <a:srgbClr val="00FF00"/>
                </a:highlight>
                <a:latin typeface="Futura PT Book"/>
              </a:rPr>
              <a:t>Votos: MMA (1X)/ ANAMMA (2X)/ Sociedade Civil (2X): Total: 5 votos. </a:t>
            </a:r>
          </a:p>
          <a:p>
            <a:pPr algn="l"/>
            <a:r>
              <a:rPr lang="pt-BR" sz="1400" b="1" dirty="0">
                <a:solidFill>
                  <a:schemeClr val="tx1">
                    <a:lumMod val="65000"/>
                    <a:lumOff val="35000"/>
                  </a:schemeClr>
                </a:solidFill>
                <a:highlight>
                  <a:srgbClr val="00FF00"/>
                </a:highlight>
                <a:latin typeface="Futura PT Book"/>
              </a:rPr>
              <a:t>Opção 2 pelos dados ABEMA: ABEMA (2X) e CNI: Total: 3 votos – Abstenção: CNC</a:t>
            </a:r>
          </a:p>
        </p:txBody>
      </p:sp>
    </p:spTree>
    <p:extLst>
      <p:ext uri="{BB962C8B-B14F-4D97-AF65-F5344CB8AC3E}">
        <p14:creationId xmlns:p14="http://schemas.microsoft.com/office/powerpoint/2010/main" val="482612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ABCC164-F8EF-89F8-891C-4AD5FEE64CAA}"/>
              </a:ext>
            </a:extLst>
          </p:cNvPr>
          <p:cNvSpPr>
            <a:spLocks noGrp="1"/>
          </p:cNvSpPr>
          <p:nvPr>
            <p:ph type="body" idx="1"/>
          </p:nvPr>
        </p:nvSpPr>
        <p:spPr>
          <a:xfrm>
            <a:off x="480788" y="2936211"/>
            <a:ext cx="9514109" cy="1500411"/>
          </a:xfrm>
        </p:spPr>
        <p:txBody>
          <a:bodyPr/>
          <a:lstStyle/>
          <a:p>
            <a:pPr algn="ctr"/>
            <a:r>
              <a:rPr lang="pt-BR" sz="4000" dirty="0">
                <a:solidFill>
                  <a:schemeClr val="tx1"/>
                </a:solidFill>
                <a:highlight>
                  <a:srgbClr val="00FFFF"/>
                </a:highlight>
              </a:rPr>
              <a:t>FINAL DEBATE MANHÃ</a:t>
            </a:r>
          </a:p>
          <a:p>
            <a:pPr algn="ctr"/>
            <a:r>
              <a:rPr lang="pt-BR" sz="4000" dirty="0">
                <a:solidFill>
                  <a:schemeClr val="tx1"/>
                </a:solidFill>
                <a:highlight>
                  <a:srgbClr val="00FFFF"/>
                </a:highlight>
              </a:rPr>
              <a:t>REGRESSO ÀS 16hs.</a:t>
            </a:r>
          </a:p>
          <a:p>
            <a:pPr algn="ctr"/>
            <a:endParaRPr lang="pt-BR" dirty="0">
              <a:highlight>
                <a:srgbClr val="00FFFF"/>
              </a:highlight>
            </a:endParaRPr>
          </a:p>
        </p:txBody>
      </p:sp>
    </p:spTree>
    <p:extLst>
      <p:ext uri="{BB962C8B-B14F-4D97-AF65-F5344CB8AC3E}">
        <p14:creationId xmlns:p14="http://schemas.microsoft.com/office/powerpoint/2010/main" val="4222399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89301-F9B8-D6D4-1DDC-E63F984701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9EFAB4E-DD0A-385B-52EA-FD862E9771D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EBA5BC15-6456-3C11-9DB2-1D788FE1B79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B1966B57-D1F9-7BE6-D729-3726DBBC540D}"/>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B3F4C9E7-7793-1436-F8CE-03DA132F4093}"/>
              </a:ext>
            </a:extLst>
          </p:cNvPr>
          <p:cNvPicPr/>
          <p:nvPr/>
        </p:nvPicPr>
        <p:blipFill>
          <a:blip r:embed="rId2" cstate="print"/>
          <a:stretch>
            <a:fillRect/>
          </a:stretch>
        </p:blipFill>
        <p:spPr>
          <a:xfrm>
            <a:off x="0" y="474470"/>
            <a:ext cx="10692384" cy="129077"/>
          </a:xfrm>
          <a:prstGeom prst="rect">
            <a:avLst/>
          </a:prstGeom>
        </p:spPr>
      </p:pic>
      <p:sp>
        <p:nvSpPr>
          <p:cNvPr id="8" name="object 10">
            <a:extLst>
              <a:ext uri="{FF2B5EF4-FFF2-40B4-BE49-F238E27FC236}">
                <a16:creationId xmlns:a16="http://schemas.microsoft.com/office/drawing/2014/main" id="{FCA87AA6-25C6-EF4D-4B8A-A93DEB5133AD}"/>
              </a:ext>
            </a:extLst>
          </p:cNvPr>
          <p:cNvSpPr/>
          <p:nvPr/>
        </p:nvSpPr>
        <p:spPr>
          <a:xfrm>
            <a:off x="209030" y="952576"/>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84B47F0-F02F-EC28-E601-345ABE3535C2}"/>
              </a:ext>
            </a:extLst>
          </p:cNvPr>
          <p:cNvSpPr/>
          <p:nvPr/>
        </p:nvSpPr>
        <p:spPr>
          <a:xfrm>
            <a:off x="462014" y="952576"/>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A6BFAF0-BD3A-4AF6-FF1A-42E4246AE0C7}"/>
              </a:ext>
            </a:extLst>
          </p:cNvPr>
          <p:cNvSpPr/>
          <p:nvPr/>
        </p:nvSpPr>
        <p:spPr>
          <a:xfrm>
            <a:off x="716522" y="952576"/>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4378EAF-F898-30FA-65F7-6E6F117CCC16}"/>
              </a:ext>
            </a:extLst>
          </p:cNvPr>
          <p:cNvSpPr txBox="1"/>
          <p:nvPr/>
        </p:nvSpPr>
        <p:spPr>
          <a:xfrm>
            <a:off x="1025071" y="776099"/>
            <a:ext cx="9220681" cy="867237"/>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PONTOS JÁ VOTADOS QUE FORAM APRESENTADAS NOVAS PROPOSTAS</a:t>
            </a:r>
            <a:endParaRPr lang="pt-BR" sz="2800" b="1" dirty="0">
              <a:solidFill>
                <a:schemeClr val="tx1">
                  <a:lumMod val="65000"/>
                  <a:lumOff val="35000"/>
                </a:schemeClr>
              </a:solidFill>
              <a:latin typeface="Futura PT Book" panose="020B0502020204020303" pitchFamily="34" charset="0"/>
              <a:cs typeface="Calibri"/>
            </a:endParaRPr>
          </a:p>
        </p:txBody>
      </p:sp>
      <p:pic>
        <p:nvPicPr>
          <p:cNvPr id="24" name="Imagem 23" descr="Logotipo&#10;&#10;Descrição gerada automaticamente">
            <a:extLst>
              <a:ext uri="{FF2B5EF4-FFF2-40B4-BE49-F238E27FC236}">
                <a16:creationId xmlns:a16="http://schemas.microsoft.com/office/drawing/2014/main" id="{092EBA7F-B673-B7A0-632C-1557E9320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60B8718C-1471-8FC0-51A1-9E77121CB4A2}"/>
              </a:ext>
            </a:extLst>
          </p:cNvPr>
          <p:cNvSpPr txBox="1"/>
          <p:nvPr/>
        </p:nvSpPr>
        <p:spPr>
          <a:xfrm>
            <a:off x="299835" y="1774567"/>
            <a:ext cx="9876882" cy="5016758"/>
          </a:xfrm>
          <a:prstGeom prst="rect">
            <a:avLst/>
          </a:prstGeom>
          <a:noFill/>
        </p:spPr>
        <p:txBody>
          <a:bodyPr wrap="square" lIns="91440" tIns="45720" rIns="91440" bIns="45720" rtlCol="0" anchor="t">
            <a:spAutoFit/>
          </a:bodyPr>
          <a:lstStyle/>
          <a:p>
            <a:r>
              <a:rPr lang="pt-BR" sz="2000" b="1" dirty="0"/>
              <a:t>Art. 9, XVL, Sedimento</a:t>
            </a:r>
          </a:p>
          <a:p>
            <a:endParaRPr lang="pt-BR" sz="2000" b="1" dirty="0"/>
          </a:p>
          <a:p>
            <a:r>
              <a:rPr lang="pt-BR" sz="2000" dirty="0"/>
              <a:t>XLV - Sedimento: material particulado ou semifluido que tende a se depositar como uma camada de partículas sólidas em regiões de menor energia do fluxo</a:t>
            </a:r>
            <a:r>
              <a:rPr lang="pt-BR" sz="2000" dirty="0">
                <a:solidFill>
                  <a:schemeClr val="tx1"/>
                </a:solidFill>
              </a:rPr>
              <a:t>; </a:t>
            </a:r>
            <a:r>
              <a:rPr lang="pt-BR" sz="2000" dirty="0">
                <a:solidFill>
                  <a:srgbClr val="FF0000"/>
                </a:solidFill>
              </a:rPr>
              <a:t>(CONCEITO APROVADO)</a:t>
            </a:r>
          </a:p>
          <a:p>
            <a:endParaRPr lang="pt-BR" sz="2000" dirty="0"/>
          </a:p>
          <a:p>
            <a:r>
              <a:rPr lang="pt-BR" sz="2000" dirty="0"/>
              <a:t>XLV – Sedimento: é o conjunto de partículas sólidas derivadas de rochas, resultante de processos físicos, químicos ou biológicos, ou de materiais biológicos, que é transportado do lugar de origem aos locais de deposição. </a:t>
            </a:r>
            <a:r>
              <a:rPr lang="pt-BR" sz="2000" dirty="0">
                <a:solidFill>
                  <a:srgbClr val="FF0000"/>
                </a:solidFill>
              </a:rPr>
              <a:t>(Emenda Ibama)</a:t>
            </a:r>
          </a:p>
          <a:p>
            <a:endParaRPr lang="pt-BR" sz="2000" dirty="0"/>
          </a:p>
          <a:p>
            <a:r>
              <a:rPr lang="pt-BR" sz="2000" dirty="0"/>
              <a:t>XLV - Sedimento: é o conjunto de partículas sólidas derivadas de rochas, por processos físicos e químicos ou de materiais biológicos, que pode ser transportado pela água ou pelo vento do lugar de origem aos locais de deposição. </a:t>
            </a:r>
            <a:r>
              <a:rPr lang="pt-BR" sz="2000" dirty="0">
                <a:solidFill>
                  <a:srgbClr val="FF0000"/>
                </a:solidFill>
              </a:rPr>
              <a:t>(Emenda ABEMA)</a:t>
            </a:r>
          </a:p>
          <a:p>
            <a:endParaRPr lang="pt-BR" sz="2000" dirty="0">
              <a:solidFill>
                <a:srgbClr val="FF0000"/>
              </a:solidFill>
            </a:endParaRPr>
          </a:p>
          <a:p>
            <a:r>
              <a:rPr lang="pt-BR" sz="2000" dirty="0">
                <a:solidFill>
                  <a:schemeClr val="tx1"/>
                </a:solidFill>
                <a:highlight>
                  <a:srgbClr val="00FF00"/>
                </a:highlight>
              </a:rPr>
              <a:t>Consenso com o texto da Emenda apresentada pelo Ibama. </a:t>
            </a:r>
          </a:p>
        </p:txBody>
      </p:sp>
    </p:spTree>
    <p:extLst>
      <p:ext uri="{BB962C8B-B14F-4D97-AF65-F5344CB8AC3E}">
        <p14:creationId xmlns:p14="http://schemas.microsoft.com/office/powerpoint/2010/main" val="65038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0ABF-199E-85E8-493C-FA152B4ADF7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CE3D0A3-E875-380A-1BB4-EB260DF3CCFD}"/>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44E55282-7715-BD0D-CC8C-80F23975965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8311CFD6-901F-D967-1B8C-6BACC743E435}"/>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86101A6-2990-4D1C-72CE-3520602B586A}"/>
              </a:ext>
            </a:extLst>
          </p:cNvPr>
          <p:cNvPicPr/>
          <p:nvPr/>
        </p:nvPicPr>
        <p:blipFill>
          <a:blip r:embed="rId2" cstate="print"/>
          <a:stretch>
            <a:fillRect/>
          </a:stretch>
        </p:blipFill>
        <p:spPr>
          <a:xfrm>
            <a:off x="1016" y="405550"/>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B5BC4B40-36D5-1B3E-2C12-2534B43DE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5FF61FD4-088B-C29C-7825-18DF8947DCAA}"/>
              </a:ext>
            </a:extLst>
          </p:cNvPr>
          <p:cNvSpPr txBox="1"/>
          <p:nvPr/>
        </p:nvSpPr>
        <p:spPr>
          <a:xfrm>
            <a:off x="206829" y="882100"/>
            <a:ext cx="9960428" cy="5847755"/>
          </a:xfrm>
          <a:prstGeom prst="rect">
            <a:avLst/>
          </a:prstGeom>
          <a:noFill/>
        </p:spPr>
        <p:txBody>
          <a:bodyPr wrap="square" lIns="91440" tIns="45720" rIns="91440" bIns="45720" rtlCol="0" anchor="t">
            <a:spAutoFit/>
          </a:bodyPr>
          <a:lstStyle/>
          <a:p>
            <a:r>
              <a:rPr lang="pt-BR" sz="2400" b="1" dirty="0"/>
              <a:t>Art. 14, Parágrafo Único</a:t>
            </a:r>
          </a:p>
          <a:p>
            <a:pPr algn="just"/>
            <a:endParaRPr lang="pt-BR" sz="600" b="1" dirty="0"/>
          </a:p>
          <a:p>
            <a:pPr algn="just"/>
            <a:r>
              <a:rPr lang="pt-BR" dirty="0"/>
              <a:t>Parágrafo único. Na ausência de Valores de Investigação estabelecidos, poderão ser utilizados valores de referência internacionais, ou derivados usando a metodologia dos os </a:t>
            </a:r>
            <a:r>
              <a:rPr lang="pt-BR" dirty="0" err="1"/>
              <a:t>VIs</a:t>
            </a:r>
            <a:r>
              <a:rPr lang="pt-BR" dirty="0"/>
              <a:t> definidos no Anexo III e a parametrização definida a partir de estudos considerados cientificamente válidos, a critério do órgão ambiental competente. </a:t>
            </a:r>
          </a:p>
          <a:p>
            <a:pPr algn="just"/>
            <a:r>
              <a:rPr lang="pt-BR" dirty="0">
                <a:solidFill>
                  <a:srgbClr val="FF0000"/>
                </a:solidFill>
              </a:rPr>
              <a:t>(TEXTO DA ÚLTIMA REUNIÃO ACORDADO REVISITAR)</a:t>
            </a:r>
          </a:p>
          <a:p>
            <a:pPr algn="just"/>
            <a:endParaRPr lang="pt-BR" dirty="0"/>
          </a:p>
          <a:p>
            <a:pPr algn="just"/>
            <a:r>
              <a:rPr lang="pt-BR" dirty="0"/>
              <a:t>Parágrafo único – Na ausência de Valores de Investigação estabelecidos, poderão ser utilizados valores de referência internacionais ou valores derivados por meio da metodologia de avaliação de risco adotada para a definição dos Valores de Investigação constantes do Anexo III, utilizando parâmetros fundamentados em estudos cientificamente válidos, a critério do órgão ambiental competente. </a:t>
            </a:r>
            <a:r>
              <a:rPr lang="pt-BR" dirty="0">
                <a:solidFill>
                  <a:srgbClr val="FF0000"/>
                </a:solidFill>
              </a:rPr>
              <a:t>(Emenda Ibama)</a:t>
            </a:r>
          </a:p>
          <a:p>
            <a:pPr algn="just"/>
            <a:endParaRPr lang="pt-BR" dirty="0"/>
          </a:p>
          <a:p>
            <a:pPr algn="just"/>
            <a:r>
              <a:rPr lang="pt-BR" dirty="0"/>
              <a:t>Parágrafo único - Na ausência de Valores de Investigação estabelecidos no Anexo III, poderão ser utilizados valores de referência internacionais, ou valores derivados usando a metodologia de avaliação de risco adotando parametrização definida a partir de estudos considerados cientificamente válidos, a critério do órgão ambiental competente. </a:t>
            </a:r>
            <a:r>
              <a:rPr lang="pt-BR" dirty="0">
                <a:solidFill>
                  <a:srgbClr val="FF0000"/>
                </a:solidFill>
              </a:rPr>
              <a:t>(Emenda ABEMA)</a:t>
            </a:r>
          </a:p>
          <a:p>
            <a:pPr algn="just"/>
            <a:endParaRPr lang="pt-BR" dirty="0">
              <a:solidFill>
                <a:srgbClr val="FF0000"/>
              </a:solidFill>
            </a:endParaRPr>
          </a:p>
          <a:p>
            <a:pPr algn="just"/>
            <a:r>
              <a:rPr lang="pt-BR" sz="1800" dirty="0">
                <a:solidFill>
                  <a:schemeClr val="tx1"/>
                </a:solidFill>
                <a:highlight>
                  <a:srgbClr val="00FF00"/>
                </a:highlight>
              </a:rPr>
              <a:t>Consenso com o texto da Emenda apresentada pelo Ibama. </a:t>
            </a:r>
          </a:p>
          <a:p>
            <a:pPr algn="just"/>
            <a:endParaRPr lang="pt-BR" dirty="0">
              <a:solidFill>
                <a:srgbClr val="FF0000"/>
              </a:solidFill>
            </a:endParaRPr>
          </a:p>
        </p:txBody>
      </p:sp>
    </p:spTree>
    <p:extLst>
      <p:ext uri="{BB962C8B-B14F-4D97-AF65-F5344CB8AC3E}">
        <p14:creationId xmlns:p14="http://schemas.microsoft.com/office/powerpoint/2010/main" val="427331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B02A-5C78-7BF7-1E1D-F25A67D59B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66872D1-0DF8-6F96-CE34-9355C52534A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B2512137-4124-C6CE-42B5-672D266B44FF}"/>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DAE301E-BAA7-A6E3-1CB9-6BD3A39ABB09}"/>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E5CB5B7-DC08-308E-92E3-B9FE68ECB7D8}"/>
              </a:ext>
            </a:extLst>
          </p:cNvPr>
          <p:cNvPicPr/>
          <p:nvPr/>
        </p:nvPicPr>
        <p:blipFill>
          <a:blip r:embed="rId2" cstate="print"/>
          <a:stretch>
            <a:fillRect/>
          </a:stretch>
        </p:blipFill>
        <p:spPr>
          <a:xfrm>
            <a:off x="0" y="271924"/>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F36F905C-8C14-7C60-D5D4-C203DD17F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76775CB3-60C6-79C8-1D83-4A290A001B1F}"/>
              </a:ext>
            </a:extLst>
          </p:cNvPr>
          <p:cNvSpPr txBox="1"/>
          <p:nvPr/>
        </p:nvSpPr>
        <p:spPr>
          <a:xfrm>
            <a:off x="250021" y="562705"/>
            <a:ext cx="9968212" cy="6478697"/>
          </a:xfrm>
          <a:prstGeom prst="rect">
            <a:avLst/>
          </a:prstGeom>
          <a:noFill/>
        </p:spPr>
        <p:txBody>
          <a:bodyPr wrap="square" lIns="91440" tIns="45720" rIns="91440" bIns="45720" rtlCol="0" anchor="t">
            <a:spAutoFit/>
          </a:bodyPr>
          <a:lstStyle/>
          <a:p>
            <a:pPr algn="just"/>
            <a:r>
              <a:rPr lang="pt-BR" sz="1700" b="1" dirty="0"/>
              <a:t>Art. 25, Parágrafo único e Art. 9 XLVII </a:t>
            </a:r>
            <a:r>
              <a:rPr lang="pt-BR" sz="1700" dirty="0"/>
              <a:t>-</a:t>
            </a:r>
            <a:endParaRPr lang="pt-BR" sz="1700" b="1" dirty="0"/>
          </a:p>
          <a:p>
            <a:pPr algn="just"/>
            <a:r>
              <a:rPr lang="pt-BR" sz="1700" dirty="0"/>
              <a:t>XLVII - Situação de perigo: Situação em que a presença de substâncias químicas de interesse nas matrizes ambientais exija resposta imediata diante da ameaça à saúde humana, ao meio ambiente e aos bens a proteger; </a:t>
            </a:r>
            <a:r>
              <a:rPr lang="pt-BR" sz="1700" dirty="0">
                <a:solidFill>
                  <a:srgbClr val="FF0000"/>
                </a:solidFill>
              </a:rPr>
              <a:t>(TEXTO JÁ APROVADO)</a:t>
            </a:r>
          </a:p>
          <a:p>
            <a:pPr algn="just"/>
            <a:endParaRPr lang="pt-BR" sz="1700" dirty="0"/>
          </a:p>
          <a:p>
            <a:pPr algn="just"/>
            <a:r>
              <a:rPr lang="pt-BR" sz="1700" dirty="0"/>
              <a:t>Art. 25, Parágrafo único. Situação de perigo se configura quando há possibilidade de ocorrência ou constatação de situações como incêndios, explosões, exposição aguda a agentes tóxicos, reativos, corrosivos, agentes patogênicos, mutagênicos e cancerígenos, migração de gases e vapores para ambientes confinados ou semiconfinados, cujas concentrações excedam os valores orientadores, comprometimento de estruturas de edificação ou de outras utilidades, contaminação das águas superficiais ou subterrâneas utilizadas para abastecimento público ou dessedentação de animais e contaminação de alimentos. </a:t>
            </a:r>
            <a:r>
              <a:rPr lang="pt-BR" sz="1700" dirty="0">
                <a:solidFill>
                  <a:srgbClr val="FF0000"/>
                </a:solidFill>
              </a:rPr>
              <a:t>(TEXTO JÁ APROVADO, consta a observação que ABEMA irá propor ajustes no parágrafo único e definição de situação de perigo)</a:t>
            </a:r>
          </a:p>
          <a:p>
            <a:pPr algn="just"/>
            <a:endParaRPr lang="pt-BR" sz="600" b="1" dirty="0"/>
          </a:p>
          <a:p>
            <a:pPr algn="just"/>
            <a:r>
              <a:rPr lang="pt-BR" sz="1700" dirty="0"/>
              <a:t>Art. 9, XLVII - Situação de perigo: Situação em que a presença de substâncias químicas de interesse nas matrizes ambientais exija resposta imediata diante da ameaça à saúde humana, ao meio ambiente e aos bens a proteger envolvendo a possibilidade de ocorrência ou constatação de situações como incêndios, explosões, exposição aguda a agentes tóxicos, reativos, corrosivos, agentes patogênicos, mutagênicos e cancerígenos, migração de gases e vapores para ambientes confinados ou semiconfinados, cujas concentrações excedam os valores orientadores, comprometimento de estruturas de edificação ou de outras utilidades, contaminação das águas superficiais ou subterrâneas utilizadas para abastecimento público ou dessedentação de animais e contaminação de alimentos. </a:t>
            </a:r>
            <a:r>
              <a:rPr lang="pt-BR" sz="1700" dirty="0">
                <a:solidFill>
                  <a:srgbClr val="FF0000"/>
                </a:solidFill>
              </a:rPr>
              <a:t>(Emenda ABEMA)</a:t>
            </a:r>
          </a:p>
          <a:p>
            <a:pPr algn="just"/>
            <a:r>
              <a:rPr lang="pt-BR" sz="1600" dirty="0">
                <a:solidFill>
                  <a:schemeClr val="tx1"/>
                </a:solidFill>
                <a:highlight>
                  <a:srgbClr val="00FF00"/>
                </a:highlight>
              </a:rPr>
              <a:t>Consenso com o texto da Emenda apresentada pela Abema.</a:t>
            </a:r>
          </a:p>
          <a:p>
            <a:pPr algn="just"/>
            <a:endParaRPr lang="pt-BR" sz="1700" dirty="0">
              <a:solidFill>
                <a:srgbClr val="FF0000"/>
              </a:solidFill>
            </a:endParaRPr>
          </a:p>
        </p:txBody>
      </p:sp>
    </p:spTree>
    <p:extLst>
      <p:ext uri="{BB962C8B-B14F-4D97-AF65-F5344CB8AC3E}">
        <p14:creationId xmlns:p14="http://schemas.microsoft.com/office/powerpoint/2010/main" val="365385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C3581-C587-D0DF-FD12-0E3E2A787EC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03C283-1B51-CAF0-3F35-0CF830173B4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F18AF79D-B42C-2618-06C0-C27FF088BE2A}"/>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C5877179-B216-2AC0-272F-3ADD9549AD9E}"/>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7070955-07DF-7DC9-B2F7-DE46BF96C55E}"/>
              </a:ext>
            </a:extLst>
          </p:cNvPr>
          <p:cNvPicPr/>
          <p:nvPr/>
        </p:nvPicPr>
        <p:blipFill>
          <a:blip r:embed="rId2" cstate="print"/>
          <a:stretch>
            <a:fillRect/>
          </a:stretch>
        </p:blipFill>
        <p:spPr>
          <a:xfrm>
            <a:off x="0" y="772668"/>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6C17E3A8-4963-184E-F57C-42AEEE375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CF8A893A-0852-A1C1-FD46-671625303C4F}"/>
              </a:ext>
            </a:extLst>
          </p:cNvPr>
          <p:cNvSpPr txBox="1"/>
          <p:nvPr/>
        </p:nvSpPr>
        <p:spPr>
          <a:xfrm>
            <a:off x="205090" y="947806"/>
            <a:ext cx="10112441" cy="7232749"/>
          </a:xfrm>
          <a:prstGeom prst="rect">
            <a:avLst/>
          </a:prstGeom>
          <a:noFill/>
        </p:spPr>
        <p:txBody>
          <a:bodyPr wrap="square" lIns="91440" tIns="45720" rIns="91440" bIns="45720" rtlCol="0" anchor="t">
            <a:spAutoFit/>
          </a:bodyPr>
          <a:lstStyle/>
          <a:p>
            <a:r>
              <a:rPr lang="pt-BR" sz="2200" b="1" dirty="0"/>
              <a:t>Art. 45 e 46, Inciso III e § 1º </a:t>
            </a:r>
            <a:endParaRPr lang="pt-BR" sz="2200" b="1" dirty="0">
              <a:solidFill>
                <a:srgbClr val="000000"/>
              </a:solidFill>
            </a:endParaRPr>
          </a:p>
          <a:p>
            <a:endParaRPr lang="pt-BR" sz="2200" dirty="0"/>
          </a:p>
          <a:p>
            <a:r>
              <a:rPr lang="pt-BR" sz="2200" dirty="0"/>
              <a:t>III- Área de Preservação Permanente em zona rural; </a:t>
            </a:r>
            <a:r>
              <a:rPr lang="pt-BR" sz="2200" dirty="0">
                <a:solidFill>
                  <a:srgbClr val="FF0000"/>
                </a:solidFill>
              </a:rPr>
              <a:t>(TEXTO JÁ APROVADO)</a:t>
            </a:r>
            <a:endParaRPr lang="pt-BR" sz="2200" b="1" dirty="0">
              <a:solidFill>
                <a:srgbClr val="FF0000"/>
              </a:solidFill>
            </a:endParaRPr>
          </a:p>
          <a:p>
            <a:pPr algn="just"/>
            <a:endParaRPr lang="pt-BR" sz="2200" dirty="0"/>
          </a:p>
          <a:p>
            <a:pPr algn="just"/>
            <a:r>
              <a:rPr lang="pt-BR" sz="2200" dirty="0"/>
              <a:t>III - Áreas de Preservação Permanentes em zonas rurais onde for identificada a presença de receptores ecológicos suscetíveis. </a:t>
            </a:r>
            <a:r>
              <a:rPr lang="pt-BR" sz="2200" dirty="0">
                <a:solidFill>
                  <a:srgbClr val="FF0000"/>
                </a:solidFill>
              </a:rPr>
              <a:t>(Emenda ABEMA)</a:t>
            </a:r>
          </a:p>
          <a:p>
            <a:pPr algn="just"/>
            <a:endParaRPr lang="pt-BR" sz="2200" dirty="0">
              <a:solidFill>
                <a:srgbClr val="FF0000"/>
              </a:solidFill>
            </a:endParaRPr>
          </a:p>
          <a:p>
            <a:pPr algn="just"/>
            <a:r>
              <a:rPr lang="pt-BR" sz="2200" dirty="0"/>
              <a:t>§ 1º O Órgão Ambiental competente poderá exigir a realização da ARE em áreas prioritárias para conservação de biodiversidade, áreas de preservação permanentes, inclusive em zonas urbanas, e áreas de ecossistemas naturais não previstas nos incisos de I a IV . </a:t>
            </a:r>
            <a:r>
              <a:rPr lang="pt-BR" sz="2200" dirty="0">
                <a:solidFill>
                  <a:srgbClr val="FF0000"/>
                </a:solidFill>
              </a:rPr>
              <a:t>(TEXTO JÁ APROVADO)</a:t>
            </a:r>
            <a:endParaRPr lang="pt-BR" sz="2200" dirty="0"/>
          </a:p>
          <a:p>
            <a:pPr algn="just"/>
            <a:endParaRPr lang="pt-BR" sz="2200" dirty="0">
              <a:solidFill>
                <a:srgbClr val="FF0000"/>
              </a:solidFill>
            </a:endParaRPr>
          </a:p>
          <a:p>
            <a:pPr algn="just"/>
            <a:r>
              <a:rPr lang="pt-BR" sz="2200" dirty="0"/>
              <a:t>§ 1º O Órgão Ambiental competente poderá exigir a realização da ARE em áreas prioritárias para conservação de biodiversidade, áreas de preservação permanentes, </a:t>
            </a:r>
            <a:r>
              <a:rPr lang="pt-BR" sz="2200" strike="sngStrike" dirty="0"/>
              <a:t>inclusive</a:t>
            </a:r>
            <a:r>
              <a:rPr lang="pt-BR" sz="2200" dirty="0"/>
              <a:t> em zonas urbanas, e áreas de ecossistemas naturais não previstas nos incisos de I a IV</a:t>
            </a:r>
            <a:r>
              <a:rPr lang="pt-BR" sz="2200" dirty="0">
                <a:solidFill>
                  <a:srgbClr val="FF0000"/>
                </a:solidFill>
              </a:rPr>
              <a:t>. (Emenda ABEMA, Aceitar o parágrafo 1º. do IBAMA/Sociedade Civil)</a:t>
            </a:r>
          </a:p>
          <a:p>
            <a:pPr algn="just"/>
            <a:r>
              <a:rPr lang="pt-BR" sz="2400" dirty="0">
                <a:solidFill>
                  <a:schemeClr val="tx1"/>
                </a:solidFill>
                <a:highlight>
                  <a:srgbClr val="00FF00"/>
                </a:highlight>
              </a:rPr>
              <a:t>Manutenção do Texto originalmente aprovado, considerando o parágrafo segundo já aprovado em ambos artigos. </a:t>
            </a:r>
          </a:p>
          <a:p>
            <a:pPr algn="just"/>
            <a:endParaRPr lang="pt-BR" sz="2200" dirty="0">
              <a:solidFill>
                <a:srgbClr val="FF0000"/>
              </a:solidFill>
            </a:endParaRPr>
          </a:p>
          <a:p>
            <a:pPr algn="just"/>
            <a:endParaRPr lang="pt-BR" sz="2000" dirty="0"/>
          </a:p>
        </p:txBody>
      </p:sp>
    </p:spTree>
    <p:extLst>
      <p:ext uri="{BB962C8B-B14F-4D97-AF65-F5344CB8AC3E}">
        <p14:creationId xmlns:p14="http://schemas.microsoft.com/office/powerpoint/2010/main" val="233188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5674A913-EB79-DC7B-0F35-9B7E97C41FF2}"/>
              </a:ext>
            </a:extLst>
          </p:cNvPr>
          <p:cNvSpPr>
            <a:spLocks noGrp="1"/>
          </p:cNvSpPr>
          <p:nvPr>
            <p:ph idx="1"/>
          </p:nvPr>
        </p:nvSpPr>
        <p:spPr>
          <a:xfrm>
            <a:off x="473913" y="464631"/>
            <a:ext cx="9998143" cy="7659020"/>
          </a:xfrm>
        </p:spPr>
        <p:txBody>
          <a:bodyPr/>
          <a:lstStyle/>
          <a:p>
            <a:r>
              <a:rPr lang="pt-BR" sz="2105" b="1" dirty="0">
                <a:highlight>
                  <a:srgbClr val="FFFF00"/>
                </a:highlight>
              </a:rPr>
              <a:t>PROPOSTAS CNC </a:t>
            </a:r>
          </a:p>
          <a:p>
            <a:endParaRPr lang="pt-BR" sz="2105" b="1" dirty="0"/>
          </a:p>
          <a:p>
            <a:r>
              <a:rPr lang="pt-BR" sz="2105" b="1" dirty="0"/>
              <a:t>PROPOSTAS 1</a:t>
            </a:r>
          </a:p>
          <a:p>
            <a:r>
              <a:rPr lang="pt-BR" sz="2105" b="1" dirty="0"/>
              <a:t>Esclarecimento de qual listagem de áreas com potencial de contaminação deve ser seguida</a:t>
            </a:r>
            <a:r>
              <a:rPr lang="pt-BR" sz="2105" dirty="0"/>
              <a:t>. </a:t>
            </a:r>
          </a:p>
          <a:p>
            <a:r>
              <a:rPr lang="pt-BR" sz="2105" dirty="0"/>
              <a:t>Anexo I da proposta X atividades da Lei. 10.165/2000?</a:t>
            </a:r>
          </a:p>
          <a:p>
            <a:r>
              <a:rPr lang="pt-BR" sz="2105" dirty="0"/>
              <a:t>Por vezes o texto da proposta cita o Anexo I, vide por exemplo o art. 30, caput. Em outro momento cita a Lei 10.165/2000 como fundamento.</a:t>
            </a:r>
          </a:p>
          <a:p>
            <a:r>
              <a:rPr lang="pt-BR" sz="2105" dirty="0"/>
              <a:t>Esclarecer qual regra jurídica vale? Ou suprime o anexo I ou suprime a Lei 10.165/2000.</a:t>
            </a:r>
          </a:p>
          <a:p>
            <a:endParaRPr lang="pt-BR" sz="2105" dirty="0"/>
          </a:p>
          <a:p>
            <a:r>
              <a:rPr lang="pt-BR" sz="2400" b="1" dirty="0" err="1"/>
              <a:t>Art</a:t>
            </a:r>
            <a:r>
              <a:rPr lang="pt-BR" sz="2400" b="1" dirty="0"/>
              <a:t> .16, § 2º Os órgãos ambientais competentes poderão publicar relação das atividades com potencial de contaminação dos solos e das águas subterrâneas, com fins de complementação do Anexo I para orientação das ações de prevenção e controle da qualidade do solo, tomando como base as atividades previstas na Lei nº 10.165, de 27 de dezembro de 2000.</a:t>
            </a:r>
          </a:p>
          <a:p>
            <a:endParaRPr lang="pt-BR" sz="2400" b="1" dirty="0"/>
          </a:p>
          <a:p>
            <a:r>
              <a:rPr lang="pt-BR" sz="2400" b="1" dirty="0">
                <a:highlight>
                  <a:srgbClr val="00FF00"/>
                </a:highlight>
              </a:rPr>
              <a:t>Consenso para nova redação do parágrafo 2 do Art. 16.</a:t>
            </a:r>
            <a:endParaRPr lang="pt-BR" sz="2105" b="1" dirty="0">
              <a:highlight>
                <a:srgbClr val="00FF00"/>
              </a:highlight>
            </a:endParaRPr>
          </a:p>
          <a:p>
            <a:endParaRPr lang="pt-BR" sz="2105" dirty="0"/>
          </a:p>
          <a:p>
            <a:endParaRPr lang="pt-BR" sz="2105" dirty="0"/>
          </a:p>
          <a:p>
            <a:endParaRPr lang="pt-BR" dirty="0"/>
          </a:p>
          <a:p>
            <a:endParaRPr lang="pt-BR" dirty="0"/>
          </a:p>
        </p:txBody>
      </p:sp>
    </p:spTree>
    <p:extLst>
      <p:ext uri="{BB962C8B-B14F-4D97-AF65-F5344CB8AC3E}">
        <p14:creationId xmlns:p14="http://schemas.microsoft.com/office/powerpoint/2010/main" val="1150165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EFEAD-2C49-1A29-F50A-003F2DCAE095}"/>
            </a:ext>
          </a:extLst>
        </p:cNvPr>
        <p:cNvGrpSpPr/>
        <p:nvPr/>
      </p:nvGrpSpPr>
      <p:grpSpPr>
        <a:xfrm>
          <a:off x="0" y="0"/>
          <a:ext cx="0" cy="0"/>
          <a:chOff x="0" y="0"/>
          <a:chExt cx="0" cy="0"/>
        </a:xfrm>
      </p:grpSpPr>
      <p:sp>
        <p:nvSpPr>
          <p:cNvPr id="2" name="Espaço Reservado para Conteúdo 4">
            <a:extLst>
              <a:ext uri="{FF2B5EF4-FFF2-40B4-BE49-F238E27FC236}">
                <a16:creationId xmlns:a16="http://schemas.microsoft.com/office/drawing/2014/main" id="{2F6497E4-E78F-3D06-AE69-2B439F88AD20}"/>
              </a:ext>
            </a:extLst>
          </p:cNvPr>
          <p:cNvSpPr txBox="1">
            <a:spLocks/>
          </p:cNvSpPr>
          <p:nvPr/>
        </p:nvSpPr>
        <p:spPr>
          <a:xfrm>
            <a:off x="608825" y="405625"/>
            <a:ext cx="9223058" cy="3807647"/>
          </a:xfrm>
          <a:prstGeom prst="rect">
            <a:avLst/>
          </a:prstGeom>
        </p:spPr>
        <p:txBody>
          <a:bodyPr wrap="square" lIns="0" tIns="0" rIns="0" bIns="0">
            <a:normAutofit/>
          </a:bodyPr>
          <a:lstStyle>
            <a:lvl1pPr marL="0">
              <a:defRPr sz="1750" b="0" i="0">
                <a:solidFill>
                  <a:srgbClr val="666666"/>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t-BR" sz="2105" b="1" dirty="0"/>
              <a:t>PROPOSTA 2</a:t>
            </a:r>
          </a:p>
          <a:p>
            <a:r>
              <a:rPr lang="pt-BR" sz="2105" dirty="0"/>
              <a:t>Anexo I da minuta de resolução não contempla todas as atividades da cadeia de petróleo, que contempla a extração, o refino, a base e distribuição e a comercialização que é feita pelos revendedores atacadistas (</a:t>
            </a:r>
            <a:r>
              <a:rPr lang="pt-BR" sz="2105" dirty="0" err="1"/>
              <a:t>TRRs</a:t>
            </a:r>
            <a:r>
              <a:rPr lang="pt-BR" sz="2105" dirty="0"/>
              <a:t>) e revendedores varejistas que são os postos revendedores.</a:t>
            </a:r>
          </a:p>
          <a:p>
            <a:r>
              <a:rPr lang="pt-BR" sz="2105" dirty="0"/>
              <a:t>O anexo I, conforme item II, divisão 06 e item XXXIII Grupo 47.3 contemplou apenas as extremidades desta cadeia.</a:t>
            </a:r>
          </a:p>
          <a:p>
            <a:r>
              <a:rPr lang="pt-BR" sz="2105" b="1" dirty="0"/>
              <a:t>As outras atividades não citadas, a saber: a base e distribuição (</a:t>
            </a:r>
            <a:r>
              <a:rPr lang="pt-BR" sz="2105" b="1" u="sng" dirty="0"/>
              <a:t>armazenamento</a:t>
            </a:r>
            <a:r>
              <a:rPr lang="pt-BR" sz="2105" b="1" dirty="0"/>
              <a:t>) e a </a:t>
            </a:r>
            <a:r>
              <a:rPr lang="pt-BR" sz="2105" b="1" u="sng" dirty="0"/>
              <a:t>comercialização</a:t>
            </a:r>
            <a:r>
              <a:rPr lang="pt-BR" sz="2105" b="1" dirty="0"/>
              <a:t> no atacado e no “retalho”, que é feita pelos (</a:t>
            </a:r>
            <a:r>
              <a:rPr lang="pt-BR" sz="2105" b="1" dirty="0" err="1"/>
              <a:t>TRRs</a:t>
            </a:r>
            <a:r>
              <a:rPr lang="pt-BR" sz="2105" b="1" dirty="0"/>
              <a:t>) e distribuidoras não foram citadas no texto legal. </a:t>
            </a:r>
          </a:p>
          <a:p>
            <a:endParaRPr lang="pt-BR" dirty="0"/>
          </a:p>
        </p:txBody>
      </p:sp>
    </p:spTree>
    <p:extLst>
      <p:ext uri="{BB962C8B-B14F-4D97-AF65-F5344CB8AC3E}">
        <p14:creationId xmlns:p14="http://schemas.microsoft.com/office/powerpoint/2010/main" val="11463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2C817967-A215-9A9D-FB35-ACC7473A7B2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E5F7212-29BC-E717-A031-537D754024C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30830630-A541-1C6A-E193-56EAC57BA5F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66632963-498B-FF2B-164B-DE9BF37D5D14}"/>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2145536-EB4A-B77C-E4C5-7CC1928EF85E}"/>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64233CD-F1FA-4599-C822-7A516CA87747}"/>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BD2BF72-B5BB-180B-D5F6-AF1770FF9045}"/>
              </a:ext>
            </a:extLst>
          </p:cNvPr>
          <p:cNvSpPr txBox="1"/>
          <p:nvPr/>
        </p:nvSpPr>
        <p:spPr>
          <a:xfrm>
            <a:off x="1003300" y="1038225"/>
            <a:ext cx="9560533"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 21 </a:t>
            </a:r>
            <a:r>
              <a:rPr lang="pt-BR" sz="2800" b="1" dirty="0">
                <a:solidFill>
                  <a:schemeClr val="tx1">
                    <a:lumMod val="65000"/>
                    <a:lumOff val="35000"/>
                  </a:schemeClr>
                </a:solidFill>
                <a:highlight>
                  <a:srgbClr val="00FF00"/>
                </a:highlight>
                <a:latin typeface="Futura PT Book"/>
              </a:rPr>
              <a:t>(consenso)</a:t>
            </a:r>
            <a:endParaRPr lang="pt-BR" sz="1900" b="1" dirty="0">
              <a:solidFill>
                <a:schemeClr val="tx1">
                  <a:lumMod val="65000"/>
                  <a:lumOff val="35000"/>
                </a:schemeClr>
              </a:solidFill>
              <a:highlight>
                <a:srgbClr val="00FF00"/>
              </a:highlight>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11811096-FE0A-FCB3-C181-0098515C2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64B5E87A-812D-82FF-F0C7-5E9A85773F92}"/>
              </a:ext>
            </a:extLst>
          </p:cNvPr>
          <p:cNvSpPr txBox="1"/>
          <p:nvPr/>
        </p:nvSpPr>
        <p:spPr>
          <a:xfrm>
            <a:off x="119709" y="1397582"/>
            <a:ext cx="10376574" cy="6832640"/>
          </a:xfrm>
          <a:prstGeom prst="rect">
            <a:avLst/>
          </a:prstGeom>
          <a:noFill/>
        </p:spPr>
        <p:txBody>
          <a:bodyPr wrap="square" lIns="91440" tIns="45720" rIns="91440" bIns="45720" rtlCol="0" anchor="t">
            <a:spAutoFit/>
          </a:bodyPr>
          <a:lstStyle/>
          <a:p>
            <a:r>
              <a:rPr lang="pt-BR" sz="2200" b="1" dirty="0"/>
              <a:t>Art. 52 § 3º</a:t>
            </a:r>
          </a:p>
          <a:p>
            <a:pPr algn="just" rtl="0" fontAlgn="base"/>
            <a:r>
              <a:rPr lang="pt-BR" sz="2000" b="1" dirty="0">
                <a:solidFill>
                  <a:srgbClr val="00B050"/>
                </a:solidFill>
              </a:rPr>
              <a:t>TEXTO DISCUTIDO NO GT:</a:t>
            </a:r>
          </a:p>
          <a:p>
            <a:pPr algn="just" rtl="0" fontAlgn="base"/>
            <a:r>
              <a:rPr lang="pt-BR" sz="1700" dirty="0"/>
              <a:t>§ 3º. Nos casos em que for confirmada a contaminação nas fontes de captação de água utilizada para o consumo humano, irrigação ou a dessedentação de animais ou de meios utilizados na produção de alimentos, incluindo pesca, agricultura ou extrativismo, </a:t>
            </a:r>
            <a:r>
              <a:rPr lang="pt-BR" sz="1700" dirty="0">
                <a:highlight>
                  <a:srgbClr val="FFFF00"/>
                </a:highlight>
              </a:rPr>
              <a:t>o plano de comunicação de risco será obrigatório e incluirá a notificação lavrada pelo órgão ambiental aos órgãos competentes para a adoção e medidas de comunicação e controle da exposição</a:t>
            </a:r>
            <a:r>
              <a:rPr lang="pt-BR" sz="1700" dirty="0"/>
              <a:t>.</a:t>
            </a:r>
            <a:r>
              <a:rPr lang="pt-BR" sz="1700" dirty="0">
                <a:solidFill>
                  <a:srgbClr val="FF0000"/>
                </a:solidFill>
              </a:rPr>
              <a:t> (Ibama e Sociedade Civil sugerem esse texto) </a:t>
            </a:r>
          </a:p>
          <a:p>
            <a:pPr algn="just"/>
            <a:endParaRPr lang="pt-BR" sz="600" dirty="0">
              <a:solidFill>
                <a:srgbClr val="FF0000"/>
              </a:solidFill>
            </a:endParaRPr>
          </a:p>
          <a:p>
            <a:pPr algn="just" rtl="0" fontAlgn="base"/>
            <a:r>
              <a:rPr lang="pt-BR" sz="1700" dirty="0"/>
              <a:t>§ 3º. Nos casos em que for confirmada a contaminação de fontes de captação de água utilizadas para o consumo humano, irrigação ou a dessedentação de animais ou de meios utilizados na produção de alimentos, incluindo pesca, agricultura ou extrativismo, </a:t>
            </a:r>
            <a:r>
              <a:rPr lang="pt-BR" sz="1700" dirty="0">
                <a:highlight>
                  <a:srgbClr val="FFFF00"/>
                </a:highlight>
              </a:rPr>
              <a:t>a comunicação de risco será realizada de forma imediata e formalmente pelo órgão ambiental aos órgãos competentes para a adoção e medidas de comunicação e controle da exposição.</a:t>
            </a:r>
            <a:r>
              <a:rPr lang="pt-BR" sz="1700" dirty="0">
                <a:solidFill>
                  <a:srgbClr val="FF0000"/>
                </a:solidFill>
              </a:rPr>
              <a:t> (</a:t>
            </a:r>
            <a:r>
              <a:rPr lang="pt-BR" sz="1700" dirty="0" err="1">
                <a:solidFill>
                  <a:srgbClr val="FF0000"/>
                </a:solidFill>
              </a:rPr>
              <a:t>Abema</a:t>
            </a:r>
            <a:r>
              <a:rPr lang="pt-BR" sz="1700" dirty="0">
                <a:solidFill>
                  <a:srgbClr val="FF0000"/>
                </a:solidFill>
              </a:rPr>
              <a:t>, CNI, CNC e </a:t>
            </a:r>
            <a:r>
              <a:rPr lang="pt-BR" sz="1700" dirty="0" err="1">
                <a:solidFill>
                  <a:srgbClr val="FF0000"/>
                </a:solidFill>
              </a:rPr>
              <a:t>Aesas</a:t>
            </a:r>
            <a:r>
              <a:rPr lang="pt-BR" sz="1700" dirty="0">
                <a:solidFill>
                  <a:srgbClr val="FF0000"/>
                </a:solidFill>
              </a:rPr>
              <a:t> sugerem esse texto) </a:t>
            </a:r>
          </a:p>
          <a:p>
            <a:pPr algn="just" rtl="0" fontAlgn="base"/>
            <a:endParaRPr lang="pt-BR" sz="1700" dirty="0">
              <a:solidFill>
                <a:srgbClr val="00B050"/>
              </a:solidFill>
            </a:endParaRPr>
          </a:p>
          <a:p>
            <a:pPr algn="just" rtl="0" fontAlgn="base"/>
            <a:r>
              <a:rPr lang="pt-BR" sz="2000" b="1" dirty="0">
                <a:solidFill>
                  <a:srgbClr val="00B050"/>
                </a:solidFill>
              </a:rPr>
              <a:t>PROPOSTA EMENDA ABEMA: </a:t>
            </a:r>
            <a:r>
              <a:rPr lang="pt-BR" sz="2200" b="1" dirty="0"/>
              <a:t>Criar </a:t>
            </a:r>
            <a:r>
              <a:rPr lang="pt-BR" sz="2200" b="1" dirty="0">
                <a:latin typeface="Calibri"/>
                <a:ea typeface="Calibri"/>
                <a:cs typeface="Calibri"/>
              </a:rPr>
              <a:t>§ </a:t>
            </a:r>
            <a:r>
              <a:rPr lang="pt-BR" sz="2200" b="1" dirty="0"/>
              <a:t>3º no Art. 50 </a:t>
            </a:r>
            <a:endParaRPr lang="pt-BR" sz="2200" b="1" dirty="0">
              <a:solidFill>
                <a:srgbClr val="00B050"/>
              </a:solidFill>
            </a:endParaRPr>
          </a:p>
          <a:p>
            <a:pPr algn="just" rtl="0" fontAlgn="base"/>
            <a:r>
              <a:rPr lang="pt-BR" sz="1700" dirty="0"/>
              <a:t>§ 3º. Nos casos em que for confirmada a contaminação de fontes de captação de água utilizadas para o consumo humano, irrigação ou a dessedentação de animais ou de meios utilizados na produção de alimentos, incluindo pesca, agricultura ou extrativismo</a:t>
            </a:r>
            <a:r>
              <a:rPr lang="pt-BR" sz="1700" dirty="0">
                <a:highlight>
                  <a:srgbClr val="00FF00"/>
                </a:highlight>
              </a:rPr>
              <a:t>, a comunicação de risco será realizada de forma imediata e formalmente pelo órgão ambiental aos órgãos competentes</a:t>
            </a:r>
            <a:r>
              <a:rPr lang="pt-BR" sz="1700" dirty="0"/>
              <a:t> para a adoção e medidas de comunicação e controle da exposição. Excluir parágrafo 3º. do Art. 52, inclusive a proposta do IBAMA.</a:t>
            </a:r>
          </a:p>
          <a:p>
            <a:pPr rtl="0" fontAlgn="base"/>
            <a:endParaRPr lang="pt-BR" sz="2400" dirty="0">
              <a:solidFill>
                <a:srgbClr val="00B050"/>
              </a:solidFill>
            </a:endParaRPr>
          </a:p>
          <a:p>
            <a:pPr algn="just" rtl="0" fontAlgn="base"/>
            <a:r>
              <a:rPr lang="pt-BR" sz="2400" dirty="0">
                <a:solidFill>
                  <a:schemeClr val="tx1"/>
                </a:solidFill>
                <a:highlight>
                  <a:srgbClr val="00FF00"/>
                </a:highlight>
              </a:rPr>
              <a:t>Aceita proposta de exclusão do </a:t>
            </a:r>
            <a:r>
              <a:rPr lang="pt-BR" sz="2400" b="1" u="sng" dirty="0">
                <a:solidFill>
                  <a:schemeClr val="tx1"/>
                </a:solidFill>
                <a:highlight>
                  <a:srgbClr val="00FF00"/>
                </a:highlight>
              </a:rPr>
              <a:t>Art. 52 § 3º</a:t>
            </a:r>
            <a:r>
              <a:rPr lang="pt-BR" sz="2400" b="1" dirty="0">
                <a:solidFill>
                  <a:schemeClr val="tx1"/>
                </a:solidFill>
                <a:highlight>
                  <a:srgbClr val="00FF00"/>
                </a:highlight>
              </a:rPr>
              <a:t> e criação </a:t>
            </a:r>
            <a:r>
              <a:rPr lang="pt-BR" sz="2400" b="1" u="sng" dirty="0">
                <a:solidFill>
                  <a:schemeClr val="tx1"/>
                </a:solidFill>
                <a:highlight>
                  <a:srgbClr val="00FF00"/>
                </a:highlight>
                <a:latin typeface="Calibri"/>
                <a:ea typeface="Calibri"/>
                <a:cs typeface="Calibri"/>
              </a:rPr>
              <a:t>§ </a:t>
            </a:r>
            <a:r>
              <a:rPr lang="pt-BR" sz="2400" b="1" u="sng" dirty="0">
                <a:solidFill>
                  <a:schemeClr val="tx1"/>
                </a:solidFill>
                <a:highlight>
                  <a:srgbClr val="00FF00"/>
                </a:highlight>
              </a:rPr>
              <a:t>3º no Art. 50</a:t>
            </a:r>
            <a:r>
              <a:rPr lang="pt-BR" sz="2400" b="1" dirty="0">
                <a:solidFill>
                  <a:schemeClr val="tx1"/>
                </a:solidFill>
                <a:highlight>
                  <a:srgbClr val="00FF00"/>
                </a:highlight>
              </a:rPr>
              <a:t> </a:t>
            </a:r>
          </a:p>
          <a:p>
            <a:pPr rtl="0" fontAlgn="base"/>
            <a:endParaRPr lang="pt-BR" sz="2400" b="1" dirty="0">
              <a:solidFill>
                <a:schemeClr val="tx1"/>
              </a:solidFill>
            </a:endParaRPr>
          </a:p>
          <a:p>
            <a:pPr rtl="0" fontAlgn="base"/>
            <a:endParaRPr lang="pt-BR" sz="2400" dirty="0">
              <a:solidFill>
                <a:srgbClr val="00B05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F5BE6-E5F3-07EC-6C10-4FD9EA957246}"/>
            </a:ext>
          </a:extLst>
        </p:cNvPr>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C845E23F-2164-21BC-EF2A-40B117EA6908}"/>
              </a:ext>
            </a:extLst>
          </p:cNvPr>
          <p:cNvSpPr>
            <a:spLocks noGrp="1"/>
          </p:cNvSpPr>
          <p:nvPr>
            <p:ph idx="1"/>
          </p:nvPr>
        </p:nvSpPr>
        <p:spPr>
          <a:xfrm>
            <a:off x="473914" y="705643"/>
            <a:ext cx="9223058" cy="4792081"/>
          </a:xfrm>
        </p:spPr>
        <p:txBody>
          <a:bodyPr/>
          <a:lstStyle/>
          <a:p>
            <a:r>
              <a:rPr lang="pt-BR" sz="2105" b="1" dirty="0"/>
              <a:t>PROPOSTA 3</a:t>
            </a:r>
          </a:p>
          <a:p>
            <a:endParaRPr lang="pt-BR" sz="2105" b="1" dirty="0"/>
          </a:p>
          <a:p>
            <a:r>
              <a:rPr lang="pt-BR" sz="2105" b="1" dirty="0"/>
              <a:t>Áreas Contaminadas Órfãs (ACO)</a:t>
            </a:r>
          </a:p>
          <a:p>
            <a:r>
              <a:rPr lang="pt-BR" sz="2105" b="1" dirty="0">
                <a:solidFill>
                  <a:srgbClr val="FF0000"/>
                </a:solidFill>
              </a:rPr>
              <a:t>Temos o conceito de AOC, mas não temos um comando legal</a:t>
            </a:r>
            <a:r>
              <a:rPr lang="pt-BR" sz="2105" b="1" dirty="0"/>
              <a:t> que diz o que deve ser feito. </a:t>
            </a:r>
          </a:p>
          <a:p>
            <a:r>
              <a:rPr lang="pt-BR" sz="2105" b="1" dirty="0"/>
              <a:t>O texto proposto nem mesmo diz o que vai acontecer com ACO e deixa essa questão no limbo ambiental e jurídico.</a:t>
            </a:r>
          </a:p>
          <a:p>
            <a:endParaRPr lang="pt-BR" sz="2105" b="1" dirty="0"/>
          </a:p>
          <a:p>
            <a:pPr lvl="1" algn="just"/>
            <a:r>
              <a:rPr lang="pt-BR" dirty="0"/>
              <a:t>Art. XX Os órgãos ambientais competentes publicarão procedimentos específicos para o gerenciamento das áreas contaminadas órfãs.</a:t>
            </a:r>
          </a:p>
          <a:p>
            <a:pPr lvl="1" algn="just"/>
            <a:endParaRPr lang="pt-BR" dirty="0"/>
          </a:p>
          <a:p>
            <a:pPr lvl="1" algn="just"/>
            <a:r>
              <a:rPr lang="pt-BR" b="1" dirty="0">
                <a:highlight>
                  <a:srgbClr val="00FF00"/>
                </a:highlight>
              </a:rPr>
              <a:t>CONSENSO PELA MANUTENÇÃO DOS TERMOS QUE JÁ CONSTAM APROVADOS NA RESOLUÇÃO PARÁGRAFO 1 DO ART. 29.  </a:t>
            </a:r>
          </a:p>
          <a:p>
            <a:pPr lvl="1" algn="just"/>
            <a:endParaRPr lang="pt-BR" dirty="0"/>
          </a:p>
          <a:p>
            <a:pPr algn="just"/>
            <a:endParaRPr lang="pt-BR" dirty="0"/>
          </a:p>
          <a:p>
            <a:endParaRPr lang="pt-BR" dirty="0"/>
          </a:p>
        </p:txBody>
      </p:sp>
    </p:spTree>
    <p:extLst>
      <p:ext uri="{BB962C8B-B14F-4D97-AF65-F5344CB8AC3E}">
        <p14:creationId xmlns:p14="http://schemas.microsoft.com/office/powerpoint/2010/main" val="4113128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B7315AFA-FA32-81C7-E02B-51364240E831}"/>
              </a:ext>
            </a:extLst>
          </p:cNvPr>
          <p:cNvSpPr>
            <a:spLocks noGrp="1"/>
          </p:cNvSpPr>
          <p:nvPr>
            <p:ph idx="1"/>
          </p:nvPr>
        </p:nvSpPr>
        <p:spPr>
          <a:xfrm>
            <a:off x="447078" y="701844"/>
            <a:ext cx="9513351" cy="5458090"/>
          </a:xfrm>
        </p:spPr>
        <p:txBody>
          <a:bodyPr>
            <a:normAutofit/>
          </a:bodyPr>
          <a:lstStyle/>
          <a:p>
            <a:r>
              <a:rPr lang="pt-BR" sz="2105" b="1" dirty="0"/>
              <a:t>PROPOSTA 4 </a:t>
            </a:r>
          </a:p>
          <a:p>
            <a:endParaRPr lang="pt-BR" sz="2105" b="1" dirty="0"/>
          </a:p>
          <a:p>
            <a:r>
              <a:rPr lang="pt-BR" sz="2105" dirty="0"/>
              <a:t>Inserir o conceito de Certidão ou Certificado de Reabilitação da Área Contaminada e respectivo comando de emissão deste documento</a:t>
            </a:r>
          </a:p>
          <a:p>
            <a:r>
              <a:rPr lang="pt-BR" sz="2105" dirty="0"/>
              <a:t>Por que?</a:t>
            </a:r>
          </a:p>
          <a:p>
            <a:pPr lvl="1"/>
            <a:r>
              <a:rPr lang="pt-BR" dirty="0"/>
              <a:t>O certificado de Reabilitação é um documento de que demonstra que a área está apta ao uso</a:t>
            </a:r>
          </a:p>
          <a:p>
            <a:pPr lvl="1"/>
            <a:r>
              <a:rPr lang="pt-BR" dirty="0"/>
              <a:t>O certificado é utilizado em atos de registro no cartório</a:t>
            </a:r>
          </a:p>
          <a:p>
            <a:pPr lvl="1"/>
            <a:r>
              <a:rPr lang="pt-BR" dirty="0"/>
              <a:t>O certificado é exigido em condições de incorporação e financiamento imobiliário (Caixa Econômica Federal e outros bancos o exigem)</a:t>
            </a:r>
          </a:p>
          <a:p>
            <a:pPr lvl="1"/>
            <a:r>
              <a:rPr lang="pt-BR" dirty="0"/>
              <a:t>Atos de transferência de propriedade são lastreados no certificado</a:t>
            </a:r>
          </a:p>
          <a:p>
            <a:pPr lvl="1"/>
            <a:r>
              <a:rPr lang="pt-BR" dirty="0"/>
              <a:t>Confere segurança para todas as partes envolvidas no processo de gerenciamento de áreas contaminadas</a:t>
            </a:r>
          </a:p>
          <a:p>
            <a:pPr lvl="1"/>
            <a:r>
              <a:rPr lang="pt-BR" dirty="0">
                <a:highlight>
                  <a:srgbClr val="FFFF00"/>
                </a:highlight>
              </a:rPr>
              <a:t>[...] </a:t>
            </a:r>
            <a:r>
              <a:rPr lang="pt-BR" b="1" dirty="0">
                <a:highlight>
                  <a:srgbClr val="FFFF00"/>
                </a:highlight>
              </a:rPr>
              <a:t>Certidão ou Certificado de área reabilitada </a:t>
            </a:r>
            <a:r>
              <a:rPr lang="pt-BR" dirty="0">
                <a:highlight>
                  <a:srgbClr val="FFFF00"/>
                </a:highlight>
              </a:rPr>
              <a:t>é o documento que comprova a reabilitação da área para o uso declarado.</a:t>
            </a:r>
          </a:p>
          <a:p>
            <a:pPr lvl="1"/>
            <a:r>
              <a:rPr lang="pt-BR" dirty="0">
                <a:highlight>
                  <a:srgbClr val="FFFF00"/>
                </a:highlight>
              </a:rPr>
              <a:t>Art. 40, § 4º Após cumprida a etapa de monitoramento para reabilitação, o órgão ambiental competente emitirá certificado (ou certidão) de reabilitação da área para o uso declarado.</a:t>
            </a:r>
          </a:p>
          <a:p>
            <a:pPr lvl="1" algn="just"/>
            <a:endParaRPr lang="pt-BR" b="1" dirty="0">
              <a:highlight>
                <a:srgbClr val="00FF00"/>
              </a:highlight>
            </a:endParaRPr>
          </a:p>
          <a:p>
            <a:pPr lvl="1" algn="just"/>
            <a:r>
              <a:rPr lang="pt-BR" b="1" dirty="0">
                <a:highlight>
                  <a:srgbClr val="00FF00"/>
                </a:highlight>
              </a:rPr>
              <a:t>CONSENSO PELA MANUTENÇÃO DOS TERMOS QUE JÁ CONSTAM APROVADOS NA RESOLUÇÃO PARÁGRAFO 1 DO ART. 40.  </a:t>
            </a:r>
          </a:p>
          <a:p>
            <a:pPr lvl="1"/>
            <a:endParaRPr lang="pt-BR" dirty="0">
              <a:highlight>
                <a:srgbClr val="FFFF00"/>
              </a:highlight>
            </a:endParaRPr>
          </a:p>
        </p:txBody>
      </p:sp>
    </p:spTree>
    <p:extLst>
      <p:ext uri="{BB962C8B-B14F-4D97-AF65-F5344CB8AC3E}">
        <p14:creationId xmlns:p14="http://schemas.microsoft.com/office/powerpoint/2010/main" val="3750652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D8D0-653E-8E89-6A2F-991E4A722A75}"/>
            </a:ext>
          </a:extLst>
        </p:cNvPr>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9E641F6B-58DB-140C-8983-0D6562618B06}"/>
              </a:ext>
            </a:extLst>
          </p:cNvPr>
          <p:cNvSpPr>
            <a:spLocks noGrp="1"/>
          </p:cNvSpPr>
          <p:nvPr>
            <p:ph idx="1"/>
          </p:nvPr>
        </p:nvSpPr>
        <p:spPr>
          <a:xfrm>
            <a:off x="571885" y="440587"/>
            <a:ext cx="8495915" cy="5458090"/>
          </a:xfrm>
        </p:spPr>
        <p:txBody>
          <a:bodyPr>
            <a:normAutofit/>
          </a:bodyPr>
          <a:lstStyle/>
          <a:p>
            <a:r>
              <a:rPr lang="pt-BR" b="1" dirty="0"/>
              <a:t>PROPOSTA 5</a:t>
            </a:r>
          </a:p>
          <a:p>
            <a:endParaRPr lang="pt-BR" b="1" dirty="0"/>
          </a:p>
          <a:p>
            <a:r>
              <a:rPr lang="pt-BR" dirty="0"/>
              <a:t>Possibilidade de otimizar o monitoramento para encerramento ou reabilitação.</a:t>
            </a:r>
          </a:p>
          <a:p>
            <a:r>
              <a:rPr lang="pt-BR" dirty="0"/>
              <a:t>Em casos de histórico robusto de dados, conceder a possibilidade de o órgão ambiental avaliar o pedido de ajustes das substâncias químicas de interesse que estão sendo monitoradas.</a:t>
            </a:r>
          </a:p>
          <a:p>
            <a:pPr algn="just"/>
            <a:r>
              <a:rPr lang="pt-BR" b="1" dirty="0">
                <a:highlight>
                  <a:srgbClr val="FFFF00"/>
                </a:highlight>
              </a:rPr>
              <a:t>Art. XX. O plano de Monitoramento para Reabilitação poderá ser revisado quando restar comprovada a degradação, dissipação ou remoção definitiva da substância do meio físico, mediante solicitação expressa do responsável pela área.</a:t>
            </a:r>
          </a:p>
          <a:p>
            <a:pPr algn="just"/>
            <a:r>
              <a:rPr lang="pt-BR" b="1" dirty="0">
                <a:highlight>
                  <a:srgbClr val="FFFF00"/>
                </a:highlight>
              </a:rPr>
              <a:t>§ 1º O pedido de revisão do plano de monitoramento deverá contemplar avaliação estatística de tendência das concentrações, comprovando comportamento assintótico das massas e ausência de risco aos bens a proteger.</a:t>
            </a:r>
          </a:p>
          <a:p>
            <a:pPr algn="just"/>
            <a:r>
              <a:rPr lang="pt-BR" b="1" dirty="0">
                <a:highlight>
                  <a:srgbClr val="FFFF00"/>
                </a:highlight>
              </a:rPr>
              <a:t>§ 2º É vedada a exclusão do monitoramento de produtos de degradação primários ou secundários caso a substância química de origem (</a:t>
            </a:r>
            <a:r>
              <a:rPr lang="pt-BR" b="1" dirty="0" err="1">
                <a:highlight>
                  <a:srgbClr val="FFFF00"/>
                </a:highlight>
              </a:rPr>
              <a:t>substância-mãe</a:t>
            </a:r>
            <a:r>
              <a:rPr lang="pt-BR" b="1" dirty="0">
                <a:highlight>
                  <a:srgbClr val="FFFF00"/>
                </a:highlight>
              </a:rPr>
              <a:t>) ainda apresente concentrações superiores às Metas de Reabilitação.</a:t>
            </a:r>
            <a:endParaRPr lang="pt-BR" dirty="0">
              <a:highlight>
                <a:srgbClr val="FFFF00"/>
              </a:highlight>
            </a:endParaRPr>
          </a:p>
        </p:txBody>
      </p:sp>
      <p:sp>
        <p:nvSpPr>
          <p:cNvPr id="3" name="CaixaDeTexto 2">
            <a:extLst>
              <a:ext uri="{FF2B5EF4-FFF2-40B4-BE49-F238E27FC236}">
                <a16:creationId xmlns:a16="http://schemas.microsoft.com/office/drawing/2014/main" id="{D27C7CBF-4708-812E-8E76-F44561CCC137}"/>
              </a:ext>
            </a:extLst>
          </p:cNvPr>
          <p:cNvSpPr txBox="1"/>
          <p:nvPr/>
        </p:nvSpPr>
        <p:spPr>
          <a:xfrm>
            <a:off x="470316" y="5755505"/>
            <a:ext cx="9198339" cy="369332"/>
          </a:xfrm>
          <a:prstGeom prst="rect">
            <a:avLst/>
          </a:prstGeom>
          <a:noFill/>
        </p:spPr>
        <p:txBody>
          <a:bodyPr wrap="square">
            <a:spAutoFit/>
          </a:bodyPr>
          <a:lstStyle/>
          <a:p>
            <a:pPr lvl="1" algn="just"/>
            <a:r>
              <a:rPr lang="pt-BR" b="1" dirty="0">
                <a:highlight>
                  <a:srgbClr val="00FF00"/>
                </a:highlight>
              </a:rPr>
              <a:t>DETALHAMENTO A SER INCLUÍDO EM DOCUMENTO TÉCNICO COMPLEMENTAR.</a:t>
            </a:r>
          </a:p>
        </p:txBody>
      </p:sp>
    </p:spTree>
    <p:extLst>
      <p:ext uri="{BB962C8B-B14F-4D97-AF65-F5344CB8AC3E}">
        <p14:creationId xmlns:p14="http://schemas.microsoft.com/office/powerpoint/2010/main" val="828926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EB758-0C36-69A9-DBEB-67C46FD0D44B}"/>
            </a:ext>
          </a:extLst>
        </p:cNvPr>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F843B336-4857-B6DF-E458-C17E4E63AE9C}"/>
              </a:ext>
            </a:extLst>
          </p:cNvPr>
          <p:cNvSpPr>
            <a:spLocks noGrp="1"/>
          </p:cNvSpPr>
          <p:nvPr>
            <p:ph idx="1"/>
          </p:nvPr>
        </p:nvSpPr>
        <p:spPr>
          <a:xfrm>
            <a:off x="571885" y="440587"/>
            <a:ext cx="8495915" cy="5458090"/>
          </a:xfrm>
        </p:spPr>
        <p:txBody>
          <a:bodyPr>
            <a:normAutofit/>
          </a:bodyPr>
          <a:lstStyle/>
          <a:p>
            <a:r>
              <a:rPr lang="pt-BR" b="1" dirty="0"/>
              <a:t>PROPOSTA DA SOCIDADE CIVIL</a:t>
            </a:r>
          </a:p>
          <a:p>
            <a:endParaRPr lang="pt-BR" b="1" dirty="0"/>
          </a:p>
          <a:p>
            <a:endParaRPr lang="pt-BR" b="1" dirty="0"/>
          </a:p>
        </p:txBody>
      </p:sp>
      <p:sp>
        <p:nvSpPr>
          <p:cNvPr id="3" name="CaixaDeTexto 2">
            <a:extLst>
              <a:ext uri="{FF2B5EF4-FFF2-40B4-BE49-F238E27FC236}">
                <a16:creationId xmlns:a16="http://schemas.microsoft.com/office/drawing/2014/main" id="{695ED8AE-6F3B-56E9-EEE9-DF75562407DA}"/>
              </a:ext>
            </a:extLst>
          </p:cNvPr>
          <p:cNvSpPr txBox="1"/>
          <p:nvPr/>
        </p:nvSpPr>
        <p:spPr>
          <a:xfrm>
            <a:off x="805289" y="4683708"/>
            <a:ext cx="9198339" cy="1754326"/>
          </a:xfrm>
          <a:prstGeom prst="rect">
            <a:avLst/>
          </a:prstGeom>
          <a:noFill/>
        </p:spPr>
        <p:txBody>
          <a:bodyPr wrap="square">
            <a:spAutoFit/>
          </a:bodyPr>
          <a:lstStyle/>
          <a:p>
            <a:pPr lvl="1" algn="just"/>
            <a:endParaRPr lang="pt-BR" b="1" dirty="0">
              <a:highlight>
                <a:srgbClr val="00FF00"/>
              </a:highlight>
            </a:endParaRPr>
          </a:p>
          <a:p>
            <a:pPr lvl="1" algn="just"/>
            <a:endParaRPr lang="pt-BR" b="1" dirty="0">
              <a:highlight>
                <a:srgbClr val="00FF00"/>
              </a:highlight>
            </a:endParaRPr>
          </a:p>
          <a:p>
            <a:pPr lvl="1" algn="just"/>
            <a:r>
              <a:rPr lang="pt-BR" b="1" dirty="0">
                <a:highlight>
                  <a:srgbClr val="00FF00"/>
                </a:highlight>
              </a:rPr>
              <a:t>Votação</a:t>
            </a:r>
          </a:p>
          <a:p>
            <a:pPr lvl="1" algn="just"/>
            <a:r>
              <a:rPr lang="pt-BR" b="1" dirty="0">
                <a:highlight>
                  <a:srgbClr val="00FF00"/>
                </a:highlight>
              </a:rPr>
              <a:t>4 votos pela manutenção (ABEMA 2X, CNC E CNI)</a:t>
            </a:r>
          </a:p>
          <a:p>
            <a:pPr lvl="1" algn="just"/>
            <a:r>
              <a:rPr lang="pt-BR" b="1" dirty="0">
                <a:highlight>
                  <a:srgbClr val="00FF00"/>
                </a:highlight>
              </a:rPr>
              <a:t>2 votos pela exclusão (</a:t>
            </a:r>
            <a:r>
              <a:rPr lang="pt-BR" b="1" dirty="0" err="1">
                <a:highlight>
                  <a:srgbClr val="00FF00"/>
                </a:highlight>
              </a:rPr>
              <a:t>Soc</a:t>
            </a:r>
            <a:r>
              <a:rPr lang="pt-BR" b="1" dirty="0">
                <a:highlight>
                  <a:srgbClr val="00FF00"/>
                </a:highlight>
              </a:rPr>
              <a:t> Civil 2 X)</a:t>
            </a:r>
          </a:p>
          <a:p>
            <a:pPr lvl="1" algn="just"/>
            <a:endParaRPr lang="pt-BR" b="1" dirty="0">
              <a:highlight>
                <a:srgbClr val="00FF00"/>
              </a:highlight>
            </a:endParaRPr>
          </a:p>
        </p:txBody>
      </p:sp>
      <p:pic>
        <p:nvPicPr>
          <p:cNvPr id="5" name="Imagem 4">
            <a:extLst>
              <a:ext uri="{FF2B5EF4-FFF2-40B4-BE49-F238E27FC236}">
                <a16:creationId xmlns:a16="http://schemas.microsoft.com/office/drawing/2014/main" id="{6AC99B94-7039-3933-C08C-15D1B2A6B40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40019" y="918202"/>
            <a:ext cx="8213361" cy="3921880"/>
          </a:xfrm>
          <a:prstGeom prst="rect">
            <a:avLst/>
          </a:prstGeom>
        </p:spPr>
      </p:pic>
    </p:spTree>
    <p:extLst>
      <p:ext uri="{BB962C8B-B14F-4D97-AF65-F5344CB8AC3E}">
        <p14:creationId xmlns:p14="http://schemas.microsoft.com/office/powerpoint/2010/main" val="198427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F260F-EC28-9FAA-A4BF-2D1921560E3D}"/>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6429309C-3C78-3A6E-11D2-8AE4F3B810BC}"/>
              </a:ext>
            </a:extLst>
          </p:cNvPr>
          <p:cNvSpPr/>
          <p:nvPr/>
        </p:nvSpPr>
        <p:spPr>
          <a:xfrm>
            <a:off x="9979976" y="5967531"/>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680F5259-D5E8-B997-0F8D-F0224141174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8E1FB1B8-94EE-B7F7-2C00-BA9DA7EB3645}"/>
              </a:ext>
            </a:extLst>
          </p:cNvPr>
          <p:cNvPicPr/>
          <p:nvPr/>
        </p:nvPicPr>
        <p:blipFill>
          <a:blip r:embed="rId2" cstate="print"/>
          <a:stretch>
            <a:fillRect/>
          </a:stretch>
        </p:blipFill>
        <p:spPr>
          <a:xfrm>
            <a:off x="0" y="173953"/>
            <a:ext cx="10692384" cy="129077"/>
          </a:xfrm>
          <a:prstGeom prst="rect">
            <a:avLst/>
          </a:prstGeom>
        </p:spPr>
      </p:pic>
      <p:sp>
        <p:nvSpPr>
          <p:cNvPr id="8" name="object 10">
            <a:extLst>
              <a:ext uri="{FF2B5EF4-FFF2-40B4-BE49-F238E27FC236}">
                <a16:creationId xmlns:a16="http://schemas.microsoft.com/office/drawing/2014/main" id="{F204ACC1-A0EF-8CC6-829B-70CCBA64C545}"/>
              </a:ext>
            </a:extLst>
          </p:cNvPr>
          <p:cNvSpPr/>
          <p:nvPr/>
        </p:nvSpPr>
        <p:spPr>
          <a:xfrm>
            <a:off x="187259" y="61598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EF080FCA-49C0-B232-311D-AEACDA6C985A}"/>
              </a:ext>
            </a:extLst>
          </p:cNvPr>
          <p:cNvSpPr/>
          <p:nvPr/>
        </p:nvSpPr>
        <p:spPr>
          <a:xfrm>
            <a:off x="440243" y="61598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668D927-1695-7F82-687E-C53CE6D68F27}"/>
              </a:ext>
            </a:extLst>
          </p:cNvPr>
          <p:cNvSpPr/>
          <p:nvPr/>
        </p:nvSpPr>
        <p:spPr>
          <a:xfrm>
            <a:off x="694751" y="61598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0A93610-C00A-4D2D-88C0-5C424FC45CCC}"/>
              </a:ext>
            </a:extLst>
          </p:cNvPr>
          <p:cNvSpPr txBox="1"/>
          <p:nvPr/>
        </p:nvSpPr>
        <p:spPr>
          <a:xfrm>
            <a:off x="1003300" y="439510"/>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 22 – </a:t>
            </a:r>
            <a:r>
              <a:rPr lang="pt-BR" sz="2800" b="1" dirty="0">
                <a:solidFill>
                  <a:schemeClr val="tx1">
                    <a:lumMod val="65000"/>
                    <a:lumOff val="35000"/>
                  </a:schemeClr>
                </a:solidFill>
                <a:highlight>
                  <a:srgbClr val="00FF00"/>
                </a:highlight>
                <a:latin typeface="Futura PT Book"/>
              </a:rPr>
              <a:t>VOTAÇÃO 1</a:t>
            </a:r>
            <a:endParaRPr lang="pt-BR" sz="1900" b="1" dirty="0">
              <a:solidFill>
                <a:schemeClr val="tx1">
                  <a:lumMod val="65000"/>
                  <a:lumOff val="35000"/>
                </a:schemeClr>
              </a:solidFill>
              <a:highlight>
                <a:srgbClr val="00FF00"/>
              </a:highlight>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645FE88-0F29-DAB0-2CDD-B6BB2D709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6213A977-2876-F486-4687-DFACEB4C4C0C}"/>
              </a:ext>
            </a:extLst>
          </p:cNvPr>
          <p:cNvSpPr txBox="1"/>
          <p:nvPr/>
        </p:nvSpPr>
        <p:spPr>
          <a:xfrm>
            <a:off x="119709" y="798867"/>
            <a:ext cx="10376574" cy="4832092"/>
          </a:xfrm>
          <a:prstGeom prst="rect">
            <a:avLst/>
          </a:prstGeom>
          <a:noFill/>
        </p:spPr>
        <p:txBody>
          <a:bodyPr wrap="square" lIns="91440" tIns="45720" rIns="91440" bIns="45720" rtlCol="0" anchor="t">
            <a:spAutoFit/>
          </a:bodyPr>
          <a:lstStyle/>
          <a:p>
            <a:pPr algn="just"/>
            <a:r>
              <a:rPr lang="pt-BR" sz="2400" b="1" dirty="0"/>
              <a:t>Art. 55, Inciso II</a:t>
            </a:r>
          </a:p>
          <a:p>
            <a:pPr algn="just" rtl="0" fontAlgn="base"/>
            <a:r>
              <a:rPr lang="pt-BR" sz="2000" b="1" dirty="0">
                <a:solidFill>
                  <a:srgbClr val="00B050"/>
                </a:solidFill>
              </a:rPr>
              <a:t>TEXTO DISCUTIDO NO GT:</a:t>
            </a:r>
          </a:p>
          <a:p>
            <a:pPr algn="just" rtl="0" fontAlgn="base"/>
            <a:r>
              <a:rPr lang="pt-BR" sz="2400" dirty="0"/>
              <a:t>II - qualidade do solo, visando a manutenção de serviços ecossistêmicos existentes potencialmente afetados; </a:t>
            </a:r>
            <a:r>
              <a:rPr lang="pt-BR" sz="2400" dirty="0">
                <a:solidFill>
                  <a:srgbClr val="FF0000"/>
                </a:solidFill>
              </a:rPr>
              <a:t>(Ibama e Sociedade Civil sugerem esse texto) </a:t>
            </a:r>
          </a:p>
          <a:p>
            <a:pPr algn="just" rtl="0" fontAlgn="base"/>
            <a:endParaRPr lang="pt-BR" sz="2400" dirty="0"/>
          </a:p>
          <a:p>
            <a:pPr algn="just" rtl="0" fontAlgn="base"/>
            <a:r>
              <a:rPr lang="pt-BR" sz="2400" strike="sngStrike" dirty="0"/>
              <a:t>II - qualidade do solo, visando a manutenção de serviços ecossistêmicos potencialmente afetados, observados os usos legalmente estabelecidos;</a:t>
            </a:r>
            <a:r>
              <a:rPr lang="pt-BR" sz="2400" strike="sngStrike" dirty="0">
                <a:solidFill>
                  <a:srgbClr val="FF0000"/>
                </a:solidFill>
              </a:rPr>
              <a:t> (</a:t>
            </a:r>
            <a:r>
              <a:rPr lang="pt-BR" sz="2400" strike="sngStrike" dirty="0" err="1">
                <a:solidFill>
                  <a:srgbClr val="FF0000"/>
                </a:solidFill>
              </a:rPr>
              <a:t>Abema</a:t>
            </a:r>
            <a:r>
              <a:rPr lang="pt-BR" sz="2400" strike="sngStrike" dirty="0">
                <a:solidFill>
                  <a:srgbClr val="FF0000"/>
                </a:solidFill>
              </a:rPr>
              <a:t>, </a:t>
            </a:r>
            <a:r>
              <a:rPr lang="pt-BR" sz="2400" strike="sngStrike" dirty="0" err="1">
                <a:solidFill>
                  <a:srgbClr val="FF0000"/>
                </a:solidFill>
              </a:rPr>
              <a:t>Aesas</a:t>
            </a:r>
            <a:r>
              <a:rPr lang="pt-BR" sz="2400" strike="sngStrike" dirty="0">
                <a:solidFill>
                  <a:srgbClr val="FF0000"/>
                </a:solidFill>
              </a:rPr>
              <a:t>, CNI e CNC sugerem esse texto) </a:t>
            </a:r>
          </a:p>
          <a:p>
            <a:pPr algn="just" rtl="0" fontAlgn="base"/>
            <a:endParaRPr lang="pt-BR" sz="2400" dirty="0">
              <a:solidFill>
                <a:srgbClr val="00B050"/>
              </a:solidFill>
            </a:endParaRPr>
          </a:p>
          <a:p>
            <a:pPr algn="just" rtl="0" fontAlgn="base"/>
            <a:r>
              <a:rPr lang="pt-BR" sz="2400" b="1" dirty="0">
                <a:solidFill>
                  <a:srgbClr val="00B050"/>
                </a:solidFill>
              </a:rPr>
              <a:t>PROPOSTA Emenda ABEMA: </a:t>
            </a:r>
          </a:p>
          <a:p>
            <a:pPr algn="just" rtl="0" fontAlgn="base"/>
            <a:r>
              <a:rPr lang="pt-BR" sz="2400" dirty="0"/>
              <a:t>II - qualidade do solo, visando a manutenção de serviços ecossistêmicos existentes potencialmente afetados, </a:t>
            </a:r>
            <a:r>
              <a:rPr lang="pt-BR" sz="2400" strike="sngStrike" dirty="0">
                <a:highlight>
                  <a:srgbClr val="00FF00"/>
                </a:highlight>
              </a:rPr>
              <a:t>observados os usos estabelecidos</a:t>
            </a:r>
            <a:r>
              <a:rPr lang="pt-BR" sz="2400" strike="sngStrike" dirty="0"/>
              <a:t>;</a:t>
            </a:r>
            <a:endParaRPr lang="pt-BR" sz="2400" strike="sngStrike" dirty="0">
              <a:solidFill>
                <a:srgbClr val="00B050"/>
              </a:solidFill>
            </a:endParaRPr>
          </a:p>
        </p:txBody>
      </p:sp>
      <p:sp>
        <p:nvSpPr>
          <p:cNvPr id="4" name="object 6">
            <a:extLst>
              <a:ext uri="{FF2B5EF4-FFF2-40B4-BE49-F238E27FC236}">
                <a16:creationId xmlns:a16="http://schemas.microsoft.com/office/drawing/2014/main" id="{E5F5ECC9-E3A6-870A-5480-DE3580E62819}"/>
              </a:ext>
            </a:extLst>
          </p:cNvPr>
          <p:cNvSpPr txBox="1"/>
          <p:nvPr/>
        </p:nvSpPr>
        <p:spPr>
          <a:xfrm>
            <a:off x="316827" y="6056548"/>
            <a:ext cx="10376573" cy="857286"/>
          </a:xfrm>
          <a:prstGeom prst="rect">
            <a:avLst/>
          </a:prstGeom>
        </p:spPr>
        <p:txBody>
          <a:bodyPr vert="horz" wrap="square" lIns="0" tIns="13335" rIns="0" bIns="0" rtlCol="0" anchor="t">
            <a:spAutoFit/>
          </a:bodyPr>
          <a:lstStyle/>
          <a:p>
            <a:pPr marR="8890" algn="l">
              <a:spcBef>
                <a:spcPts val="105"/>
              </a:spcBef>
            </a:pPr>
            <a:r>
              <a:rPr lang="pt-BR" b="1" dirty="0">
                <a:solidFill>
                  <a:schemeClr val="tx1">
                    <a:lumMod val="65000"/>
                    <a:lumOff val="35000"/>
                  </a:schemeClr>
                </a:solidFill>
                <a:highlight>
                  <a:srgbClr val="00FF00"/>
                </a:highlight>
                <a:latin typeface="Futura PT Book"/>
              </a:rPr>
              <a:t>VOTAÇÃO 1: Opção IBAMA/Sociedade Civil manter observados os usos estabelecidos;</a:t>
            </a:r>
          </a:p>
          <a:p>
            <a:pPr marR="8890" algn="l">
              <a:spcBef>
                <a:spcPts val="105"/>
              </a:spcBef>
            </a:pPr>
            <a:r>
              <a:rPr lang="pt-BR" b="1" dirty="0">
                <a:solidFill>
                  <a:schemeClr val="tx1">
                    <a:lumMod val="65000"/>
                    <a:lumOff val="35000"/>
                  </a:schemeClr>
                </a:solidFill>
                <a:highlight>
                  <a:srgbClr val="00FF00"/>
                </a:highlight>
                <a:latin typeface="Futura PT Book"/>
                <a:cs typeface="Calibri"/>
              </a:rPr>
              <a:t>VOTOS PELA MANUTENÇÂO: MMA, Sociedade Civil (2X); ANAMA (2X) = 5 votos</a:t>
            </a:r>
            <a:br>
              <a:rPr lang="pt-BR" b="1" dirty="0">
                <a:solidFill>
                  <a:schemeClr val="tx1">
                    <a:lumMod val="65000"/>
                    <a:lumOff val="35000"/>
                  </a:schemeClr>
                </a:solidFill>
                <a:highlight>
                  <a:srgbClr val="00FF00"/>
                </a:highlight>
                <a:latin typeface="Futura PT Book"/>
                <a:cs typeface="Calibri"/>
              </a:rPr>
            </a:br>
            <a:r>
              <a:rPr lang="pt-BR" b="1" dirty="0">
                <a:solidFill>
                  <a:schemeClr val="tx1">
                    <a:lumMod val="65000"/>
                    <a:lumOff val="35000"/>
                  </a:schemeClr>
                </a:solidFill>
                <a:highlight>
                  <a:srgbClr val="00FF00"/>
                </a:highlight>
                <a:latin typeface="Futura PT Book"/>
                <a:cs typeface="Calibri"/>
              </a:rPr>
              <a:t>VOTOS PELA INCLUSÃO ABEMA: 2X ABEMA, CNI e CNC = 4 votos</a:t>
            </a:r>
          </a:p>
        </p:txBody>
      </p:sp>
      <p:sp>
        <p:nvSpPr>
          <p:cNvPr id="5" name="object 2">
            <a:extLst>
              <a:ext uri="{FF2B5EF4-FFF2-40B4-BE49-F238E27FC236}">
                <a16:creationId xmlns:a16="http://schemas.microsoft.com/office/drawing/2014/main" id="{BBFC7856-82EF-3EEB-3023-666EFC197DBB}"/>
              </a:ext>
            </a:extLst>
          </p:cNvPr>
          <p:cNvSpPr/>
          <p:nvPr/>
        </p:nvSpPr>
        <p:spPr>
          <a:xfrm>
            <a:off x="0" y="5837389"/>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Tree>
    <p:extLst>
      <p:ext uri="{BB962C8B-B14F-4D97-AF65-F5344CB8AC3E}">
        <p14:creationId xmlns:p14="http://schemas.microsoft.com/office/powerpoint/2010/main" val="327607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DA20-C3D6-244F-C586-0296CB0202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D758F60-4FEF-B234-068F-9B368BF0C14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67BF98E9-BACA-1A25-5BD5-250CF3E4BE4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827F93A5-2CD8-3CE5-ACB3-069E9F3A1B7D}"/>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EB9F4BE-1AA6-779E-C1B8-C8D85CDAFA43}"/>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8E07CA25-CFFE-44D9-A4C3-39ECBE66AAD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345B861-836D-994E-0155-85452DABEF60}"/>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5EC270E8-BC4C-800B-E8DF-8B6B322D2286}"/>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AF6B42D-54A7-0762-36BF-17E50813A07D}"/>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23, 24, 25, 26</a:t>
            </a:r>
            <a:endParaRPr lang="pt-BR" sz="24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3ACF2753-B626-B58B-97E7-41787F77C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6C88B28-7AB7-D724-BC9F-739F2CB7D0D5}"/>
              </a:ext>
            </a:extLst>
          </p:cNvPr>
          <p:cNvSpPr txBox="1"/>
          <p:nvPr/>
        </p:nvSpPr>
        <p:spPr>
          <a:xfrm>
            <a:off x="187259" y="1516456"/>
            <a:ext cx="10309024" cy="4170372"/>
          </a:xfrm>
          <a:prstGeom prst="rect">
            <a:avLst/>
          </a:prstGeom>
          <a:noFill/>
        </p:spPr>
        <p:txBody>
          <a:bodyPr wrap="square" lIns="91440" tIns="45720" rIns="91440" bIns="45720" rtlCol="0" anchor="t">
            <a:spAutoFit/>
          </a:bodyPr>
          <a:lstStyle/>
          <a:p>
            <a:r>
              <a:rPr lang="pt-BR" sz="2400" b="1" dirty="0"/>
              <a:t>Art. 58 – TEXTO DO GT E EMENDAS</a:t>
            </a:r>
          </a:p>
          <a:p>
            <a:endParaRPr lang="pt-BR" sz="2400" b="1" dirty="0"/>
          </a:p>
          <a:p>
            <a:pPr algn="just" rtl="0" fontAlgn="base"/>
            <a:r>
              <a:rPr lang="pt-BR" sz="2000" dirty="0"/>
              <a:t>III - a identificação da área com dados relativos à características hidrogeológicas, hidrológicas e fisiografia; </a:t>
            </a:r>
          </a:p>
          <a:p>
            <a:pPr algn="just" rtl="0" fontAlgn="base"/>
            <a:r>
              <a:rPr lang="pt-BR" sz="2000" dirty="0">
                <a:solidFill>
                  <a:srgbClr val="FF0000"/>
                </a:solidFill>
              </a:rPr>
              <a:t>(TEXTO DO GT: Ibama e Sociedade Civil – manutenção do inciso III </a:t>
            </a:r>
          </a:p>
          <a:p>
            <a:pPr algn="just" rtl="0" fontAlgn="base"/>
            <a:r>
              <a:rPr lang="pt-BR" sz="2000" dirty="0">
                <a:solidFill>
                  <a:srgbClr val="FF0000"/>
                </a:solidFill>
              </a:rPr>
              <a:t>ABEMA, </a:t>
            </a:r>
            <a:r>
              <a:rPr lang="pt-BR" sz="2000" dirty="0" err="1">
                <a:solidFill>
                  <a:srgbClr val="FF0000"/>
                </a:solidFill>
              </a:rPr>
              <a:t>Aesas</a:t>
            </a:r>
            <a:r>
              <a:rPr lang="pt-BR" sz="2000" dirty="0">
                <a:solidFill>
                  <a:srgbClr val="FF0000"/>
                </a:solidFill>
              </a:rPr>
              <a:t>, CNI, CNC e CNT –exclusão do inciso) </a:t>
            </a:r>
          </a:p>
          <a:p>
            <a:pPr algn="just" rtl="0" fontAlgn="base"/>
            <a:endParaRPr lang="pt-BR" sz="2000" dirty="0"/>
          </a:p>
          <a:p>
            <a:pPr algn="just" rtl="0" fontAlgn="base"/>
            <a:r>
              <a:rPr lang="pt-BR" sz="2000" dirty="0"/>
              <a:t>EXCLUSÃO do inciso </a:t>
            </a:r>
            <a:r>
              <a:rPr lang="pt-BR" sz="2000" dirty="0">
                <a:solidFill>
                  <a:srgbClr val="FF0000"/>
                </a:solidFill>
              </a:rPr>
              <a:t>(EMENDA Ibama)</a:t>
            </a:r>
            <a:endParaRPr lang="pt-BR" sz="2000" dirty="0">
              <a:solidFill>
                <a:schemeClr val="tx1"/>
              </a:solidFill>
            </a:endParaRPr>
          </a:p>
          <a:p>
            <a:pPr algn="just" rtl="0" fontAlgn="base"/>
            <a:r>
              <a:rPr lang="pt-BR" sz="2000" dirty="0">
                <a:solidFill>
                  <a:schemeClr val="tx1"/>
                </a:solidFill>
              </a:rPr>
              <a:t>EXCLUSÃO do inciso </a:t>
            </a:r>
            <a:r>
              <a:rPr lang="pt-BR" sz="2000" dirty="0">
                <a:solidFill>
                  <a:srgbClr val="FF0000"/>
                </a:solidFill>
              </a:rPr>
              <a:t>(EMENDA ABEMA)</a:t>
            </a:r>
          </a:p>
          <a:p>
            <a:pPr algn="just" rtl="0" fontAlgn="base"/>
            <a:endParaRPr lang="pt-BR" sz="2000" dirty="0">
              <a:solidFill>
                <a:srgbClr val="FF0000"/>
              </a:solidFill>
            </a:endParaRPr>
          </a:p>
          <a:p>
            <a:pPr algn="just" rtl="0" fontAlgn="base"/>
            <a:r>
              <a:rPr lang="pt-BR" sz="2000" b="1" dirty="0">
                <a:solidFill>
                  <a:schemeClr val="tx1">
                    <a:lumMod val="65000"/>
                    <a:lumOff val="35000"/>
                  </a:schemeClr>
                </a:solidFill>
                <a:highlight>
                  <a:srgbClr val="00FF00"/>
                </a:highlight>
                <a:latin typeface="Futura PT Book"/>
              </a:rPr>
              <a:t>VOTAÇÃO EXCLUSÂO III e duas propostas do IV , IX e X (IBAMA e ABEMA): </a:t>
            </a:r>
            <a:endParaRPr lang="pt-BR" sz="2000" dirty="0">
              <a:solidFill>
                <a:srgbClr val="FF0000"/>
              </a:solidFill>
            </a:endParaRPr>
          </a:p>
          <a:p>
            <a:pPr algn="just" rtl="0" fontAlgn="base"/>
            <a:endParaRPr lang="pt-BR" sz="1650" dirty="0">
              <a:solidFill>
                <a:srgbClr val="FF0000"/>
              </a:solidFill>
            </a:endParaRPr>
          </a:p>
          <a:p>
            <a:pPr algn="just" rtl="0" fontAlgn="base"/>
            <a:endParaRPr lang="pt-BR" sz="1650" dirty="0">
              <a:solidFill>
                <a:srgbClr val="FF0000"/>
              </a:solidFill>
            </a:endParaRPr>
          </a:p>
        </p:txBody>
      </p:sp>
    </p:spTree>
    <p:extLst>
      <p:ext uri="{BB962C8B-B14F-4D97-AF65-F5344CB8AC3E}">
        <p14:creationId xmlns:p14="http://schemas.microsoft.com/office/powerpoint/2010/main" val="32046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C332-7277-D42A-338C-0F31B80EA4D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71E8A82-3E86-4640-BB5D-B4655296401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FC276F89-852E-EA50-A38E-47907F0538C9}"/>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2BF57BD-593C-3EC6-C040-010E404F256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D781F4F-A0DF-2F87-3A96-BC117330B35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75D55B27-47D3-F078-DEC9-97622AF0E99C}"/>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5CF7D61-BFB0-6E35-B1E1-1739AC9D0545}"/>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338B8374-2D03-41F0-666B-77F88ADFF3C1}"/>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4888264F-F3A9-A97A-607D-6381530297B2}"/>
              </a:ext>
            </a:extLst>
          </p:cNvPr>
          <p:cNvSpPr txBox="1"/>
          <p:nvPr/>
        </p:nvSpPr>
        <p:spPr>
          <a:xfrm>
            <a:off x="974732" y="892567"/>
            <a:ext cx="9789026" cy="413575"/>
          </a:xfrm>
          <a:prstGeom prst="rect">
            <a:avLst/>
          </a:prstGeom>
        </p:spPr>
        <p:txBody>
          <a:bodyPr vert="horz" wrap="square" lIns="0" tIns="13335" rIns="0" bIns="0" rtlCol="0" anchor="t">
            <a:spAutoFit/>
          </a:bodyPr>
          <a:lstStyle/>
          <a:p>
            <a:pPr marR="8890" algn="l">
              <a:spcBef>
                <a:spcPts val="105"/>
              </a:spcBef>
            </a:pPr>
            <a:r>
              <a:rPr lang="pt-BR" sz="2600" b="1">
                <a:solidFill>
                  <a:schemeClr val="tx1">
                    <a:lumMod val="65000"/>
                    <a:lumOff val="35000"/>
                  </a:schemeClr>
                </a:solidFill>
                <a:latin typeface="Futura PT Book"/>
              </a:rPr>
              <a:t>DISSENSOS 23, 24, 25, 26</a:t>
            </a:r>
            <a:endParaRPr lang="pt-BR" sz="26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1F2058BA-A5C9-A8C0-611F-BA57EEA76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192FA50-CE35-771B-2050-2C0A71B555DF}"/>
              </a:ext>
            </a:extLst>
          </p:cNvPr>
          <p:cNvSpPr txBox="1"/>
          <p:nvPr/>
        </p:nvSpPr>
        <p:spPr>
          <a:xfrm>
            <a:off x="187259" y="1404005"/>
            <a:ext cx="10309024" cy="5670783"/>
          </a:xfrm>
          <a:prstGeom prst="rect">
            <a:avLst/>
          </a:prstGeom>
          <a:noFill/>
        </p:spPr>
        <p:txBody>
          <a:bodyPr wrap="square" lIns="91440" tIns="45720" rIns="91440" bIns="45720" rtlCol="0" anchor="t">
            <a:spAutoFit/>
          </a:bodyPr>
          <a:lstStyle/>
          <a:p>
            <a:r>
              <a:rPr lang="pt-BR" b="1" dirty="0"/>
              <a:t>Art. 58 – TEXTO DO GT E EMENDAS</a:t>
            </a:r>
          </a:p>
          <a:p>
            <a:pPr algn="just" rtl="0" fontAlgn="base"/>
            <a:endParaRPr lang="pt-BR" sz="400" dirty="0">
              <a:solidFill>
                <a:srgbClr val="FF0000"/>
              </a:solidFill>
            </a:endParaRPr>
          </a:p>
          <a:p>
            <a:pPr algn="just" rtl="0" fontAlgn="base"/>
            <a:r>
              <a:rPr lang="pt-BR" strike="sngStrike" dirty="0"/>
              <a:t>IV - a caracterização da atividade poluidora, ativa ou inativa, e dos processos associados, incluindo a produção industrial, a disposição de resíduos e o armazenamento de produtos químicos e perigosos, identificando os mecanismos e as causas da contaminação, (tais como acidentes, vazamentos ou disposição inadequada de produtos químicos ou perigosos), a fonte primária e secundária ou potencial, e a extensão da área afetada; </a:t>
            </a:r>
          </a:p>
          <a:p>
            <a:pPr algn="just" rtl="0" fontAlgn="base"/>
            <a:r>
              <a:rPr lang="pt-BR" strike="sngStrike" dirty="0">
                <a:solidFill>
                  <a:srgbClr val="FF0000"/>
                </a:solidFill>
              </a:rPr>
              <a:t>(TEXTO DO GT: Ibama, MMA e Sociedade Civil sugerem esse texto) </a:t>
            </a:r>
          </a:p>
          <a:p>
            <a:pPr algn="just" rtl="0" fontAlgn="base"/>
            <a:r>
              <a:rPr lang="pt-BR" strike="sngStrike" dirty="0"/>
              <a:t>IV - a(s) atividade(s) poluidora(s) ativa(s) e inativa(s), fonte primária e secundária ou potencial, causa da contaminação (acidentes, vazamentos, disposição inapropriada do produto químico ou perigoso, dentre outras); </a:t>
            </a:r>
            <a:r>
              <a:rPr lang="pt-BR" strike="sngStrike" dirty="0">
                <a:solidFill>
                  <a:srgbClr val="FF0000"/>
                </a:solidFill>
              </a:rPr>
              <a:t>(TEXTO DO GT: ABEMA sugere esse texto)</a:t>
            </a:r>
          </a:p>
          <a:p>
            <a:pPr algn="just" rtl="0" fontAlgn="base"/>
            <a:r>
              <a:rPr lang="pt-BR" strike="sngStrike" dirty="0"/>
              <a:t>IV - a(s) atividade(s) poluidora(s) ativa(s) e inativa(s), fonte poluidora primária e secundária, a ocorrência da contaminação e a extensão da área afetada; </a:t>
            </a:r>
          </a:p>
          <a:p>
            <a:pPr algn="just" rtl="0" fontAlgn="base"/>
            <a:r>
              <a:rPr lang="pt-BR" strike="sngStrike" dirty="0">
                <a:solidFill>
                  <a:srgbClr val="FF0000"/>
                </a:solidFill>
              </a:rPr>
              <a:t>(TEXTO DO GT: </a:t>
            </a:r>
            <a:r>
              <a:rPr lang="pt-BR" strike="sngStrike" dirty="0" err="1">
                <a:solidFill>
                  <a:srgbClr val="FF0000"/>
                </a:solidFill>
              </a:rPr>
              <a:t>Aesas</a:t>
            </a:r>
            <a:r>
              <a:rPr lang="pt-BR" strike="sngStrike" dirty="0">
                <a:solidFill>
                  <a:srgbClr val="FF0000"/>
                </a:solidFill>
              </a:rPr>
              <a:t> e CNI sugerem esse texto)</a:t>
            </a:r>
          </a:p>
          <a:p>
            <a:pPr algn="just" rtl="0" fontAlgn="base"/>
            <a:r>
              <a:rPr lang="pt-BR" dirty="0"/>
              <a:t>IV - as atividades poluidoras ativas e inativas, fontes de contaminação, primária e secundária, bem como a indicação da existência </a:t>
            </a:r>
            <a:r>
              <a:rPr lang="pt-BR" dirty="0">
                <a:highlight>
                  <a:srgbClr val="FFFF00"/>
                </a:highlight>
              </a:rPr>
              <a:t>ou não de migração da contaminação para além dos limites da áre</a:t>
            </a:r>
            <a:r>
              <a:rPr lang="pt-BR" dirty="0">
                <a:solidFill>
                  <a:schemeClr val="tx1"/>
                </a:solidFill>
                <a:highlight>
                  <a:srgbClr val="FFFF00"/>
                </a:highlight>
              </a:rPr>
              <a:t>a. </a:t>
            </a:r>
            <a:r>
              <a:rPr lang="pt-BR" dirty="0">
                <a:solidFill>
                  <a:srgbClr val="FF0000"/>
                </a:solidFill>
                <a:highlight>
                  <a:srgbClr val="FFFF00"/>
                </a:highlight>
              </a:rPr>
              <a:t>(EMENDA Ibama)</a:t>
            </a:r>
          </a:p>
          <a:p>
            <a:pPr algn="just" rtl="0" fontAlgn="base"/>
            <a:r>
              <a:rPr lang="pt-BR" dirty="0"/>
              <a:t>IV - a(s) atividade(s) poluidora(s) ativa(s) e inativa(s), fonte primária e secundária ou potencial, causa da contaminação (acidentes, vazamentos, disposição inapropriada do produto químico ou perigoso, dentre outras); </a:t>
            </a:r>
            <a:r>
              <a:rPr lang="pt-BR" dirty="0">
                <a:solidFill>
                  <a:srgbClr val="FF0000"/>
                </a:solidFill>
              </a:rPr>
              <a:t>(EMENDA ABEMA)</a:t>
            </a:r>
          </a:p>
          <a:p>
            <a:pPr algn="just" rtl="0" fontAlgn="base"/>
            <a:endParaRPr lang="pt-BR" sz="1650" dirty="0">
              <a:solidFill>
                <a:srgbClr val="FF0000"/>
              </a:solidFill>
            </a:endParaRPr>
          </a:p>
        </p:txBody>
      </p:sp>
    </p:spTree>
    <p:extLst>
      <p:ext uri="{BB962C8B-B14F-4D97-AF65-F5344CB8AC3E}">
        <p14:creationId xmlns:p14="http://schemas.microsoft.com/office/powerpoint/2010/main" val="399199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75E7-BE8D-85EA-C6CB-C5DF069DADC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B4D0902-BFDF-384C-FC05-43BB029E66F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8EE3D961-5CE0-1699-19CC-B1FAA480F9F8}"/>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22369765-5AD2-8E91-4F9D-8BB7697C3D40}"/>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ABD1DD6D-6889-6793-5135-7BC6075D81D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F57E5362-4675-C390-E739-324586D9593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A9C8319-2558-9D11-34DA-4A654EC2869B}"/>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F9FA06D8-42F7-69A7-016D-3365133BF72F}"/>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490C13B8-728C-F17C-07A9-530229B13169}"/>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23, 24, 25, 26</a:t>
            </a:r>
            <a:endParaRPr lang="pt-BR" sz="20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D0D40677-E157-DA67-4400-E63D2EBAB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8595925F-95B1-D41E-C448-33DCBA1502C0}"/>
              </a:ext>
            </a:extLst>
          </p:cNvPr>
          <p:cNvSpPr txBox="1"/>
          <p:nvPr/>
        </p:nvSpPr>
        <p:spPr>
          <a:xfrm>
            <a:off x="187259" y="1516456"/>
            <a:ext cx="9867150" cy="4185761"/>
          </a:xfrm>
          <a:prstGeom prst="rect">
            <a:avLst/>
          </a:prstGeom>
          <a:noFill/>
        </p:spPr>
        <p:txBody>
          <a:bodyPr wrap="square" lIns="91440" tIns="45720" rIns="91440" bIns="45720" rtlCol="0" anchor="t">
            <a:spAutoFit/>
          </a:bodyPr>
          <a:lstStyle/>
          <a:p>
            <a:r>
              <a:rPr lang="pt-BR" sz="2400" b="1" dirty="0"/>
              <a:t>Art. 58 – TEXTO DO GT E EMENDAS</a:t>
            </a:r>
          </a:p>
          <a:p>
            <a:pPr algn="just" rtl="0"/>
            <a:endParaRPr lang="pt-BR" sz="400" b="1" dirty="0"/>
          </a:p>
          <a:p>
            <a:pPr algn="just" rtl="0"/>
            <a:endParaRPr lang="pt-BR" sz="2000" dirty="0"/>
          </a:p>
          <a:p>
            <a:pPr algn="just" rtl="0"/>
            <a:r>
              <a:rPr lang="pt-BR" sz="2000" dirty="0"/>
              <a:t>IX - a descrição  dos bens a proteger e a distância da fonte poluidora; </a:t>
            </a:r>
          </a:p>
          <a:p>
            <a:r>
              <a:rPr lang="pt-BR" sz="2000" dirty="0">
                <a:solidFill>
                  <a:srgbClr val="FF0000"/>
                </a:solidFill>
              </a:rPr>
              <a:t>(Ibama, MMA e Sociedade Civil –manutenção do inciso IX / </a:t>
            </a:r>
            <a:r>
              <a:rPr lang="pt-BR" sz="2000" dirty="0" err="1">
                <a:solidFill>
                  <a:srgbClr val="FF0000"/>
                </a:solidFill>
              </a:rPr>
              <a:t>Abema</a:t>
            </a:r>
            <a:r>
              <a:rPr lang="pt-BR" sz="2000" dirty="0">
                <a:solidFill>
                  <a:srgbClr val="FF0000"/>
                </a:solidFill>
              </a:rPr>
              <a:t>, </a:t>
            </a:r>
            <a:r>
              <a:rPr lang="pt-BR" sz="2000" dirty="0" err="1">
                <a:solidFill>
                  <a:srgbClr val="FF0000"/>
                </a:solidFill>
              </a:rPr>
              <a:t>Aesas</a:t>
            </a:r>
            <a:r>
              <a:rPr lang="pt-BR" sz="2000" dirty="0">
                <a:solidFill>
                  <a:srgbClr val="FF0000"/>
                </a:solidFill>
              </a:rPr>
              <a:t>, CNI, CNC e CNT – exclusão do inciso) </a:t>
            </a:r>
          </a:p>
          <a:p>
            <a:pPr algn="just" rtl="0" fontAlgn="base"/>
            <a:r>
              <a:rPr lang="pt-BR" sz="2000" dirty="0"/>
              <a:t>IX- a descrição dos bens a proteger;  </a:t>
            </a:r>
            <a:r>
              <a:rPr lang="pt-BR" sz="2000" dirty="0">
                <a:solidFill>
                  <a:srgbClr val="FF0000"/>
                </a:solidFill>
              </a:rPr>
              <a:t>(Emenda Ibama)</a:t>
            </a:r>
          </a:p>
          <a:p>
            <a:pPr algn="just" rtl="0" fontAlgn="base"/>
            <a:r>
              <a:rPr lang="pt-BR" sz="2000" dirty="0"/>
              <a:t>EXCLUSÃO do inciso </a:t>
            </a:r>
            <a:r>
              <a:rPr lang="pt-BR" sz="2000" dirty="0">
                <a:solidFill>
                  <a:srgbClr val="FF0000"/>
                </a:solidFill>
              </a:rPr>
              <a:t>(Emenda ABEMA)</a:t>
            </a:r>
          </a:p>
          <a:p>
            <a:endParaRPr lang="pt-BR" sz="2000" dirty="0">
              <a:solidFill>
                <a:srgbClr val="FF0000"/>
              </a:solidFill>
            </a:endParaRPr>
          </a:p>
          <a:p>
            <a:pPr algn="just" rtl="0" fontAlgn="base"/>
            <a:r>
              <a:rPr lang="pt-BR" sz="2000" dirty="0"/>
              <a:t>X - os cenários de risco e as rotas de exposição; </a:t>
            </a:r>
            <a:r>
              <a:rPr lang="pt-BR" sz="2000" dirty="0">
                <a:solidFill>
                  <a:srgbClr val="FF0000"/>
                </a:solidFill>
              </a:rPr>
              <a:t>(Ibama, MMA, Sociedade Civil, CNI, CNC, CNT e </a:t>
            </a:r>
            <a:r>
              <a:rPr lang="pt-BR" sz="2000" dirty="0" err="1">
                <a:solidFill>
                  <a:srgbClr val="FF0000"/>
                </a:solidFill>
              </a:rPr>
              <a:t>Aesas</a:t>
            </a:r>
            <a:r>
              <a:rPr lang="pt-BR" sz="2000" dirty="0">
                <a:solidFill>
                  <a:srgbClr val="FF0000"/>
                </a:solidFill>
              </a:rPr>
              <a:t> – manutenção do inciso X / </a:t>
            </a:r>
            <a:r>
              <a:rPr lang="pt-BR" sz="2000" dirty="0" err="1">
                <a:solidFill>
                  <a:srgbClr val="FF0000"/>
                </a:solidFill>
              </a:rPr>
              <a:t>Abema</a:t>
            </a:r>
            <a:r>
              <a:rPr lang="pt-BR" sz="2000" dirty="0">
                <a:solidFill>
                  <a:srgbClr val="FF0000"/>
                </a:solidFill>
              </a:rPr>
              <a:t> – exclusão do inciso) </a:t>
            </a:r>
          </a:p>
          <a:p>
            <a:pPr algn="just" rtl="0" fontAlgn="base"/>
            <a:r>
              <a:rPr lang="pt-BR" sz="2000" dirty="0">
                <a:solidFill>
                  <a:schemeClr val="tx1"/>
                </a:solidFill>
              </a:rPr>
              <a:t>EXCLUSÃO </a:t>
            </a:r>
            <a:r>
              <a:rPr lang="pt-BR" sz="2000" dirty="0"/>
              <a:t>do inciso </a:t>
            </a:r>
            <a:r>
              <a:rPr lang="pt-BR" sz="2000" dirty="0">
                <a:solidFill>
                  <a:srgbClr val="FF0000"/>
                </a:solidFill>
              </a:rPr>
              <a:t>(Emenda Ibama)</a:t>
            </a:r>
          </a:p>
          <a:p>
            <a:pPr algn="just" rtl="0" fontAlgn="base"/>
            <a:r>
              <a:rPr lang="pt-BR" sz="2000" dirty="0">
                <a:solidFill>
                  <a:schemeClr val="tx1"/>
                </a:solidFill>
              </a:rPr>
              <a:t>EXCLUSÃO do inciso </a:t>
            </a:r>
            <a:r>
              <a:rPr lang="pt-BR" sz="2000" dirty="0">
                <a:solidFill>
                  <a:srgbClr val="FF0000"/>
                </a:solidFill>
              </a:rPr>
              <a:t>(Emenda ABEMA)</a:t>
            </a:r>
          </a:p>
          <a:p>
            <a:pPr algn="just" rtl="0" fontAlgn="base"/>
            <a:endParaRPr lang="pt-BR" dirty="0">
              <a:solidFill>
                <a:srgbClr val="FF0000"/>
              </a:solidFill>
            </a:endParaRPr>
          </a:p>
        </p:txBody>
      </p:sp>
    </p:spTree>
    <p:extLst>
      <p:ext uri="{BB962C8B-B14F-4D97-AF65-F5344CB8AC3E}">
        <p14:creationId xmlns:p14="http://schemas.microsoft.com/office/powerpoint/2010/main" val="264975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59CD222-1C94-685E-0A3F-47925101F7A5}"/>
              </a:ext>
            </a:extLst>
          </p:cNvPr>
          <p:cNvSpPr txBox="1"/>
          <p:nvPr/>
        </p:nvSpPr>
        <p:spPr>
          <a:xfrm>
            <a:off x="228091" y="429061"/>
            <a:ext cx="10236202" cy="57554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sng" strike="noStrike" cap="none" normalizeH="0" baseline="0" dirty="0">
                <a:ln>
                  <a:noFill/>
                </a:ln>
                <a:solidFill>
                  <a:schemeClr val="tx1"/>
                </a:solidFill>
                <a:effectLst/>
                <a:latin typeface="Arial" panose="020B0604020202020204" pitchFamily="34" charset="0"/>
              </a:rPr>
              <a:t>VERSÃO FINAL DE EMENDA IBAMA</a:t>
            </a:r>
            <a:br>
              <a:rPr kumimoji="0" lang="pt-BR" altLang="pt-BR" sz="18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Art. 58. Os órgãos ambientais competentes deverão registrar, em formato digital, as informações sobre áreas contaminadas e reabilitadas identificadas, por meio de cadastro público contendo no mínimo: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 - a identificação da área com dados relativos ao georreferenciamento, endereço e razão social;</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II - identificação do Processo Administrativo de acompanhamento do Gerenciamento da Área;</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III- as atividades poluidoras ativas e inativas, fontes de contaminação, primária e secundária, bem como a indicação da existência ou não de migração da contaminação para além dos limites da área </a:t>
            </a:r>
            <a:r>
              <a:rPr kumimoji="0" lang="pt-BR" altLang="pt-BR" sz="2000" b="0" i="0" u="none" strike="sngStrike" cap="none" normalizeH="0" dirty="0">
                <a:ln>
                  <a:noFill/>
                </a:ln>
                <a:solidFill>
                  <a:schemeClr val="tx1"/>
                </a:solidFill>
                <a:effectLst/>
                <a:highlight>
                  <a:srgbClr val="FFFF00"/>
                </a:highlight>
                <a:latin typeface="Arial" panose="020B0604020202020204" pitchFamily="34" charset="0"/>
              </a:rPr>
              <a:t>do empreendimento (nova proposta CNC).</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IV - a classificação e, quando houver, a subclassificação da área conforme estabelecido no artigo 29, com a data de enquadramento;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 - As etapas do gerenciamento de áreas contaminadas já executadas e em execução;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VI - o uso atual do solo da área</a:t>
            </a:r>
            <a:r>
              <a:rPr kumimoji="0" lang="pt-BR" altLang="pt-BR" sz="2000" b="0" i="0" u="none" strike="sngStrike" cap="none" normalizeH="0" baseline="0" dirty="0">
                <a:ln>
                  <a:noFill/>
                </a:ln>
                <a:solidFill>
                  <a:schemeClr val="tx1"/>
                </a:solidFill>
                <a:effectLst/>
                <a:latin typeface="Arial" panose="020B0604020202020204" pitchFamily="34" charset="0"/>
              </a:rPr>
              <a:t> </a:t>
            </a:r>
            <a:r>
              <a:rPr kumimoji="0" lang="pt-BR" altLang="pt-BR" sz="2000" b="0" i="0" u="none" strike="sngStrike" cap="none" normalizeH="0" baseline="0" dirty="0">
                <a:ln>
                  <a:noFill/>
                </a:ln>
                <a:solidFill>
                  <a:schemeClr val="tx1"/>
                </a:solidFill>
                <a:effectLst/>
                <a:highlight>
                  <a:srgbClr val="FFFF00"/>
                </a:highlight>
                <a:latin typeface="Arial" panose="020B0604020202020204" pitchFamily="34" charset="0"/>
              </a:rPr>
              <a:t>afetada (nova proposta CNC)</a:t>
            </a:r>
            <a:r>
              <a:rPr lang="pt-BR" altLang="pt-BR" sz="2000" strike="sngStrike" dirty="0">
                <a:solidFill>
                  <a:schemeClr val="tx1"/>
                </a:solidFill>
                <a:highlight>
                  <a:srgbClr val="FFFF00"/>
                </a:highlight>
                <a:latin typeface="Arial" panose="020B0604020202020204" pitchFamily="34" charset="0"/>
              </a:rPr>
              <a:t>.</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VII - os meios afetados e os contaminantes identificados;</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sngStrike" cap="none" normalizeH="0" dirty="0">
                <a:ln>
                  <a:noFill/>
                </a:ln>
                <a:solidFill>
                  <a:schemeClr val="tx1"/>
                </a:solidFill>
                <a:effectLst/>
                <a:latin typeface="Arial" panose="020B0604020202020204" pitchFamily="34" charset="0"/>
              </a:rPr>
              <a:t>VIII - a descrição dos bens a proteger; </a:t>
            </a:r>
            <a:r>
              <a:rPr kumimoji="0" lang="pt-BR" altLang="pt-BR" sz="2000" b="0" i="0" u="none" strike="noStrike" cap="none" normalizeH="0" baseline="0" dirty="0">
                <a:ln>
                  <a:noFill/>
                </a:ln>
                <a:solidFill>
                  <a:schemeClr val="tx1"/>
                </a:solidFill>
                <a:effectLst/>
                <a:highlight>
                  <a:srgbClr val="FFFF00"/>
                </a:highlight>
                <a:latin typeface="Arial" panose="020B0604020202020204" pitchFamily="34" charset="0"/>
              </a:rPr>
              <a:t>(ABEMA AINDA DIVERGE E QUER EXCLUSÃO)</a:t>
            </a:r>
            <a:br>
              <a:rPr kumimoji="0" lang="pt-BR" altLang="pt-BR" sz="2000" b="0" i="0" u="none" strike="noStrike" cap="none" normalizeH="0" baseline="0" dirty="0">
                <a:ln>
                  <a:noFill/>
                </a:ln>
                <a:solidFill>
                  <a:schemeClr val="tx1"/>
                </a:solidFill>
                <a:effectLst/>
                <a:highlight>
                  <a:srgbClr val="FFFF00"/>
                </a:highligh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IX - as medidas de intervenção.</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7" name="object 2">
            <a:extLst>
              <a:ext uri="{FF2B5EF4-FFF2-40B4-BE49-F238E27FC236}">
                <a16:creationId xmlns:a16="http://schemas.microsoft.com/office/drawing/2014/main" id="{DAD8B33D-0A04-23B0-643E-38B878C0AFAC}"/>
              </a:ext>
            </a:extLst>
          </p:cNvPr>
          <p:cNvSpPr/>
          <p:nvPr/>
        </p:nvSpPr>
        <p:spPr>
          <a:xfrm>
            <a:off x="635" y="700053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pic>
        <p:nvPicPr>
          <p:cNvPr id="8" name="object 3">
            <a:extLst>
              <a:ext uri="{FF2B5EF4-FFF2-40B4-BE49-F238E27FC236}">
                <a16:creationId xmlns:a16="http://schemas.microsoft.com/office/drawing/2014/main" id="{B56E34C5-6D54-3A78-BD01-2DDC4C424983}"/>
              </a:ext>
            </a:extLst>
          </p:cNvPr>
          <p:cNvPicPr/>
          <p:nvPr/>
        </p:nvPicPr>
        <p:blipFill>
          <a:blip r:embed="rId2" cstate="print"/>
          <a:stretch>
            <a:fillRect/>
          </a:stretch>
        </p:blipFill>
        <p:spPr>
          <a:xfrm>
            <a:off x="0" y="293652"/>
            <a:ext cx="10692384" cy="129077"/>
          </a:xfrm>
          <a:prstGeom prst="rect">
            <a:avLst/>
          </a:prstGeom>
        </p:spPr>
      </p:pic>
      <p:sp>
        <p:nvSpPr>
          <p:cNvPr id="10" name="CaixaDeTexto 9">
            <a:extLst>
              <a:ext uri="{FF2B5EF4-FFF2-40B4-BE49-F238E27FC236}">
                <a16:creationId xmlns:a16="http://schemas.microsoft.com/office/drawing/2014/main" id="{3A2A5545-9C4B-DDD3-ED87-C0FBB0CF3B54}"/>
              </a:ext>
            </a:extLst>
          </p:cNvPr>
          <p:cNvSpPr txBox="1"/>
          <p:nvPr/>
        </p:nvSpPr>
        <p:spPr>
          <a:xfrm>
            <a:off x="228091" y="6210459"/>
            <a:ext cx="9928280" cy="923330"/>
          </a:xfrm>
          <a:prstGeom prst="rect">
            <a:avLst/>
          </a:prstGeom>
          <a:noFill/>
        </p:spPr>
        <p:txBody>
          <a:bodyPr wrap="square">
            <a:spAutoFit/>
          </a:bodyPr>
          <a:lstStyle/>
          <a:p>
            <a:r>
              <a:rPr lang="pt-BR" sz="1800" b="1" dirty="0">
                <a:solidFill>
                  <a:schemeClr val="tx1">
                    <a:lumMod val="65000"/>
                    <a:lumOff val="35000"/>
                  </a:schemeClr>
                </a:solidFill>
                <a:highlight>
                  <a:srgbClr val="00FF00"/>
                </a:highlight>
                <a:latin typeface="Futura PT Book"/>
              </a:rPr>
              <a:t>Texto completo IBAMA (opç</a:t>
            </a:r>
            <a:r>
              <a:rPr lang="pt-BR" b="1" dirty="0">
                <a:solidFill>
                  <a:schemeClr val="tx1">
                    <a:lumMod val="65000"/>
                    <a:lumOff val="35000"/>
                  </a:schemeClr>
                </a:solidFill>
                <a:highlight>
                  <a:srgbClr val="00FF00"/>
                </a:highlight>
                <a:latin typeface="Futura PT Book"/>
              </a:rPr>
              <a:t>ã</a:t>
            </a:r>
            <a:r>
              <a:rPr lang="pt-BR" sz="1800" b="1" dirty="0">
                <a:solidFill>
                  <a:schemeClr val="tx1">
                    <a:lumMod val="65000"/>
                    <a:lumOff val="35000"/>
                  </a:schemeClr>
                </a:solidFill>
                <a:highlight>
                  <a:srgbClr val="00FF00"/>
                </a:highlight>
                <a:latin typeface="Futura PT Book"/>
              </a:rPr>
              <a:t>o 1) com exclusão do VIII (ABEMA)</a:t>
            </a:r>
          </a:p>
          <a:p>
            <a:r>
              <a:rPr lang="pt-BR" b="1" dirty="0">
                <a:solidFill>
                  <a:schemeClr val="tx1">
                    <a:lumMod val="65000"/>
                    <a:lumOff val="35000"/>
                  </a:schemeClr>
                </a:solidFill>
                <a:highlight>
                  <a:srgbClr val="00FF00"/>
                </a:highlight>
                <a:latin typeface="Futura PT Book"/>
              </a:rPr>
              <a:t>Consenso pela exclusão do inciso VIII mantido a proposta IBAMA para o </a:t>
            </a:r>
            <a:r>
              <a:rPr lang="pt-BR" b="1" dirty="0" err="1">
                <a:solidFill>
                  <a:schemeClr val="tx1">
                    <a:lumMod val="65000"/>
                    <a:lumOff val="35000"/>
                  </a:schemeClr>
                </a:solidFill>
                <a:highlight>
                  <a:srgbClr val="00FF00"/>
                </a:highlight>
                <a:latin typeface="Futura PT Book"/>
              </a:rPr>
              <a:t>art</a:t>
            </a:r>
            <a:r>
              <a:rPr lang="pt-BR" b="1" dirty="0">
                <a:solidFill>
                  <a:schemeClr val="tx1">
                    <a:lumMod val="65000"/>
                    <a:lumOff val="35000"/>
                  </a:schemeClr>
                </a:solidFill>
                <a:highlight>
                  <a:srgbClr val="00FF00"/>
                </a:highlight>
                <a:latin typeface="Futura PT Book"/>
              </a:rPr>
              <a:t> 58.</a:t>
            </a:r>
          </a:p>
          <a:p>
            <a:r>
              <a:rPr lang="pt-BR" sz="1800" b="1" dirty="0">
                <a:solidFill>
                  <a:schemeClr val="tx1">
                    <a:lumMod val="65000"/>
                    <a:lumOff val="35000"/>
                  </a:schemeClr>
                </a:solidFill>
                <a:highlight>
                  <a:srgbClr val="00FF00"/>
                </a:highlight>
                <a:latin typeface="Futura PT Book"/>
              </a:rPr>
              <a:t>Retirada do pedido de acréscimo “do empreendimento” no III e afetada (VI)</a:t>
            </a:r>
            <a:endParaRPr lang="pt-BR" dirty="0"/>
          </a:p>
        </p:txBody>
      </p:sp>
      <p:sp>
        <p:nvSpPr>
          <p:cNvPr id="12" name="CaixaDeTexto 11">
            <a:extLst>
              <a:ext uri="{FF2B5EF4-FFF2-40B4-BE49-F238E27FC236}">
                <a16:creationId xmlns:a16="http://schemas.microsoft.com/office/drawing/2014/main" id="{AEDF8D66-F37B-B741-CB27-C8E612E3AAF6}"/>
              </a:ext>
            </a:extLst>
          </p:cNvPr>
          <p:cNvSpPr txBox="1"/>
          <p:nvPr/>
        </p:nvSpPr>
        <p:spPr>
          <a:xfrm>
            <a:off x="6661588" y="276242"/>
            <a:ext cx="3802706" cy="461665"/>
          </a:xfrm>
          <a:prstGeom prst="rect">
            <a:avLst/>
          </a:prstGeom>
          <a:noFill/>
        </p:spPr>
        <p:txBody>
          <a:bodyPr wrap="square">
            <a:spAutoFit/>
          </a:bodyPr>
          <a:lstStyle/>
          <a:p>
            <a:r>
              <a:rPr lang="pt-BR" sz="2400" b="1" dirty="0">
                <a:solidFill>
                  <a:schemeClr val="tx1">
                    <a:lumMod val="65000"/>
                    <a:lumOff val="35000"/>
                  </a:schemeClr>
                </a:solidFill>
                <a:highlight>
                  <a:srgbClr val="00FF00"/>
                </a:highlight>
                <a:latin typeface="Futura PT Book"/>
              </a:rPr>
              <a:t>APROVADO CONSENSO</a:t>
            </a:r>
            <a:endParaRPr lang="pt-BR" sz="2400" dirty="0"/>
          </a:p>
        </p:txBody>
      </p:sp>
    </p:spTree>
    <p:extLst>
      <p:ext uri="{BB962C8B-B14F-4D97-AF65-F5344CB8AC3E}">
        <p14:creationId xmlns:p14="http://schemas.microsoft.com/office/powerpoint/2010/main" val="14979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9AD8A-D544-9CB0-B2C6-94A2CE2A96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A3BC487-6AD4-E581-84CD-D3423EC5D52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F254402-C61A-E51B-3A79-FC2E7D78ED6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7AD88589-9F16-8FB0-6144-AE7B06A0D3FA}"/>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5AECB44-F23F-6764-E699-E9C04F8C5FDC}"/>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844DECF-72B2-3077-CCA4-4F946E4EAE95}"/>
              </a:ext>
            </a:extLst>
          </p:cNvPr>
          <p:cNvSpPr/>
          <p:nvPr/>
        </p:nvSpPr>
        <p:spPr>
          <a:xfrm>
            <a:off x="263459" y="334434"/>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2F2AA2B-CE4D-66D4-0246-757D71F53533}"/>
              </a:ext>
            </a:extLst>
          </p:cNvPr>
          <p:cNvSpPr/>
          <p:nvPr/>
        </p:nvSpPr>
        <p:spPr>
          <a:xfrm>
            <a:off x="516443" y="334434"/>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20A150FD-73C0-BB55-F31E-F0E78B3D79F4}"/>
              </a:ext>
            </a:extLst>
          </p:cNvPr>
          <p:cNvSpPr/>
          <p:nvPr/>
        </p:nvSpPr>
        <p:spPr>
          <a:xfrm>
            <a:off x="770951" y="334434"/>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306FE6B-63BF-B957-30EB-C3CB7E69B90F}"/>
              </a:ext>
            </a:extLst>
          </p:cNvPr>
          <p:cNvSpPr txBox="1"/>
          <p:nvPr/>
        </p:nvSpPr>
        <p:spPr>
          <a:xfrm>
            <a:off x="1079500" y="157957"/>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28 e 29</a:t>
            </a:r>
            <a:endParaRPr lang="pt-BR" sz="19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7E1913F2-6EA1-D396-23B3-BF10741BA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DE9984F2-9DDC-488B-1095-0A04F1C3BB46}"/>
              </a:ext>
            </a:extLst>
          </p:cNvPr>
          <p:cNvSpPr txBox="1"/>
          <p:nvPr/>
        </p:nvSpPr>
        <p:spPr>
          <a:xfrm>
            <a:off x="119709" y="1187989"/>
            <a:ext cx="10376574" cy="4724370"/>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r>
              <a:rPr lang="pt-BR" sz="2000" dirty="0"/>
              <a:t>XLVII - Sistema Nacional de Informações sobre Gestão de Áreas Contaminadas - </a:t>
            </a:r>
            <a:r>
              <a:rPr lang="pt-BR" sz="2000" dirty="0" err="1"/>
              <a:t>Singac</a:t>
            </a:r>
            <a:r>
              <a:rPr lang="pt-BR" sz="2000" dirty="0"/>
              <a:t>: plataforma nacional destinada à consolidação e à transparência ativa de dados ambientais de áreas contaminadas</a:t>
            </a:r>
            <a:r>
              <a:rPr lang="pt-BR" sz="2000" dirty="0">
                <a:solidFill>
                  <a:srgbClr val="FF0000"/>
                </a:solidFill>
              </a:rPr>
              <a:t>. (Emenda MMA, Inclusão no Art. 9)</a:t>
            </a:r>
          </a:p>
          <a:p>
            <a:endParaRPr lang="pt-BR" sz="2000" strike="sngStrike" dirty="0">
              <a:solidFill>
                <a:srgbClr val="FF0000"/>
              </a:solidFill>
            </a:endParaRPr>
          </a:p>
          <a:p>
            <a:r>
              <a:rPr lang="pt-BR" sz="2000" strike="sngStrike" dirty="0"/>
              <a:t>Art. 59. O Ibama implementará o Sistema Nacional de Informações sobre Gestão de Áreas Contaminadas (</a:t>
            </a:r>
            <a:r>
              <a:rPr lang="pt-BR" sz="2000" strike="sngStrike" dirty="0" err="1"/>
              <a:t>Singac</a:t>
            </a:r>
            <a:r>
              <a:rPr lang="pt-BR" sz="2000" strike="sngStrike" dirty="0"/>
              <a:t>), que tornará públicas as informações enviadas e validadas pelos órgãos estaduais e do Distrito Federal de meio ambiente</a:t>
            </a:r>
            <a:r>
              <a:rPr lang="pt-BR" sz="2000" strike="sngStrike" dirty="0">
                <a:solidFill>
                  <a:schemeClr val="tx1"/>
                </a:solidFill>
              </a:rPr>
              <a:t>. </a:t>
            </a:r>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a:t>
            </a:r>
          </a:p>
          <a:p>
            <a:endParaRPr lang="pt-BR" sz="2000" b="1" dirty="0"/>
          </a:p>
          <a:p>
            <a:pPr algn="just" rtl="0" fontAlgn="base"/>
            <a:r>
              <a:rPr lang="pt-BR" sz="2000" b="1" dirty="0">
                <a:highlight>
                  <a:srgbClr val="00FF00"/>
                </a:highlight>
              </a:rPr>
              <a:t>Art. 59</a:t>
            </a:r>
            <a:r>
              <a:rPr lang="pt-BR" sz="2000" dirty="0">
                <a:highlight>
                  <a:srgbClr val="00FF00"/>
                </a:highlight>
              </a:rPr>
              <a:t>. O Ibama disponibilizará e gerenciará o Sistema Nacional de Informações sobre Gestão de Áreas Contaminadas (</a:t>
            </a:r>
            <a:r>
              <a:rPr lang="pt-BR" sz="2000" dirty="0" err="1">
                <a:highlight>
                  <a:srgbClr val="00FF00"/>
                </a:highlight>
              </a:rPr>
              <a:t>Singac</a:t>
            </a:r>
            <a:r>
              <a:rPr lang="pt-BR" sz="2000" dirty="0">
                <a:highlight>
                  <a:srgbClr val="00FF00"/>
                </a:highlight>
              </a:rPr>
              <a:t>), por meio do qual serão divulgadas as informações validadas pelo próprio Ibama, bem como aquelas compartilhadas e validadas pelos órgãos estaduais e distrital de meio ambiente. </a:t>
            </a:r>
            <a:r>
              <a:rPr lang="pt-BR" sz="2000" dirty="0">
                <a:solidFill>
                  <a:srgbClr val="FF0000"/>
                </a:solidFill>
                <a:highlight>
                  <a:srgbClr val="00FF00"/>
                </a:highlight>
              </a:rPr>
              <a:t>(Emenda MMA)</a:t>
            </a:r>
          </a:p>
          <a:p>
            <a:pPr algn="just" rtl="0" fontAlgn="base"/>
            <a:endParaRPr lang="pt-BR" sz="1700" dirty="0">
              <a:solidFill>
                <a:srgbClr val="FF0000"/>
              </a:solidFill>
            </a:endParaRPr>
          </a:p>
        </p:txBody>
      </p:sp>
      <p:sp>
        <p:nvSpPr>
          <p:cNvPr id="4" name="CaixaDeTexto 3">
            <a:extLst>
              <a:ext uri="{FF2B5EF4-FFF2-40B4-BE49-F238E27FC236}">
                <a16:creationId xmlns:a16="http://schemas.microsoft.com/office/drawing/2014/main" id="{37BBB7F7-E579-ED5A-F4DA-594CF06FF3AA}"/>
              </a:ext>
            </a:extLst>
          </p:cNvPr>
          <p:cNvSpPr txBox="1"/>
          <p:nvPr/>
        </p:nvSpPr>
        <p:spPr>
          <a:xfrm>
            <a:off x="6514825" y="305684"/>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2212849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890ebd4-d8a1-4d5d-83d8-e06736a8d43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5B6689B23B5A54087EB535F761C4AE3" ma:contentTypeVersion="18" ma:contentTypeDescription="Crie um novo documento." ma:contentTypeScope="" ma:versionID="a86a69fede38558a69ebe2a585c8e4e8">
  <xsd:schema xmlns:xsd="http://www.w3.org/2001/XMLSchema" xmlns:xs="http://www.w3.org/2001/XMLSchema" xmlns:p="http://schemas.microsoft.com/office/2006/metadata/properties" xmlns:ns3="9890ebd4-d8a1-4d5d-83d8-e06736a8d43d" xmlns:ns4="710c5d5a-8a76-461d-b612-750adb9febcb" targetNamespace="http://schemas.microsoft.com/office/2006/metadata/properties" ma:root="true" ma:fieldsID="65dad801f85035ab1ffe05aabac98c3d" ns3:_="" ns4:_="">
    <xsd:import namespace="9890ebd4-d8a1-4d5d-83d8-e06736a8d43d"/>
    <xsd:import namespace="710c5d5a-8a76-461d-b612-750adb9febc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0ebd4-d8a1-4d5d-83d8-e06736a8d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0c5d5a-8a76-461d-b612-750adb9febcb"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SharingHintHash" ma:index="12"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5228A0-AECA-4A4E-9238-CEF3B93FED9F}">
  <ds:schemaRefs>
    <ds:schemaRef ds:uri="710c5d5a-8a76-461d-b612-750adb9febcb"/>
    <ds:schemaRef ds:uri="9890ebd4-d8a1-4d5d-83d8-e06736a8d4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C6B0FF-DE3F-4A72-B10D-138AC17523F6}">
  <ds:schemaRefs>
    <ds:schemaRef ds:uri="710c5d5a-8a76-461d-b612-750adb9febcb"/>
    <ds:schemaRef ds:uri="9890ebd4-d8a1-4d5d-83d8-e06736a8d4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ED9CED-8F04-4218-9E7B-EBF23FBF46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374</TotalTime>
  <Words>4728</Words>
  <Application>Microsoft Office PowerPoint</Application>
  <PresentationFormat>Personalizar</PresentationFormat>
  <Paragraphs>310</Paragraphs>
  <Slides>33</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33</vt:i4>
      </vt:variant>
    </vt:vector>
  </HeadingPairs>
  <TitlesOfParts>
    <vt:vector size="41" baseType="lpstr">
      <vt:lpstr>Aptos</vt:lpstr>
      <vt:lpstr>Arial</vt:lpstr>
      <vt:lpstr>Calibri</vt:lpstr>
      <vt:lpstr>Century Gothic</vt:lpstr>
      <vt:lpstr>Futura Bk BT</vt:lpstr>
      <vt:lpstr>Futura PT Book</vt:lpstr>
      <vt:lpstr>Wingdings</vt:lpstr>
      <vt:lpstr>Office Theme</vt:lpstr>
      <vt:lpstr>Apresentação do PowerPoint</vt:lpstr>
      <vt:lpstr>Texto final do Grupo de Trabalho: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modelo-ppt-ascom</dc:title>
  <dc:creator>Cesar Augusto Brandão</dc:creator>
  <cp:lastModifiedBy>Rafaela Maciel Rebelo</cp:lastModifiedBy>
  <cp:revision>7</cp:revision>
  <dcterms:created xsi:type="dcterms:W3CDTF">2025-01-30T19:37:25Z</dcterms:created>
  <dcterms:modified xsi:type="dcterms:W3CDTF">2026-07-03T21:07:40Z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2025-01-23T00:00:00Z</vt:filetime>
  </property>
  <property fmtid="{D5CDD505-2E9C-101B-9397-08002B2CF9AE}" pid="3" name="LastSaved">
    <vt:filetime>2025-01-30T00:00:00Z</vt:filetime>
  </property>
  <property fmtid="{D5CDD505-2E9C-101B-9397-08002B2CF9AE}" pid="4" name="Producer">
    <vt:lpwstr>Microsoft: Print To PDF</vt:lpwstr>
  </property>
  <property fmtid="{D5CDD505-2E9C-101B-9397-08002B2CF9AE}" pid="5" name="ContentTypeId">
    <vt:lpwstr>0x01010075B6689B23B5A54087EB535F761C4AE3</vt:lpwstr>
  </property>
</Properties>
</file>