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49"/>
  </p:notesMasterIdLst>
  <p:sldIdLst>
    <p:sldId id="256" r:id="rId5"/>
    <p:sldId id="314" r:id="rId6"/>
    <p:sldId id="298" r:id="rId7"/>
    <p:sldId id="293" r:id="rId8"/>
    <p:sldId id="317" r:id="rId9"/>
    <p:sldId id="364" r:id="rId10"/>
    <p:sldId id="365" r:id="rId11"/>
    <p:sldId id="367" r:id="rId12"/>
    <p:sldId id="368" r:id="rId13"/>
    <p:sldId id="369" r:id="rId14"/>
    <p:sldId id="370" r:id="rId15"/>
    <p:sldId id="371" r:id="rId16"/>
    <p:sldId id="372" r:id="rId17"/>
    <p:sldId id="373" r:id="rId18"/>
    <p:sldId id="374" r:id="rId19"/>
    <p:sldId id="375" r:id="rId20"/>
    <p:sldId id="376" r:id="rId21"/>
    <p:sldId id="377" r:id="rId22"/>
    <p:sldId id="378" r:id="rId23"/>
    <p:sldId id="379" r:id="rId24"/>
    <p:sldId id="380" r:id="rId25"/>
    <p:sldId id="381" r:id="rId26"/>
    <p:sldId id="382" r:id="rId27"/>
    <p:sldId id="383" r:id="rId28"/>
    <p:sldId id="384" r:id="rId29"/>
    <p:sldId id="385" r:id="rId30"/>
    <p:sldId id="386" r:id="rId31"/>
    <p:sldId id="387" r:id="rId32"/>
    <p:sldId id="388" r:id="rId33"/>
    <p:sldId id="389" r:id="rId34"/>
    <p:sldId id="390" r:id="rId35"/>
    <p:sldId id="391" r:id="rId36"/>
    <p:sldId id="392" r:id="rId37"/>
    <p:sldId id="366" r:id="rId38"/>
    <p:sldId id="393" r:id="rId39"/>
    <p:sldId id="394" r:id="rId40"/>
    <p:sldId id="395" r:id="rId41"/>
    <p:sldId id="396" r:id="rId42"/>
    <p:sldId id="397" r:id="rId43"/>
    <p:sldId id="398" r:id="rId44"/>
    <p:sldId id="399" r:id="rId45"/>
    <p:sldId id="400" r:id="rId46"/>
    <p:sldId id="401" r:id="rId47"/>
    <p:sldId id="263" r:id="rId48"/>
  </p:sldIdLst>
  <p:sldSz cx="12192000" cy="6858000"/>
  <p:notesSz cx="12192000" cy="6858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Érika Stefane de Oliveira Salustiano" initials="ÉSdOS" lastIdx="2" clrIdx="0">
    <p:extLst>
      <p:ext uri="{19B8F6BF-5375-455C-9EA6-DF929625EA0E}">
        <p15:presenceInfo xmlns:p15="http://schemas.microsoft.com/office/powerpoint/2012/main" userId="Érika Stefane de Oliveira Salustian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49E7"/>
    <a:srgbClr val="869F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10AE50-C237-4B40-A3E2-E287E9C56155}" v="10" dt="2025-05-14T19:42:48.77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36" autoAdjust="0"/>
    <p:restoredTop sz="94660"/>
  </p:normalViewPr>
  <p:slideViewPr>
    <p:cSldViewPr snapToGrid="0">
      <p:cViewPr varScale="1">
        <p:scale>
          <a:sx n="109" d="100"/>
          <a:sy n="109" d="100"/>
        </p:scale>
        <p:origin x="94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8"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5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aianne Resende Henriques Fabio" userId="5e0d7e15-66fd-45d0-87d0-a82fa705e5cb" providerId="ADAL" clId="{C610AE50-C237-4B40-A3E2-E287E9C56155}"/>
    <pc:docChg chg="undo custSel addSld delSld modSld sldOrd">
      <pc:chgData name="Thaianne Resende Henriques Fabio" userId="5e0d7e15-66fd-45d0-87d0-a82fa705e5cb" providerId="ADAL" clId="{C610AE50-C237-4B40-A3E2-E287E9C56155}" dt="2025-05-14T19:43:01.974" v="1946" actId="1076"/>
      <pc:docMkLst>
        <pc:docMk/>
      </pc:docMkLst>
      <pc:sldChg chg="addSp modSp mod">
        <pc:chgData name="Thaianne Resende Henriques Fabio" userId="5e0d7e15-66fd-45d0-87d0-a82fa705e5cb" providerId="ADAL" clId="{C610AE50-C237-4B40-A3E2-E287E9C56155}" dt="2025-05-14T12:07:29.268" v="118" actId="1076"/>
        <pc:sldMkLst>
          <pc:docMk/>
          <pc:sldMk cId="0" sldId="256"/>
        </pc:sldMkLst>
        <pc:spChg chg="add mod">
          <ac:chgData name="Thaianne Resende Henriques Fabio" userId="5e0d7e15-66fd-45d0-87d0-a82fa705e5cb" providerId="ADAL" clId="{C610AE50-C237-4B40-A3E2-E287E9C56155}" dt="2025-05-14T12:07:29.268" v="118" actId="1076"/>
          <ac:spMkLst>
            <pc:docMk/>
            <pc:sldMk cId="0" sldId="256"/>
            <ac:spMk id="4" creationId="{77541CCA-47E2-D023-658F-9C6EE7173098}"/>
          </ac:spMkLst>
        </pc:spChg>
      </pc:sldChg>
      <pc:sldChg chg="modSp mod modShow">
        <pc:chgData name="Thaianne Resende Henriques Fabio" userId="5e0d7e15-66fd-45d0-87d0-a82fa705e5cb" providerId="ADAL" clId="{C610AE50-C237-4B40-A3E2-E287E9C56155}" dt="2025-05-14T19:42:16.537" v="1909" actId="729"/>
        <pc:sldMkLst>
          <pc:docMk/>
          <pc:sldMk cId="0" sldId="257"/>
        </pc:sldMkLst>
        <pc:graphicFrameChg chg="modGraphic">
          <ac:chgData name="Thaianne Resende Henriques Fabio" userId="5e0d7e15-66fd-45d0-87d0-a82fa705e5cb" providerId="ADAL" clId="{C610AE50-C237-4B40-A3E2-E287E9C56155}" dt="2025-05-14T12:16:12.620" v="119" actId="207"/>
          <ac:graphicFrameMkLst>
            <pc:docMk/>
            <pc:sldMk cId="0" sldId="257"/>
            <ac:graphicFrameMk id="6" creationId="{00000000-0000-0000-0000-000000000000}"/>
          </ac:graphicFrameMkLst>
        </pc:graphicFrameChg>
      </pc:sldChg>
      <pc:sldChg chg="modSp mod">
        <pc:chgData name="Thaianne Resende Henriques Fabio" userId="5e0d7e15-66fd-45d0-87d0-a82fa705e5cb" providerId="ADAL" clId="{C610AE50-C237-4B40-A3E2-E287E9C56155}" dt="2025-05-14T12:07:14.914" v="116" actId="1076"/>
        <pc:sldMkLst>
          <pc:docMk/>
          <pc:sldMk cId="2867874042" sldId="263"/>
        </pc:sldMkLst>
        <pc:spChg chg="mod">
          <ac:chgData name="Thaianne Resende Henriques Fabio" userId="5e0d7e15-66fd-45d0-87d0-a82fa705e5cb" providerId="ADAL" clId="{C610AE50-C237-4B40-A3E2-E287E9C56155}" dt="2025-05-14T12:07:14.914" v="116" actId="1076"/>
          <ac:spMkLst>
            <pc:docMk/>
            <pc:sldMk cId="2867874042" sldId="263"/>
            <ac:spMk id="2" creationId="{00000000-0000-0000-0000-000000000000}"/>
          </ac:spMkLst>
        </pc:spChg>
      </pc:sldChg>
      <pc:sldChg chg="addSp delSp modSp mod ord">
        <pc:chgData name="Thaianne Resende Henriques Fabio" userId="5e0d7e15-66fd-45d0-87d0-a82fa705e5cb" providerId="ADAL" clId="{C610AE50-C237-4B40-A3E2-E287E9C56155}" dt="2025-05-14T19:30:19.227" v="1906" actId="1076"/>
        <pc:sldMkLst>
          <pc:docMk/>
          <pc:sldMk cId="1547920961" sldId="293"/>
        </pc:sldMkLst>
        <pc:spChg chg="add del mod">
          <ac:chgData name="Thaianne Resende Henriques Fabio" userId="5e0d7e15-66fd-45d0-87d0-a82fa705e5cb" providerId="ADAL" clId="{C610AE50-C237-4B40-A3E2-E287E9C56155}" dt="2025-05-14T19:29:46.576" v="1904" actId="6549"/>
          <ac:spMkLst>
            <pc:docMk/>
            <pc:sldMk cId="1547920961" sldId="293"/>
            <ac:spMk id="6" creationId="{F37B0AC4-D03A-6738-80AE-46656925313A}"/>
          </ac:spMkLst>
        </pc:spChg>
        <pc:spChg chg="mod">
          <ac:chgData name="Thaianne Resende Henriques Fabio" userId="5e0d7e15-66fd-45d0-87d0-a82fa705e5cb" providerId="ADAL" clId="{C610AE50-C237-4B40-A3E2-E287E9C56155}" dt="2025-05-14T19:19:03.282" v="1727" actId="20577"/>
          <ac:spMkLst>
            <pc:docMk/>
            <pc:sldMk cId="1547920961" sldId="293"/>
            <ac:spMk id="10" creationId="{2FEEBA4B-B4EA-09EE-770E-5B82307F33FF}"/>
          </ac:spMkLst>
        </pc:spChg>
        <pc:grpChg chg="mod">
          <ac:chgData name="Thaianne Resende Henriques Fabio" userId="5e0d7e15-66fd-45d0-87d0-a82fa705e5cb" providerId="ADAL" clId="{C610AE50-C237-4B40-A3E2-E287E9C56155}" dt="2025-05-14T19:23:51.325" v="1832" actId="1076"/>
          <ac:grpSpMkLst>
            <pc:docMk/>
            <pc:sldMk cId="1547920961" sldId="293"/>
            <ac:grpSpMk id="3" creationId="{A23828DA-6DA4-4C63-C4FE-14035473093F}"/>
          </ac:grpSpMkLst>
        </pc:grpChg>
        <pc:cxnChg chg="mod">
          <ac:chgData name="Thaianne Resende Henriques Fabio" userId="5e0d7e15-66fd-45d0-87d0-a82fa705e5cb" providerId="ADAL" clId="{C610AE50-C237-4B40-A3E2-E287E9C56155}" dt="2025-05-14T19:30:19.227" v="1906" actId="1076"/>
          <ac:cxnSpMkLst>
            <pc:docMk/>
            <pc:sldMk cId="1547920961" sldId="293"/>
            <ac:cxnSpMk id="11" creationId="{E8C6CFFF-58B5-135F-6D5E-7BB2B90D68D9}"/>
          </ac:cxnSpMkLst>
        </pc:cxnChg>
        <pc:cxnChg chg="mod">
          <ac:chgData name="Thaianne Resende Henriques Fabio" userId="5e0d7e15-66fd-45d0-87d0-a82fa705e5cb" providerId="ADAL" clId="{C610AE50-C237-4B40-A3E2-E287E9C56155}" dt="2025-05-14T19:23:00.757" v="1818" actId="1076"/>
          <ac:cxnSpMkLst>
            <pc:docMk/>
            <pc:sldMk cId="1547920961" sldId="293"/>
            <ac:cxnSpMk id="12" creationId="{2567EB49-B77C-D509-58E5-AA07DCD268CB}"/>
          </ac:cxnSpMkLst>
        </pc:cxnChg>
        <pc:cxnChg chg="del">
          <ac:chgData name="Thaianne Resende Henriques Fabio" userId="5e0d7e15-66fd-45d0-87d0-a82fa705e5cb" providerId="ADAL" clId="{C610AE50-C237-4B40-A3E2-E287E9C56155}" dt="2025-05-14T19:22:55.281" v="1817" actId="478"/>
          <ac:cxnSpMkLst>
            <pc:docMk/>
            <pc:sldMk cId="1547920961" sldId="293"/>
            <ac:cxnSpMk id="14" creationId="{2DA6AA32-9213-D834-C7DB-7058FE6BBA92}"/>
          </ac:cxnSpMkLst>
        </pc:cxnChg>
      </pc:sldChg>
      <pc:sldChg chg="modSp mod">
        <pc:chgData name="Thaianne Resende Henriques Fabio" userId="5e0d7e15-66fd-45d0-87d0-a82fa705e5cb" providerId="ADAL" clId="{C610AE50-C237-4B40-A3E2-E287E9C56155}" dt="2025-05-14T12:04:09.751" v="1" actId="403"/>
        <pc:sldMkLst>
          <pc:docMk/>
          <pc:sldMk cId="162012903" sldId="298"/>
        </pc:sldMkLst>
        <pc:spChg chg="mod">
          <ac:chgData name="Thaianne Resende Henriques Fabio" userId="5e0d7e15-66fd-45d0-87d0-a82fa705e5cb" providerId="ADAL" clId="{C610AE50-C237-4B40-A3E2-E287E9C56155}" dt="2025-05-14T12:04:09.751" v="1" actId="403"/>
          <ac:spMkLst>
            <pc:docMk/>
            <pc:sldMk cId="162012903" sldId="298"/>
            <ac:spMk id="10" creationId="{EA183407-3F31-8221-66A0-9F9A2301E83D}"/>
          </ac:spMkLst>
        </pc:spChg>
      </pc:sldChg>
      <pc:sldChg chg="del">
        <pc:chgData name="Thaianne Resende Henriques Fabio" userId="5e0d7e15-66fd-45d0-87d0-a82fa705e5cb" providerId="ADAL" clId="{C610AE50-C237-4B40-A3E2-E287E9C56155}" dt="2025-05-14T19:40:52.830" v="1907" actId="47"/>
        <pc:sldMkLst>
          <pc:docMk/>
          <pc:sldMk cId="1261113107" sldId="313"/>
        </pc:sldMkLst>
      </pc:sldChg>
      <pc:sldChg chg="modSp">
        <pc:chgData name="Thaianne Resende Henriques Fabio" userId="5e0d7e15-66fd-45d0-87d0-a82fa705e5cb" providerId="ADAL" clId="{C610AE50-C237-4B40-A3E2-E287E9C56155}" dt="2025-05-14T12:06:18.351" v="2" actId="16804"/>
        <pc:sldMkLst>
          <pc:docMk/>
          <pc:sldMk cId="281967860" sldId="314"/>
        </pc:sldMkLst>
        <pc:graphicFrameChg chg="mod">
          <ac:chgData name="Thaianne Resende Henriques Fabio" userId="5e0d7e15-66fd-45d0-87d0-a82fa705e5cb" providerId="ADAL" clId="{C610AE50-C237-4B40-A3E2-E287E9C56155}" dt="2025-05-14T12:06:18.351" v="2" actId="16804"/>
          <ac:graphicFrameMkLst>
            <pc:docMk/>
            <pc:sldMk cId="281967860" sldId="314"/>
            <ac:graphicFrameMk id="7" creationId="{D3C5E7EE-5E93-B1CC-B123-B7FD76DBF5FB}"/>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3244238582" sldId="316"/>
        </pc:sldMkLst>
        <pc:graphicFrameChg chg="modGraphic">
          <ac:chgData name="Thaianne Resende Henriques Fabio" userId="5e0d7e15-66fd-45d0-87d0-a82fa705e5cb" providerId="ADAL" clId="{C610AE50-C237-4B40-A3E2-E287E9C56155}" dt="2025-05-14T12:19:29.901" v="120" actId="207"/>
          <ac:graphicFrameMkLst>
            <pc:docMk/>
            <pc:sldMk cId="3244238582" sldId="316"/>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2:31:34.998" v="187" actId="20577"/>
        <pc:sldMkLst>
          <pc:docMk/>
          <pc:sldMk cId="2891557999" sldId="317"/>
        </pc:sldMkLst>
        <pc:graphicFrameChg chg="modGraphic">
          <ac:chgData name="Thaianne Resende Henriques Fabio" userId="5e0d7e15-66fd-45d0-87d0-a82fa705e5cb" providerId="ADAL" clId="{C610AE50-C237-4B40-A3E2-E287E9C56155}" dt="2025-05-14T12:31:34.998" v="187" actId="20577"/>
          <ac:graphicFrameMkLst>
            <pc:docMk/>
            <pc:sldMk cId="2891557999" sldId="317"/>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4:37:21.562" v="1321"/>
        <pc:sldMkLst>
          <pc:docMk/>
          <pc:sldMk cId="772586815" sldId="318"/>
        </pc:sldMkLst>
        <pc:graphicFrameChg chg="mod modGraphic">
          <ac:chgData name="Thaianne Resende Henriques Fabio" userId="5e0d7e15-66fd-45d0-87d0-a82fa705e5cb" providerId="ADAL" clId="{C610AE50-C237-4B40-A3E2-E287E9C56155}" dt="2025-05-14T14:37:21.562" v="1321"/>
          <ac:graphicFrameMkLst>
            <pc:docMk/>
            <pc:sldMk cId="772586815" sldId="318"/>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3:14:43.952" v="577" actId="20577"/>
        <pc:sldMkLst>
          <pc:docMk/>
          <pc:sldMk cId="3384328666" sldId="319"/>
        </pc:sldMkLst>
        <pc:graphicFrameChg chg="modGraphic">
          <ac:chgData name="Thaianne Resende Henriques Fabio" userId="5e0d7e15-66fd-45d0-87d0-a82fa705e5cb" providerId="ADAL" clId="{C610AE50-C237-4B40-A3E2-E287E9C56155}" dt="2025-05-14T13:14:43.952" v="577" actId="20577"/>
          <ac:graphicFrameMkLst>
            <pc:docMk/>
            <pc:sldMk cId="3384328666" sldId="319"/>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3:16:19.667" v="579" actId="207"/>
        <pc:sldMkLst>
          <pc:docMk/>
          <pc:sldMk cId="4031726632" sldId="320"/>
        </pc:sldMkLst>
        <pc:graphicFrameChg chg="modGraphic">
          <ac:chgData name="Thaianne Resende Henriques Fabio" userId="5e0d7e15-66fd-45d0-87d0-a82fa705e5cb" providerId="ADAL" clId="{C610AE50-C237-4B40-A3E2-E287E9C56155}" dt="2025-05-14T13:16:19.667" v="579" actId="207"/>
          <ac:graphicFrameMkLst>
            <pc:docMk/>
            <pc:sldMk cId="4031726632" sldId="320"/>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3:38:19.934" v="627" actId="20577"/>
        <pc:sldMkLst>
          <pc:docMk/>
          <pc:sldMk cId="1190009355" sldId="321"/>
        </pc:sldMkLst>
        <pc:graphicFrameChg chg="modGraphic">
          <ac:chgData name="Thaianne Resende Henriques Fabio" userId="5e0d7e15-66fd-45d0-87d0-a82fa705e5cb" providerId="ADAL" clId="{C610AE50-C237-4B40-A3E2-E287E9C56155}" dt="2025-05-14T13:38:19.934" v="627" actId="20577"/>
          <ac:graphicFrameMkLst>
            <pc:docMk/>
            <pc:sldMk cId="1190009355" sldId="321"/>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3:52:02.229" v="628" actId="13926"/>
        <pc:sldMkLst>
          <pc:docMk/>
          <pc:sldMk cId="1447442587" sldId="322"/>
        </pc:sldMkLst>
        <pc:graphicFrameChg chg="modGraphic">
          <ac:chgData name="Thaianne Resende Henriques Fabio" userId="5e0d7e15-66fd-45d0-87d0-a82fa705e5cb" providerId="ADAL" clId="{C610AE50-C237-4B40-A3E2-E287E9C56155}" dt="2025-05-14T13:52:02.229" v="628" actId="13926"/>
          <ac:graphicFrameMkLst>
            <pc:docMk/>
            <pc:sldMk cId="1447442587" sldId="322"/>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3:54:21.310" v="654" actId="207"/>
        <pc:sldMkLst>
          <pc:docMk/>
          <pc:sldMk cId="791748383" sldId="323"/>
        </pc:sldMkLst>
        <pc:graphicFrameChg chg="modGraphic">
          <ac:chgData name="Thaianne Resende Henriques Fabio" userId="5e0d7e15-66fd-45d0-87d0-a82fa705e5cb" providerId="ADAL" clId="{C610AE50-C237-4B40-A3E2-E287E9C56155}" dt="2025-05-14T13:54:21.310" v="654" actId="207"/>
          <ac:graphicFrameMkLst>
            <pc:docMk/>
            <pc:sldMk cId="791748383" sldId="323"/>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4:28:36.726" v="1291" actId="400"/>
        <pc:sldMkLst>
          <pc:docMk/>
          <pc:sldMk cId="3638756665" sldId="324"/>
        </pc:sldMkLst>
        <pc:graphicFrameChg chg="mod modGraphic">
          <ac:chgData name="Thaianne Resende Henriques Fabio" userId="5e0d7e15-66fd-45d0-87d0-a82fa705e5cb" providerId="ADAL" clId="{C610AE50-C237-4B40-A3E2-E287E9C56155}" dt="2025-05-14T14:28:36.726" v="1291" actId="400"/>
          <ac:graphicFrameMkLst>
            <pc:docMk/>
            <pc:sldMk cId="3638756665" sldId="324"/>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4:43:26.447" v="1322" actId="207"/>
        <pc:sldMkLst>
          <pc:docMk/>
          <pc:sldMk cId="540210396" sldId="325"/>
        </pc:sldMkLst>
        <pc:graphicFrameChg chg="modGraphic">
          <ac:chgData name="Thaianne Resende Henriques Fabio" userId="5e0d7e15-66fd-45d0-87d0-a82fa705e5cb" providerId="ADAL" clId="{C610AE50-C237-4B40-A3E2-E287E9C56155}" dt="2025-05-14T14:43:26.447" v="1322" actId="207"/>
          <ac:graphicFrameMkLst>
            <pc:docMk/>
            <pc:sldMk cId="540210396" sldId="325"/>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8:54:59.408" v="1708" actId="207"/>
        <pc:sldMkLst>
          <pc:docMk/>
          <pc:sldMk cId="1205556854" sldId="326"/>
        </pc:sldMkLst>
        <pc:graphicFrameChg chg="modGraphic">
          <ac:chgData name="Thaianne Resende Henriques Fabio" userId="5e0d7e15-66fd-45d0-87d0-a82fa705e5cb" providerId="ADAL" clId="{C610AE50-C237-4B40-A3E2-E287E9C56155}" dt="2025-05-14T18:54:59.408" v="1708" actId="207"/>
          <ac:graphicFrameMkLst>
            <pc:docMk/>
            <pc:sldMk cId="1205556854" sldId="326"/>
            <ac:graphicFrameMk id="13" creationId="{00000000-0000-0000-0000-000000000000}"/>
          </ac:graphicFrameMkLst>
        </pc:graphicFrameChg>
      </pc:sldChg>
      <pc:sldChg chg="mod modShow">
        <pc:chgData name="Thaianne Resende Henriques Fabio" userId="5e0d7e15-66fd-45d0-87d0-a82fa705e5cb" providerId="ADAL" clId="{C610AE50-C237-4B40-A3E2-E287E9C56155}" dt="2025-05-14T19:41:25.594" v="1908" actId="729"/>
        <pc:sldMkLst>
          <pc:docMk/>
          <pc:sldMk cId="3690750600" sldId="327"/>
        </pc:sldMkLst>
      </pc:sldChg>
      <pc:sldChg chg="modSp mod modShow">
        <pc:chgData name="Thaianne Resende Henriques Fabio" userId="5e0d7e15-66fd-45d0-87d0-a82fa705e5cb" providerId="ADAL" clId="{C610AE50-C237-4B40-A3E2-E287E9C56155}" dt="2025-05-14T19:42:16.537" v="1909" actId="729"/>
        <pc:sldMkLst>
          <pc:docMk/>
          <pc:sldMk cId="1030910209" sldId="336"/>
        </pc:sldMkLst>
        <pc:graphicFrameChg chg="modGraphic">
          <ac:chgData name="Thaianne Resende Henriques Fabio" userId="5e0d7e15-66fd-45d0-87d0-a82fa705e5cb" providerId="ADAL" clId="{C610AE50-C237-4B40-A3E2-E287E9C56155}" dt="2025-05-14T12:33:46.732" v="189" actId="207"/>
          <ac:graphicFrameMkLst>
            <pc:docMk/>
            <pc:sldMk cId="1030910209" sldId="336"/>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3:19:13.733" v="581" actId="400"/>
        <pc:sldMkLst>
          <pc:docMk/>
          <pc:sldMk cId="556401975" sldId="337"/>
        </pc:sldMkLst>
        <pc:graphicFrameChg chg="modGraphic">
          <ac:chgData name="Thaianne Resende Henriques Fabio" userId="5e0d7e15-66fd-45d0-87d0-a82fa705e5cb" providerId="ADAL" clId="{C610AE50-C237-4B40-A3E2-E287E9C56155}" dt="2025-05-14T13:19:13.733" v="581" actId="400"/>
          <ac:graphicFrameMkLst>
            <pc:docMk/>
            <pc:sldMk cId="556401975" sldId="337"/>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3:54:58.447" v="677" actId="20577"/>
        <pc:sldMkLst>
          <pc:docMk/>
          <pc:sldMk cId="2145864631" sldId="338"/>
        </pc:sldMkLst>
        <pc:graphicFrameChg chg="modGraphic">
          <ac:chgData name="Thaianne Resende Henriques Fabio" userId="5e0d7e15-66fd-45d0-87d0-a82fa705e5cb" providerId="ADAL" clId="{C610AE50-C237-4B40-A3E2-E287E9C56155}" dt="2025-05-14T13:54:58.447" v="677" actId="20577"/>
          <ac:graphicFrameMkLst>
            <pc:docMk/>
            <pc:sldMk cId="2145864631" sldId="338"/>
            <ac:graphicFrameMk id="13" creationId="{00000000-0000-0000-0000-000000000000}"/>
          </ac:graphicFrameMkLst>
        </pc:graphicFrameChg>
      </pc:sldChg>
      <pc:sldChg chg="addSp delSp modSp mod modShow">
        <pc:chgData name="Thaianne Resende Henriques Fabio" userId="5e0d7e15-66fd-45d0-87d0-a82fa705e5cb" providerId="ADAL" clId="{C610AE50-C237-4B40-A3E2-E287E9C56155}" dt="2025-05-14T19:42:16.537" v="1909" actId="729"/>
        <pc:sldMkLst>
          <pc:docMk/>
          <pc:sldMk cId="4256941111" sldId="339"/>
        </pc:sldMkLst>
        <pc:graphicFrameChg chg="add del mod">
          <ac:chgData name="Thaianne Resende Henriques Fabio" userId="5e0d7e15-66fd-45d0-87d0-a82fa705e5cb" providerId="ADAL" clId="{C610AE50-C237-4B40-A3E2-E287E9C56155}" dt="2025-05-14T14:57:51.551" v="1342" actId="478"/>
          <ac:graphicFrameMkLst>
            <pc:docMk/>
            <pc:sldMk cId="4256941111" sldId="339"/>
            <ac:graphicFrameMk id="5" creationId="{C856C419-7554-F045-3961-56672D2FAEF3}"/>
          </ac:graphicFrameMkLst>
        </pc:graphicFrameChg>
        <pc:graphicFrameChg chg="modGraphic">
          <ac:chgData name="Thaianne Resende Henriques Fabio" userId="5e0d7e15-66fd-45d0-87d0-a82fa705e5cb" providerId="ADAL" clId="{C610AE50-C237-4B40-A3E2-E287E9C56155}" dt="2025-05-14T14:58:02.413" v="1344" actId="207"/>
          <ac:graphicFrameMkLst>
            <pc:docMk/>
            <pc:sldMk cId="4256941111" sldId="339"/>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3700582389" sldId="340"/>
        </pc:sldMkLst>
        <pc:graphicFrameChg chg="modGraphic">
          <ac:chgData name="Thaianne Resende Henriques Fabio" userId="5e0d7e15-66fd-45d0-87d0-a82fa705e5cb" providerId="ADAL" clId="{C610AE50-C237-4B40-A3E2-E287E9C56155}" dt="2025-05-14T14:58:09.487" v="1345" actId="207"/>
          <ac:graphicFrameMkLst>
            <pc:docMk/>
            <pc:sldMk cId="3700582389" sldId="340"/>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2032599709" sldId="341"/>
        </pc:sldMkLst>
        <pc:graphicFrameChg chg="modGraphic">
          <ac:chgData name="Thaianne Resende Henriques Fabio" userId="5e0d7e15-66fd-45d0-87d0-a82fa705e5cb" providerId="ADAL" clId="{C610AE50-C237-4B40-A3E2-E287E9C56155}" dt="2025-05-14T17:10:41.515" v="1346" actId="207"/>
          <ac:graphicFrameMkLst>
            <pc:docMk/>
            <pc:sldMk cId="2032599709" sldId="341"/>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667276809" sldId="342"/>
        </pc:sldMkLst>
        <pc:graphicFrameChg chg="modGraphic">
          <ac:chgData name="Thaianne Resende Henriques Fabio" userId="5e0d7e15-66fd-45d0-87d0-a82fa705e5cb" providerId="ADAL" clId="{C610AE50-C237-4B40-A3E2-E287E9C56155}" dt="2025-05-14T18:03:26.413" v="1362" actId="207"/>
          <ac:graphicFrameMkLst>
            <pc:docMk/>
            <pc:sldMk cId="667276809" sldId="342"/>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734620513" sldId="343"/>
        </pc:sldMkLst>
        <pc:graphicFrameChg chg="modGraphic">
          <ac:chgData name="Thaianne Resende Henriques Fabio" userId="5e0d7e15-66fd-45d0-87d0-a82fa705e5cb" providerId="ADAL" clId="{C610AE50-C237-4B40-A3E2-E287E9C56155}" dt="2025-05-14T18:04:13.130" v="1364" actId="207"/>
          <ac:graphicFrameMkLst>
            <pc:docMk/>
            <pc:sldMk cId="734620513" sldId="343"/>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1062657342" sldId="344"/>
        </pc:sldMkLst>
        <pc:graphicFrameChg chg="modGraphic">
          <ac:chgData name="Thaianne Resende Henriques Fabio" userId="5e0d7e15-66fd-45d0-87d0-a82fa705e5cb" providerId="ADAL" clId="{C610AE50-C237-4B40-A3E2-E287E9C56155}" dt="2025-05-14T18:06:28.131" v="1367" actId="207"/>
          <ac:graphicFrameMkLst>
            <pc:docMk/>
            <pc:sldMk cId="1062657342" sldId="344"/>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2855417917" sldId="345"/>
        </pc:sldMkLst>
        <pc:graphicFrameChg chg="modGraphic">
          <ac:chgData name="Thaianne Resende Henriques Fabio" userId="5e0d7e15-66fd-45d0-87d0-a82fa705e5cb" providerId="ADAL" clId="{C610AE50-C237-4B40-A3E2-E287E9C56155}" dt="2025-05-14T18:04:01.432" v="1363" actId="207"/>
          <ac:graphicFrameMkLst>
            <pc:docMk/>
            <pc:sldMk cId="2855417917" sldId="345"/>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2:16.537" v="1909" actId="729"/>
        <pc:sldMkLst>
          <pc:docMk/>
          <pc:sldMk cId="3840858338" sldId="346"/>
        </pc:sldMkLst>
        <pc:graphicFrameChg chg="modGraphic">
          <ac:chgData name="Thaianne Resende Henriques Fabio" userId="5e0d7e15-66fd-45d0-87d0-a82fa705e5cb" providerId="ADAL" clId="{C610AE50-C237-4B40-A3E2-E287E9C56155}" dt="2025-05-14T18:10:00.613" v="1368" actId="207"/>
          <ac:graphicFrameMkLst>
            <pc:docMk/>
            <pc:sldMk cId="3840858338" sldId="346"/>
            <ac:graphicFrameMk id="13" creationId="{00000000-0000-0000-0000-000000000000}"/>
          </ac:graphicFrameMkLst>
        </pc:graphicFrameChg>
      </pc:sldChg>
      <pc:sldChg chg="modSp mod modShow">
        <pc:chgData name="Thaianne Resende Henriques Fabio" userId="5e0d7e15-66fd-45d0-87d0-a82fa705e5cb" providerId="ADAL" clId="{C610AE50-C237-4B40-A3E2-E287E9C56155}" dt="2025-05-14T19:41:25.594" v="1908" actId="729"/>
        <pc:sldMkLst>
          <pc:docMk/>
          <pc:sldMk cId="2718973274" sldId="352"/>
        </pc:sldMkLst>
        <pc:graphicFrameChg chg="modGraphic">
          <ac:chgData name="Thaianne Resende Henriques Fabio" userId="5e0d7e15-66fd-45d0-87d0-a82fa705e5cb" providerId="ADAL" clId="{C610AE50-C237-4B40-A3E2-E287E9C56155}" dt="2025-05-14T19:09:06.153" v="1709" actId="400"/>
          <ac:graphicFrameMkLst>
            <pc:docMk/>
            <pc:sldMk cId="2718973274" sldId="352"/>
            <ac:graphicFrameMk id="13" creationId="{00000000-0000-0000-0000-000000000000}"/>
          </ac:graphicFrameMkLst>
        </pc:graphicFrameChg>
      </pc:sldChg>
      <pc:sldChg chg="modSp mod">
        <pc:chgData name="Thaianne Resende Henriques Fabio" userId="5e0d7e15-66fd-45d0-87d0-a82fa705e5cb" providerId="ADAL" clId="{C610AE50-C237-4B40-A3E2-E287E9C56155}" dt="2025-05-14T18:41:30.853" v="1689" actId="13926"/>
        <pc:sldMkLst>
          <pc:docMk/>
          <pc:sldMk cId="2776851150" sldId="353"/>
        </pc:sldMkLst>
        <pc:graphicFrameChg chg="mod modGraphic">
          <ac:chgData name="Thaianne Resende Henriques Fabio" userId="5e0d7e15-66fd-45d0-87d0-a82fa705e5cb" providerId="ADAL" clId="{C610AE50-C237-4B40-A3E2-E287E9C56155}" dt="2025-05-14T18:41:30.853" v="1689" actId="13926"/>
          <ac:graphicFrameMkLst>
            <pc:docMk/>
            <pc:sldMk cId="2776851150" sldId="353"/>
            <ac:graphicFrameMk id="13" creationId="{00000000-0000-0000-0000-000000000000}"/>
          </ac:graphicFrameMkLst>
        </pc:graphicFrameChg>
      </pc:sldChg>
      <pc:sldChg chg="mod modShow">
        <pc:chgData name="Thaianne Resende Henriques Fabio" userId="5e0d7e15-66fd-45d0-87d0-a82fa705e5cb" providerId="ADAL" clId="{C610AE50-C237-4B40-A3E2-E287E9C56155}" dt="2025-05-14T19:41:25.594" v="1908" actId="729"/>
        <pc:sldMkLst>
          <pc:docMk/>
          <pc:sldMk cId="195195672" sldId="354"/>
        </pc:sldMkLst>
      </pc:sldChg>
      <pc:sldChg chg="mod modShow">
        <pc:chgData name="Thaianne Resende Henriques Fabio" userId="5e0d7e15-66fd-45d0-87d0-a82fa705e5cb" providerId="ADAL" clId="{C610AE50-C237-4B40-A3E2-E287E9C56155}" dt="2025-05-14T19:41:25.594" v="1908" actId="729"/>
        <pc:sldMkLst>
          <pc:docMk/>
          <pc:sldMk cId="3814692808" sldId="355"/>
        </pc:sldMkLst>
      </pc:sldChg>
      <pc:sldChg chg="modSp mod">
        <pc:chgData name="Thaianne Resende Henriques Fabio" userId="5e0d7e15-66fd-45d0-87d0-a82fa705e5cb" providerId="ADAL" clId="{C610AE50-C237-4B40-A3E2-E287E9C56155}" dt="2025-05-14T19:20:36.407" v="1730" actId="207"/>
        <pc:sldMkLst>
          <pc:docMk/>
          <pc:sldMk cId="236956368" sldId="356"/>
        </pc:sldMkLst>
        <pc:graphicFrameChg chg="modGraphic">
          <ac:chgData name="Thaianne Resende Henriques Fabio" userId="5e0d7e15-66fd-45d0-87d0-a82fa705e5cb" providerId="ADAL" clId="{C610AE50-C237-4B40-A3E2-E287E9C56155}" dt="2025-05-14T19:20:36.407" v="1730" actId="207"/>
          <ac:graphicFrameMkLst>
            <pc:docMk/>
            <pc:sldMk cId="236956368" sldId="356"/>
            <ac:graphicFrameMk id="13" creationId="{00000000-0000-0000-0000-000000000000}"/>
          </ac:graphicFrameMkLst>
        </pc:graphicFrameChg>
      </pc:sldChg>
      <pc:sldChg chg="addSp modSp new mod">
        <pc:chgData name="Thaianne Resende Henriques Fabio" userId="5e0d7e15-66fd-45d0-87d0-a82fa705e5cb" providerId="ADAL" clId="{C610AE50-C237-4B40-A3E2-E287E9C56155}" dt="2025-05-14T19:43:01.974" v="1946" actId="1076"/>
        <pc:sldMkLst>
          <pc:docMk/>
          <pc:sldMk cId="2819740886" sldId="362"/>
        </pc:sldMkLst>
        <pc:spChg chg="add mod">
          <ac:chgData name="Thaianne Resende Henriques Fabio" userId="5e0d7e15-66fd-45d0-87d0-a82fa705e5cb" providerId="ADAL" clId="{C610AE50-C237-4B40-A3E2-E287E9C56155}" dt="2025-05-14T19:43:01.974" v="1946" actId="1076"/>
          <ac:spMkLst>
            <pc:docMk/>
            <pc:sldMk cId="2819740886" sldId="362"/>
            <ac:spMk id="2" creationId="{5F60F970-B79C-664F-15C0-8C2EB2AA97F8}"/>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3.png"/><Relationship Id="rId4" Type="http://schemas.openxmlformats.org/officeDocument/2006/relationships/image" Target="../media/image12.png"/></Relationships>
</file>

<file path=ppt/diagrams/_rels/data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image" Target="../media/image14.png"/></Relationships>
</file>

<file path=ppt/diagrams/_rels/data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image" Target="../media/image1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3.png"/><Relationship Id="rId4"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image" Target="../media/image14.png"/></Relationships>
</file>

<file path=ppt/diagrams/_rels/drawing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2AA8F7-6114-463F-B245-B54B962C10FD}"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DCBAEA84-F6B0-46CF-A5BC-FF1F9AB3D5F0}">
      <dgm:prSet custT="1"/>
      <dgm:spPr/>
      <dgm:t>
        <a:bodyPr/>
        <a:lstStyle/>
        <a:p>
          <a:pPr>
            <a:lnSpc>
              <a:spcPct val="100000"/>
            </a:lnSpc>
          </a:pPr>
          <a:r>
            <a:rPr lang="pt-BR" sz="2000" b="0" i="0" u="none" dirty="0"/>
            <a:t>Discussão - Proposta de resolução e contribuições</a:t>
          </a:r>
          <a:endParaRPr lang="pt-BR" sz="2000" b="0" i="0" dirty="0"/>
        </a:p>
      </dgm:t>
    </dgm:pt>
    <dgm:pt modelId="{FA4B73CF-AFAF-473D-BAB6-831411FDB132}" type="parTrans" cxnId="{BCA91527-D764-42E8-B020-D1B0A28BEEA1}">
      <dgm:prSet/>
      <dgm:spPr/>
      <dgm:t>
        <a:bodyPr/>
        <a:lstStyle/>
        <a:p>
          <a:endParaRPr lang="pt-BR"/>
        </a:p>
      </dgm:t>
    </dgm:pt>
    <dgm:pt modelId="{2B6D6783-2F5B-44CD-A28B-A250FA3CFB7F}" type="sibTrans" cxnId="{BCA91527-D764-42E8-B020-D1B0A28BEEA1}">
      <dgm:prSet/>
      <dgm:spPr/>
      <dgm:t>
        <a:bodyPr/>
        <a:lstStyle/>
        <a:p>
          <a:endParaRPr lang="pt-BR"/>
        </a:p>
      </dgm:t>
    </dgm:pt>
    <dgm:pt modelId="{33B7EDE2-E413-4C57-8338-D5FEBB576376}">
      <dgm:prSet custT="1"/>
      <dgm:spPr/>
      <dgm:t>
        <a:bodyPr/>
        <a:lstStyle/>
        <a:p>
          <a:pPr>
            <a:lnSpc>
              <a:spcPct val="100000"/>
            </a:lnSpc>
          </a:pPr>
          <a:r>
            <a:rPr lang="pt-BR" sz="2000" b="0" i="0" dirty="0"/>
            <a:t>Calendário</a:t>
          </a:r>
        </a:p>
      </dgm:t>
    </dgm:pt>
    <dgm:pt modelId="{1C116413-E541-44DA-8FDC-AF9386999CB5}" type="parTrans" cxnId="{C764C63D-63E6-4865-B302-88CF2F2982B5}">
      <dgm:prSet/>
      <dgm:spPr/>
      <dgm:t>
        <a:bodyPr/>
        <a:lstStyle/>
        <a:p>
          <a:endParaRPr lang="pt-BR"/>
        </a:p>
      </dgm:t>
    </dgm:pt>
    <dgm:pt modelId="{D8562CB3-FCCA-4768-82C6-DB284FFD740B}" type="sibTrans" cxnId="{C764C63D-63E6-4865-B302-88CF2F2982B5}">
      <dgm:prSet/>
      <dgm:spPr/>
      <dgm:t>
        <a:bodyPr/>
        <a:lstStyle/>
        <a:p>
          <a:endParaRPr lang="pt-BR"/>
        </a:p>
      </dgm:t>
    </dgm:pt>
    <dgm:pt modelId="{AD5945F6-D64B-43BC-A13B-1A0103751DC0}">
      <dgm:prSet custT="1"/>
      <dgm:spPr/>
      <dgm:t>
        <a:bodyPr/>
        <a:lstStyle/>
        <a:p>
          <a:pPr>
            <a:lnSpc>
              <a:spcPct val="100000"/>
            </a:lnSpc>
          </a:pPr>
          <a:r>
            <a:rPr lang="pt-BR" sz="2000" b="0" i="0" dirty="0"/>
            <a:t>Planejamento dos trabalhos do GT</a:t>
          </a:r>
        </a:p>
      </dgm:t>
    </dgm:pt>
    <dgm:pt modelId="{E0C01BED-9934-4B29-990F-C79FB5ABCBC3}" type="sibTrans" cxnId="{A43A5107-3973-4C72-9545-C3DCC51F630B}">
      <dgm:prSet/>
      <dgm:spPr/>
      <dgm:t>
        <a:bodyPr/>
        <a:lstStyle/>
        <a:p>
          <a:endParaRPr lang="pt-BR"/>
        </a:p>
      </dgm:t>
    </dgm:pt>
    <dgm:pt modelId="{43113CC0-1500-4634-B834-3A1107682F34}" type="parTrans" cxnId="{A43A5107-3973-4C72-9545-C3DCC51F630B}">
      <dgm:prSet/>
      <dgm:spPr/>
      <dgm:t>
        <a:bodyPr/>
        <a:lstStyle/>
        <a:p>
          <a:endParaRPr lang="pt-BR"/>
        </a:p>
      </dgm:t>
    </dgm:pt>
    <dgm:pt modelId="{631CE277-39FE-48DB-90C0-8D51E8E97570}">
      <dgm:prSet custT="1"/>
      <dgm:spPr/>
      <dgm:t>
        <a:bodyPr/>
        <a:lstStyle/>
        <a:p>
          <a:pPr>
            <a:lnSpc>
              <a:spcPct val="100000"/>
            </a:lnSpc>
          </a:pPr>
          <a:r>
            <a:rPr lang="pt-BR" sz="2000" b="0" i="0" dirty="0"/>
            <a:t>Encerramento</a:t>
          </a:r>
        </a:p>
      </dgm:t>
    </dgm:pt>
    <dgm:pt modelId="{15DE07CA-C5B0-4EA2-A610-542EE57095F6}" type="sibTrans" cxnId="{3B1D9AE3-81C1-40A2-823E-18F3205E0937}">
      <dgm:prSet/>
      <dgm:spPr/>
      <dgm:t>
        <a:bodyPr/>
        <a:lstStyle/>
        <a:p>
          <a:endParaRPr lang="pt-BR"/>
        </a:p>
      </dgm:t>
    </dgm:pt>
    <dgm:pt modelId="{57FAE414-2D63-412E-97E2-836C9AD84B55}" type="parTrans" cxnId="{3B1D9AE3-81C1-40A2-823E-18F3205E0937}">
      <dgm:prSet/>
      <dgm:spPr/>
      <dgm:t>
        <a:bodyPr/>
        <a:lstStyle/>
        <a:p>
          <a:endParaRPr lang="pt-BR"/>
        </a:p>
      </dgm:t>
    </dgm:pt>
    <dgm:pt modelId="{E8739A80-BE12-479A-965A-21FEB6A287EC}" type="pres">
      <dgm:prSet presAssocID="{F72AA8F7-6114-463F-B245-B54B962C10FD}" presName="root" presStyleCnt="0">
        <dgm:presLayoutVars>
          <dgm:dir/>
          <dgm:resizeHandles val="exact"/>
        </dgm:presLayoutVars>
      </dgm:prSet>
      <dgm:spPr/>
      <dgm:t>
        <a:bodyPr/>
        <a:lstStyle/>
        <a:p>
          <a:endParaRPr lang="pt-BR"/>
        </a:p>
      </dgm:t>
    </dgm:pt>
    <dgm:pt modelId="{A42A0E6F-6373-4214-9C21-B1D00DF09F85}" type="pres">
      <dgm:prSet presAssocID="{AD5945F6-D64B-43BC-A13B-1A0103751DC0}" presName="compNode" presStyleCnt="0"/>
      <dgm:spPr/>
    </dgm:pt>
    <dgm:pt modelId="{665A57F7-AD1C-4781-B977-9AC12AC880AC}" type="pres">
      <dgm:prSet presAssocID="{AD5945F6-D64B-43BC-A13B-1A0103751DC0}" presName="bgRect" presStyleLbl="bgShp" presStyleIdx="0" presStyleCnt="4"/>
      <dgm:spPr/>
    </dgm:pt>
    <dgm:pt modelId="{08606893-8D14-4799-9350-A8C684327C92}" type="pres">
      <dgm:prSet presAssocID="{AD5945F6-D64B-43BC-A13B-1A0103751DC0}" presName="iconRect" presStyleLbl="node1" presStyleIdx="0" presStyleCnt="4"/>
      <dgm:spPr>
        <a:blipFill rotWithShape="1">
          <a:blip xmlns:r="http://schemas.openxmlformats.org/officeDocument/2006/relationships" r:embed="rId1"/>
          <a:stretch>
            <a:fillRect/>
          </a:stretch>
        </a:blipFill>
      </dgm:spPr>
      <dgm:extLst>
        <a:ext uri="{E40237B7-FDA0-4F09-8148-C483321AD2D9}">
          <dgm14:cNvPr xmlns:dgm14="http://schemas.microsoft.com/office/drawing/2010/diagram" id="0" name="" descr="Fóssil estrutura de tópicos"/>
        </a:ext>
      </dgm:extLst>
    </dgm:pt>
    <dgm:pt modelId="{159F7CE1-D34C-4B81-BAAD-8FE8204BA006}" type="pres">
      <dgm:prSet presAssocID="{AD5945F6-D64B-43BC-A13B-1A0103751DC0}" presName="spaceRect" presStyleCnt="0"/>
      <dgm:spPr/>
    </dgm:pt>
    <dgm:pt modelId="{72F22AA9-D964-453D-9293-EDC3883B9FE8}" type="pres">
      <dgm:prSet presAssocID="{AD5945F6-D64B-43BC-A13B-1A0103751DC0}" presName="parTx" presStyleLbl="revTx" presStyleIdx="0" presStyleCnt="4">
        <dgm:presLayoutVars>
          <dgm:chMax val="0"/>
          <dgm:chPref val="0"/>
        </dgm:presLayoutVars>
      </dgm:prSet>
      <dgm:spPr/>
      <dgm:t>
        <a:bodyPr/>
        <a:lstStyle/>
        <a:p>
          <a:endParaRPr lang="pt-BR"/>
        </a:p>
      </dgm:t>
    </dgm:pt>
    <dgm:pt modelId="{951099C2-CD21-41CE-AB6F-9CC36DE4431D}" type="pres">
      <dgm:prSet presAssocID="{E0C01BED-9934-4B29-990F-C79FB5ABCBC3}" presName="sibTrans" presStyleCnt="0"/>
      <dgm:spPr/>
    </dgm:pt>
    <dgm:pt modelId="{EFDB7DE8-4176-416E-8A26-BF8EF39260A9}" type="pres">
      <dgm:prSet presAssocID="{DCBAEA84-F6B0-46CF-A5BC-FF1F9AB3D5F0}" presName="compNode" presStyleCnt="0"/>
      <dgm:spPr/>
    </dgm:pt>
    <dgm:pt modelId="{1F3E764F-B2A5-42E9-B3C5-35356F10993E}" type="pres">
      <dgm:prSet presAssocID="{DCBAEA84-F6B0-46CF-A5BC-FF1F9AB3D5F0}" presName="bgRect" presStyleLbl="bgShp" presStyleIdx="1" presStyleCnt="4" custLinFactY="27781" custLinFactNeighborX="232" custLinFactNeighborY="100000"/>
      <dgm:spPr/>
      <dgm:t>
        <a:bodyPr/>
        <a:lstStyle/>
        <a:p>
          <a:endParaRPr lang="pt-BR"/>
        </a:p>
      </dgm:t>
    </dgm:pt>
    <dgm:pt modelId="{9D1564A0-7F32-4277-B5DC-0AF27D7F0083}" type="pres">
      <dgm:prSet presAssocID="{DCBAEA84-F6B0-46CF-A5BC-FF1F9AB3D5F0}" presName="iconRect" presStyleLbl="node1" presStyleIdx="1" presStyleCnt="4" custLinFactY="100000" custLinFactNeighborX="-11594" custLinFactNeighborY="137234"/>
      <dgm:spPr>
        <a:blipFill>
          <a:blip xmlns:r="http://schemas.openxmlformats.org/officeDocument/2006/relationships" r:embed="rId2">
            <a:extLst>
              <a:ext uri="{96DAC541-7B7A-43D3-8B79-37D633B846F1}">
                <asvg:svgBlip xmlns:asvg="http://schemas.microsoft.com/office/drawing/2016/SVG/main" xmlns="" r:embed="rId3"/>
              </a:ext>
            </a:extLst>
          </a:blip>
          <a:srcRect/>
          <a:stretch>
            <a:fillRect/>
          </a:stretch>
        </a:blipFill>
      </dgm:spPr>
      <dgm:t>
        <a:bodyPr/>
        <a:lstStyle/>
        <a:p>
          <a:endParaRPr lang="pt-BR"/>
        </a:p>
      </dgm:t>
      <dgm:extLst>
        <a:ext uri="{E40237B7-FDA0-4F09-8148-C483321AD2D9}">
          <dgm14:cNvPr xmlns:dgm14="http://schemas.microsoft.com/office/drawing/2010/diagram" id="0" name="" descr="Comentar importante estrutura de tópicos"/>
        </a:ext>
      </dgm:extLst>
    </dgm:pt>
    <dgm:pt modelId="{F126D32A-C546-4DCC-AC99-595559C78F9C}" type="pres">
      <dgm:prSet presAssocID="{DCBAEA84-F6B0-46CF-A5BC-FF1F9AB3D5F0}" presName="spaceRect" presStyleCnt="0"/>
      <dgm:spPr/>
    </dgm:pt>
    <dgm:pt modelId="{0EBBBC47-B21F-4AA4-A4F5-528932A832E9}" type="pres">
      <dgm:prSet presAssocID="{DCBAEA84-F6B0-46CF-A5BC-FF1F9AB3D5F0}" presName="parTx" presStyleLbl="revTx" presStyleIdx="1" presStyleCnt="4" custLinFactY="28680" custLinFactNeighborX="-525" custLinFactNeighborY="100000">
        <dgm:presLayoutVars>
          <dgm:chMax val="0"/>
          <dgm:chPref val="0"/>
        </dgm:presLayoutVars>
      </dgm:prSet>
      <dgm:spPr/>
      <dgm:t>
        <a:bodyPr/>
        <a:lstStyle/>
        <a:p>
          <a:endParaRPr lang="pt-BR"/>
        </a:p>
      </dgm:t>
    </dgm:pt>
    <dgm:pt modelId="{69778959-E902-47B8-8D30-7A0D16D5B7E7}" type="pres">
      <dgm:prSet presAssocID="{2B6D6783-2F5B-44CD-A28B-A250FA3CFB7F}" presName="sibTrans" presStyleCnt="0"/>
      <dgm:spPr/>
    </dgm:pt>
    <dgm:pt modelId="{BDA164D8-F73C-49DA-9EB5-DB68810C0F7E}" type="pres">
      <dgm:prSet presAssocID="{33B7EDE2-E413-4C57-8338-D5FEBB576376}" presName="compNode" presStyleCnt="0"/>
      <dgm:spPr/>
    </dgm:pt>
    <dgm:pt modelId="{55441C7D-7A94-4B47-B9EA-29CA3153E528}" type="pres">
      <dgm:prSet presAssocID="{33B7EDE2-E413-4C57-8338-D5FEBB576376}" presName="bgRect" presStyleLbl="bgShp" presStyleIdx="2" presStyleCnt="4" custLinFactY="-19041" custLinFactNeighborX="155" custLinFactNeighborY="-100000"/>
      <dgm:spPr/>
    </dgm:pt>
    <dgm:pt modelId="{0878F60C-BF1B-49DF-B134-CDCAEDEC994A}" type="pres">
      <dgm:prSet presAssocID="{33B7EDE2-E413-4C57-8338-D5FEBB576376}" presName="iconRect" presStyleLbl="node1" presStyleIdx="2" presStyleCnt="4" custLinFactY="-100000" custLinFactNeighborX="8172" custLinFactNeighborY="-116439"/>
      <dgm:spPr>
        <a:blipFill rotWithShape="1">
          <a:blip xmlns:r="http://schemas.openxmlformats.org/officeDocument/2006/relationships" r:embed="rId4"/>
          <a:stretch>
            <a:fillRect/>
          </a:stretch>
        </a:blipFill>
      </dgm:spPr>
      <dgm:extLst>
        <a:ext uri="{E40237B7-FDA0-4F09-8148-C483321AD2D9}">
          <dgm14:cNvPr xmlns:dgm14="http://schemas.microsoft.com/office/drawing/2010/diagram" id="0" name="" descr="Documento com preenchimento sólido"/>
        </a:ext>
      </dgm:extLst>
    </dgm:pt>
    <dgm:pt modelId="{C4F6179F-54A1-44C8-B9B8-5F64AAD03810}" type="pres">
      <dgm:prSet presAssocID="{33B7EDE2-E413-4C57-8338-D5FEBB576376}" presName="spaceRect" presStyleCnt="0"/>
      <dgm:spPr/>
    </dgm:pt>
    <dgm:pt modelId="{688C807E-0C43-4002-929A-A6C433EC0EAC}" type="pres">
      <dgm:prSet presAssocID="{33B7EDE2-E413-4C57-8338-D5FEBB576376}" presName="parTx" presStyleLbl="revTx" presStyleIdx="2" presStyleCnt="4" custLinFactY="-19041" custLinFactNeighborX="172" custLinFactNeighborY="-100000">
        <dgm:presLayoutVars>
          <dgm:chMax val="0"/>
          <dgm:chPref val="0"/>
        </dgm:presLayoutVars>
      </dgm:prSet>
      <dgm:spPr/>
      <dgm:t>
        <a:bodyPr/>
        <a:lstStyle/>
        <a:p>
          <a:endParaRPr lang="pt-BR"/>
        </a:p>
      </dgm:t>
    </dgm:pt>
    <dgm:pt modelId="{AA6862D1-46BC-462F-8CC9-4882A1366D09}" type="pres">
      <dgm:prSet presAssocID="{D8562CB3-FCCA-4768-82C6-DB284FFD740B}" presName="sibTrans" presStyleCnt="0"/>
      <dgm:spPr/>
    </dgm:pt>
    <dgm:pt modelId="{DF4EB10C-30CF-43BB-8B8A-81CCCE156473}" type="pres">
      <dgm:prSet presAssocID="{631CE277-39FE-48DB-90C0-8D51E8E97570}" presName="compNode" presStyleCnt="0"/>
      <dgm:spPr/>
    </dgm:pt>
    <dgm:pt modelId="{5A940407-59CA-4CE2-B6BF-9715243557C6}" type="pres">
      <dgm:prSet presAssocID="{631CE277-39FE-48DB-90C0-8D51E8E97570}" presName="bgRect" presStyleLbl="bgShp" presStyleIdx="3" presStyleCnt="4" custLinFactNeighborX="-10188" custLinFactNeighborY="1523"/>
      <dgm:spPr/>
    </dgm:pt>
    <dgm:pt modelId="{6BE76FD8-55E0-4768-951A-510AC9DABB5B}" type="pres">
      <dgm:prSet presAssocID="{631CE277-39FE-48DB-90C0-8D51E8E97570}" presName="iconRect" presStyleLbl="node1" presStyleIdx="3" presStyleCnt="4"/>
      <dgm:spPr>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dgm:spPr>
      <dgm:extLst>
        <a:ext uri="{E40237B7-FDA0-4F09-8148-C483321AD2D9}">
          <dgm14:cNvPr xmlns:dgm14="http://schemas.microsoft.com/office/drawing/2010/diagram" id="0" name="" descr="Grupo de homens estrutura de tópicos"/>
        </a:ext>
      </dgm:extLst>
    </dgm:pt>
    <dgm:pt modelId="{CC293B46-0671-4223-89A4-B5E1819E9BBD}" type="pres">
      <dgm:prSet presAssocID="{631CE277-39FE-48DB-90C0-8D51E8E97570}" presName="spaceRect" presStyleCnt="0"/>
      <dgm:spPr/>
    </dgm:pt>
    <dgm:pt modelId="{A6AD05E7-1459-4191-8282-C77E34E24316}" type="pres">
      <dgm:prSet presAssocID="{631CE277-39FE-48DB-90C0-8D51E8E97570}" presName="parTx" presStyleLbl="revTx" presStyleIdx="3" presStyleCnt="4">
        <dgm:presLayoutVars>
          <dgm:chMax val="0"/>
          <dgm:chPref val="0"/>
        </dgm:presLayoutVars>
      </dgm:prSet>
      <dgm:spPr/>
      <dgm:t>
        <a:bodyPr/>
        <a:lstStyle/>
        <a:p>
          <a:endParaRPr lang="pt-BR"/>
        </a:p>
      </dgm:t>
    </dgm:pt>
  </dgm:ptLst>
  <dgm:cxnLst>
    <dgm:cxn modelId="{6FFFAF61-B6F6-4A9F-9D3E-65253FD7C790}" type="presOf" srcId="{33B7EDE2-E413-4C57-8338-D5FEBB576376}" destId="{688C807E-0C43-4002-929A-A6C433EC0EAC}" srcOrd="0" destOrd="0" presId="urn:microsoft.com/office/officeart/2018/2/layout/IconVerticalSolidList"/>
    <dgm:cxn modelId="{A43A5107-3973-4C72-9545-C3DCC51F630B}" srcId="{F72AA8F7-6114-463F-B245-B54B962C10FD}" destId="{AD5945F6-D64B-43BC-A13B-1A0103751DC0}" srcOrd="0" destOrd="0" parTransId="{43113CC0-1500-4634-B834-3A1107682F34}" sibTransId="{E0C01BED-9934-4B29-990F-C79FB5ABCBC3}"/>
    <dgm:cxn modelId="{BBECB544-3A11-4AEB-8F48-5C4EEAA6F050}" type="presOf" srcId="{DCBAEA84-F6B0-46CF-A5BC-FF1F9AB3D5F0}" destId="{0EBBBC47-B21F-4AA4-A4F5-528932A832E9}" srcOrd="0" destOrd="0" presId="urn:microsoft.com/office/officeart/2018/2/layout/IconVerticalSolidList"/>
    <dgm:cxn modelId="{C764C63D-63E6-4865-B302-88CF2F2982B5}" srcId="{F72AA8F7-6114-463F-B245-B54B962C10FD}" destId="{33B7EDE2-E413-4C57-8338-D5FEBB576376}" srcOrd="2" destOrd="0" parTransId="{1C116413-E541-44DA-8FDC-AF9386999CB5}" sibTransId="{D8562CB3-FCCA-4768-82C6-DB284FFD740B}"/>
    <dgm:cxn modelId="{865821A5-4E58-4BA3-A913-65EC8E17869F}" type="presOf" srcId="{F72AA8F7-6114-463F-B245-B54B962C10FD}" destId="{E8739A80-BE12-479A-965A-21FEB6A287EC}" srcOrd="0" destOrd="0" presId="urn:microsoft.com/office/officeart/2018/2/layout/IconVerticalSolidList"/>
    <dgm:cxn modelId="{B6B32C27-E3FC-46B0-BD09-63650DFA5B20}" type="presOf" srcId="{631CE277-39FE-48DB-90C0-8D51E8E97570}" destId="{A6AD05E7-1459-4191-8282-C77E34E24316}" srcOrd="0" destOrd="0" presId="urn:microsoft.com/office/officeart/2018/2/layout/IconVerticalSolidList"/>
    <dgm:cxn modelId="{BCA91527-D764-42E8-B020-D1B0A28BEEA1}" srcId="{F72AA8F7-6114-463F-B245-B54B962C10FD}" destId="{DCBAEA84-F6B0-46CF-A5BC-FF1F9AB3D5F0}" srcOrd="1" destOrd="0" parTransId="{FA4B73CF-AFAF-473D-BAB6-831411FDB132}" sibTransId="{2B6D6783-2F5B-44CD-A28B-A250FA3CFB7F}"/>
    <dgm:cxn modelId="{3B1D9AE3-81C1-40A2-823E-18F3205E0937}" srcId="{F72AA8F7-6114-463F-B245-B54B962C10FD}" destId="{631CE277-39FE-48DB-90C0-8D51E8E97570}" srcOrd="3" destOrd="0" parTransId="{57FAE414-2D63-412E-97E2-836C9AD84B55}" sibTransId="{15DE07CA-C5B0-4EA2-A610-542EE57095F6}"/>
    <dgm:cxn modelId="{88C3EC84-0391-46B4-BA5A-B22D5D45914A}" type="presOf" srcId="{AD5945F6-D64B-43BC-A13B-1A0103751DC0}" destId="{72F22AA9-D964-453D-9293-EDC3883B9FE8}" srcOrd="0" destOrd="0" presId="urn:microsoft.com/office/officeart/2018/2/layout/IconVerticalSolidList"/>
    <dgm:cxn modelId="{25C5EE47-F330-41BE-ACBB-7E55C927E7DC}" type="presParOf" srcId="{E8739A80-BE12-479A-965A-21FEB6A287EC}" destId="{A42A0E6F-6373-4214-9C21-B1D00DF09F85}" srcOrd="0" destOrd="0" presId="urn:microsoft.com/office/officeart/2018/2/layout/IconVerticalSolidList"/>
    <dgm:cxn modelId="{3FF47632-28C9-48CD-B451-DCA2E001250D}" type="presParOf" srcId="{A42A0E6F-6373-4214-9C21-B1D00DF09F85}" destId="{665A57F7-AD1C-4781-B977-9AC12AC880AC}" srcOrd="0" destOrd="0" presId="urn:microsoft.com/office/officeart/2018/2/layout/IconVerticalSolidList"/>
    <dgm:cxn modelId="{E5EF94B8-019F-4173-BBC9-C972F5FF24E3}" type="presParOf" srcId="{A42A0E6F-6373-4214-9C21-B1D00DF09F85}" destId="{08606893-8D14-4799-9350-A8C684327C92}" srcOrd="1" destOrd="0" presId="urn:microsoft.com/office/officeart/2018/2/layout/IconVerticalSolidList"/>
    <dgm:cxn modelId="{88F93924-1754-40DC-8075-B958973B92D3}" type="presParOf" srcId="{A42A0E6F-6373-4214-9C21-B1D00DF09F85}" destId="{159F7CE1-D34C-4B81-BAAD-8FE8204BA006}" srcOrd="2" destOrd="0" presId="urn:microsoft.com/office/officeart/2018/2/layout/IconVerticalSolidList"/>
    <dgm:cxn modelId="{A585D8AA-D79B-477C-A347-820D25B0DB69}" type="presParOf" srcId="{A42A0E6F-6373-4214-9C21-B1D00DF09F85}" destId="{72F22AA9-D964-453D-9293-EDC3883B9FE8}" srcOrd="3" destOrd="0" presId="urn:microsoft.com/office/officeart/2018/2/layout/IconVerticalSolidList"/>
    <dgm:cxn modelId="{DA60FD60-8400-42CB-8ED8-575EE225FB2F}" type="presParOf" srcId="{E8739A80-BE12-479A-965A-21FEB6A287EC}" destId="{951099C2-CD21-41CE-AB6F-9CC36DE4431D}" srcOrd="1" destOrd="0" presId="urn:microsoft.com/office/officeart/2018/2/layout/IconVerticalSolidList"/>
    <dgm:cxn modelId="{A7CE32B8-57AD-435E-B52D-62942CB46C10}" type="presParOf" srcId="{E8739A80-BE12-479A-965A-21FEB6A287EC}" destId="{EFDB7DE8-4176-416E-8A26-BF8EF39260A9}" srcOrd="2" destOrd="0" presId="urn:microsoft.com/office/officeart/2018/2/layout/IconVerticalSolidList"/>
    <dgm:cxn modelId="{598FB901-A255-4607-BB9D-ADE6009A3D41}" type="presParOf" srcId="{EFDB7DE8-4176-416E-8A26-BF8EF39260A9}" destId="{1F3E764F-B2A5-42E9-B3C5-35356F10993E}" srcOrd="0" destOrd="0" presId="urn:microsoft.com/office/officeart/2018/2/layout/IconVerticalSolidList"/>
    <dgm:cxn modelId="{72EF81A1-B53D-432B-B989-2794AEA9FC7B}" type="presParOf" srcId="{EFDB7DE8-4176-416E-8A26-BF8EF39260A9}" destId="{9D1564A0-7F32-4277-B5DC-0AF27D7F0083}" srcOrd="1" destOrd="0" presId="urn:microsoft.com/office/officeart/2018/2/layout/IconVerticalSolidList"/>
    <dgm:cxn modelId="{A394F58B-5BCF-45A8-8860-B2BA31B9DD57}" type="presParOf" srcId="{EFDB7DE8-4176-416E-8A26-BF8EF39260A9}" destId="{F126D32A-C546-4DCC-AC99-595559C78F9C}" srcOrd="2" destOrd="0" presId="urn:microsoft.com/office/officeart/2018/2/layout/IconVerticalSolidList"/>
    <dgm:cxn modelId="{0CF2D712-19F3-494B-8C46-66667B8D4658}" type="presParOf" srcId="{EFDB7DE8-4176-416E-8A26-BF8EF39260A9}" destId="{0EBBBC47-B21F-4AA4-A4F5-528932A832E9}" srcOrd="3" destOrd="0" presId="urn:microsoft.com/office/officeart/2018/2/layout/IconVerticalSolidList"/>
    <dgm:cxn modelId="{E16DED9D-800E-44F3-8843-251195D9F727}" type="presParOf" srcId="{E8739A80-BE12-479A-965A-21FEB6A287EC}" destId="{69778959-E902-47B8-8D30-7A0D16D5B7E7}" srcOrd="3" destOrd="0" presId="urn:microsoft.com/office/officeart/2018/2/layout/IconVerticalSolidList"/>
    <dgm:cxn modelId="{43676F4B-191D-4ABE-94A7-564DF5497B6E}" type="presParOf" srcId="{E8739A80-BE12-479A-965A-21FEB6A287EC}" destId="{BDA164D8-F73C-49DA-9EB5-DB68810C0F7E}" srcOrd="4" destOrd="0" presId="urn:microsoft.com/office/officeart/2018/2/layout/IconVerticalSolidList"/>
    <dgm:cxn modelId="{AD228D57-0A58-4AE8-81CC-EF2C2331974F}" type="presParOf" srcId="{BDA164D8-F73C-49DA-9EB5-DB68810C0F7E}" destId="{55441C7D-7A94-4B47-B9EA-29CA3153E528}" srcOrd="0" destOrd="0" presId="urn:microsoft.com/office/officeart/2018/2/layout/IconVerticalSolidList"/>
    <dgm:cxn modelId="{C333CBDB-6EC9-4D1D-A074-72B03026794A}" type="presParOf" srcId="{BDA164D8-F73C-49DA-9EB5-DB68810C0F7E}" destId="{0878F60C-BF1B-49DF-B134-CDCAEDEC994A}" srcOrd="1" destOrd="0" presId="urn:microsoft.com/office/officeart/2018/2/layout/IconVerticalSolidList"/>
    <dgm:cxn modelId="{750FADFD-6299-420E-B642-231DE1D3BBD8}" type="presParOf" srcId="{BDA164D8-F73C-49DA-9EB5-DB68810C0F7E}" destId="{C4F6179F-54A1-44C8-B9B8-5F64AAD03810}" srcOrd="2" destOrd="0" presId="urn:microsoft.com/office/officeart/2018/2/layout/IconVerticalSolidList"/>
    <dgm:cxn modelId="{F02D3717-9AAC-4A35-92E5-9BBF93F95DAB}" type="presParOf" srcId="{BDA164D8-F73C-49DA-9EB5-DB68810C0F7E}" destId="{688C807E-0C43-4002-929A-A6C433EC0EAC}" srcOrd="3" destOrd="0" presId="urn:microsoft.com/office/officeart/2018/2/layout/IconVerticalSolidList"/>
    <dgm:cxn modelId="{68B72FAF-1590-4D53-9688-FAAC1C364776}" type="presParOf" srcId="{E8739A80-BE12-479A-965A-21FEB6A287EC}" destId="{AA6862D1-46BC-462F-8CC9-4882A1366D09}" srcOrd="5" destOrd="0" presId="urn:microsoft.com/office/officeart/2018/2/layout/IconVerticalSolidList"/>
    <dgm:cxn modelId="{CAB432D8-8330-4CA8-A590-05B70B33E095}" type="presParOf" srcId="{E8739A80-BE12-479A-965A-21FEB6A287EC}" destId="{DF4EB10C-30CF-43BB-8B8A-81CCCE156473}" srcOrd="6" destOrd="0" presId="urn:microsoft.com/office/officeart/2018/2/layout/IconVerticalSolidList"/>
    <dgm:cxn modelId="{BE22D3BC-2E85-4DB0-B598-2807D7D0E7D0}" type="presParOf" srcId="{DF4EB10C-30CF-43BB-8B8A-81CCCE156473}" destId="{5A940407-59CA-4CE2-B6BF-9715243557C6}" srcOrd="0" destOrd="0" presId="urn:microsoft.com/office/officeart/2018/2/layout/IconVerticalSolidList"/>
    <dgm:cxn modelId="{2FEDDC27-5C60-44E9-93F1-16FC5E59CCAD}" type="presParOf" srcId="{DF4EB10C-30CF-43BB-8B8A-81CCCE156473}" destId="{6BE76FD8-55E0-4768-951A-510AC9DABB5B}" srcOrd="1" destOrd="0" presId="urn:microsoft.com/office/officeart/2018/2/layout/IconVerticalSolidList"/>
    <dgm:cxn modelId="{AF389689-6989-49E4-9E6B-D0384C2E9C3C}" type="presParOf" srcId="{DF4EB10C-30CF-43BB-8B8A-81CCCE156473}" destId="{CC293B46-0671-4223-89A4-B5E1819E9BBD}" srcOrd="2" destOrd="0" presId="urn:microsoft.com/office/officeart/2018/2/layout/IconVerticalSolidList"/>
    <dgm:cxn modelId="{E7CA4231-F7E6-43F0-B49D-E7853AA3D172}" type="presParOf" srcId="{DF4EB10C-30CF-43BB-8B8A-81CCCE156473}" destId="{A6AD05E7-1459-4191-8282-C77E34E24316}"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C03D1A-DDA4-4346-B12E-3AF7D6B677A6}"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pt-BR"/>
        </a:p>
      </dgm:t>
    </dgm:pt>
    <dgm:pt modelId="{9B761F67-24A3-4E0C-9903-58125D4752CF}">
      <dgm:prSet/>
      <dgm:spPr>
        <a:solidFill>
          <a:schemeClr val="accent5"/>
        </a:solidFill>
      </dgm:spPr>
      <dgm:t>
        <a:bodyPr/>
        <a:lstStyle/>
        <a:p>
          <a:r>
            <a:rPr lang="pt-BR" b="1" dirty="0" smtClean="0"/>
            <a:t>Discussão das contribuições </a:t>
          </a:r>
          <a:endParaRPr lang="pt-BR" dirty="0"/>
        </a:p>
      </dgm:t>
    </dgm:pt>
    <dgm:pt modelId="{E50CF003-DF8C-43B3-8A6C-F8F59E0944D9}" type="parTrans" cxnId="{94AA8A6C-8343-4FAA-938F-7F4078A0F6A4}">
      <dgm:prSet/>
      <dgm:spPr/>
      <dgm:t>
        <a:bodyPr/>
        <a:lstStyle/>
        <a:p>
          <a:endParaRPr lang="pt-BR"/>
        </a:p>
      </dgm:t>
    </dgm:pt>
    <dgm:pt modelId="{B9D056CB-BBCC-4562-A4A3-C22909F7257C}" type="sibTrans" cxnId="{94AA8A6C-8343-4FAA-938F-7F4078A0F6A4}">
      <dgm:prSet/>
      <dgm:spPr/>
      <dgm:t>
        <a:bodyPr/>
        <a:lstStyle/>
        <a:p>
          <a:endParaRPr lang="pt-BR"/>
        </a:p>
      </dgm:t>
    </dgm:pt>
    <dgm:pt modelId="{1F466D4F-2A60-4FB5-B542-068149025384}" type="pres">
      <dgm:prSet presAssocID="{44C03D1A-DDA4-4346-B12E-3AF7D6B677A6}" presName="linearFlow" presStyleCnt="0">
        <dgm:presLayoutVars>
          <dgm:dir/>
          <dgm:resizeHandles val="exact"/>
        </dgm:presLayoutVars>
      </dgm:prSet>
      <dgm:spPr/>
      <dgm:t>
        <a:bodyPr/>
        <a:lstStyle/>
        <a:p>
          <a:endParaRPr lang="pt-BR"/>
        </a:p>
      </dgm:t>
    </dgm:pt>
    <dgm:pt modelId="{770AB102-D179-46F1-8879-9D3757099B8F}" type="pres">
      <dgm:prSet presAssocID="{9B761F67-24A3-4E0C-9903-58125D4752CF}" presName="composite" presStyleCnt="0"/>
      <dgm:spPr/>
    </dgm:pt>
    <dgm:pt modelId="{1B735811-0AEA-49E7-83F4-F04B5A50FE89}" type="pres">
      <dgm:prSet presAssocID="{9B761F67-24A3-4E0C-9903-58125D4752CF}" presName="imgShp" presStyleLbl="fgImgPlace1" presStyleIdx="0" presStyleCnt="1"/>
      <dgm:spPr>
        <a:blipFill>
          <a:blip xmlns:r="http://schemas.openxmlformats.org/officeDocument/2006/relationships" r:embed="rId1">
            <a:extLst>
              <a:ext uri="{96DAC541-7B7A-43D3-8B79-37D633B846F1}">
                <asvg:svgBlip xmlns="" xmlns:asvg="http://schemas.microsoft.com/office/drawing/2016/SVG/main" r:embed="rId2"/>
              </a:ext>
            </a:extLst>
          </a:blip>
          <a:srcRect/>
          <a:stretch>
            <a:fillRect/>
          </a:stretch>
        </a:blipFill>
      </dgm:spPr>
      <dgm:extLst>
        <a:ext uri="{E40237B7-FDA0-4F09-8148-C483321AD2D9}">
          <dgm14:cNvPr xmlns:dgm14="http://schemas.microsoft.com/office/drawing/2010/diagram" id="0" name="" descr="Papel com preenchimento sólido"/>
        </a:ext>
      </dgm:extLst>
    </dgm:pt>
    <dgm:pt modelId="{304EE2E5-1E4D-4023-83B4-919524A9FA31}" type="pres">
      <dgm:prSet presAssocID="{9B761F67-24A3-4E0C-9903-58125D4752CF}" presName="txShp" presStyleLbl="node1" presStyleIdx="0" presStyleCnt="1">
        <dgm:presLayoutVars>
          <dgm:bulletEnabled val="1"/>
        </dgm:presLayoutVars>
      </dgm:prSet>
      <dgm:spPr/>
      <dgm:t>
        <a:bodyPr/>
        <a:lstStyle/>
        <a:p>
          <a:endParaRPr lang="pt-BR"/>
        </a:p>
      </dgm:t>
    </dgm:pt>
  </dgm:ptLst>
  <dgm:cxnLst>
    <dgm:cxn modelId="{94AA8A6C-8343-4FAA-938F-7F4078A0F6A4}" srcId="{44C03D1A-DDA4-4346-B12E-3AF7D6B677A6}" destId="{9B761F67-24A3-4E0C-9903-58125D4752CF}" srcOrd="0" destOrd="0" parTransId="{E50CF003-DF8C-43B3-8A6C-F8F59E0944D9}" sibTransId="{B9D056CB-BBCC-4562-A4A3-C22909F7257C}"/>
    <dgm:cxn modelId="{5B0FEFDA-CB45-472A-8DF3-275C0C20D9BE}" type="presOf" srcId="{9B761F67-24A3-4E0C-9903-58125D4752CF}" destId="{304EE2E5-1E4D-4023-83B4-919524A9FA31}" srcOrd="0" destOrd="0" presId="urn:microsoft.com/office/officeart/2005/8/layout/vList3"/>
    <dgm:cxn modelId="{69EBAE16-735C-4BE3-A34D-C7C5620E6693}" type="presOf" srcId="{44C03D1A-DDA4-4346-B12E-3AF7D6B677A6}" destId="{1F466D4F-2A60-4FB5-B542-068149025384}" srcOrd="0" destOrd="0" presId="urn:microsoft.com/office/officeart/2005/8/layout/vList3"/>
    <dgm:cxn modelId="{9FF9A001-57FC-4239-8EAE-457F2D3E8A5E}" type="presParOf" srcId="{1F466D4F-2A60-4FB5-B542-068149025384}" destId="{770AB102-D179-46F1-8879-9D3757099B8F}" srcOrd="0" destOrd="0" presId="urn:microsoft.com/office/officeart/2005/8/layout/vList3"/>
    <dgm:cxn modelId="{9161DC3B-65C7-4C43-B747-563C142C63C2}" type="presParOf" srcId="{770AB102-D179-46F1-8879-9D3757099B8F}" destId="{1B735811-0AEA-49E7-83F4-F04B5A50FE89}" srcOrd="0" destOrd="0" presId="urn:microsoft.com/office/officeart/2005/8/layout/vList3"/>
    <dgm:cxn modelId="{E24A03D8-6BE7-47D1-BB51-ED51B4C70EB9}" type="presParOf" srcId="{770AB102-D179-46F1-8879-9D3757099B8F}" destId="{304EE2E5-1E4D-4023-83B4-919524A9FA31}" srcOrd="1" destOrd="0" presId="urn:microsoft.com/office/officeart/2005/8/layout/vList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C03D1A-DDA4-4346-B12E-3AF7D6B677A6}"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pt-BR"/>
        </a:p>
      </dgm:t>
    </dgm:pt>
    <dgm:pt modelId="{9B761F67-24A3-4E0C-9903-58125D4752CF}">
      <dgm:prSet/>
      <dgm:spPr>
        <a:solidFill>
          <a:schemeClr val="accent5"/>
        </a:solidFill>
      </dgm:spPr>
      <dgm:t>
        <a:bodyPr/>
        <a:lstStyle/>
        <a:p>
          <a:r>
            <a:rPr lang="pt-BR" b="1" dirty="0" smtClean="0"/>
            <a:t>Continuidade das discussões das contribuições </a:t>
          </a:r>
          <a:endParaRPr lang="pt-BR" dirty="0"/>
        </a:p>
      </dgm:t>
    </dgm:pt>
    <dgm:pt modelId="{E50CF003-DF8C-43B3-8A6C-F8F59E0944D9}" type="parTrans" cxnId="{94AA8A6C-8343-4FAA-938F-7F4078A0F6A4}">
      <dgm:prSet/>
      <dgm:spPr/>
      <dgm:t>
        <a:bodyPr/>
        <a:lstStyle/>
        <a:p>
          <a:endParaRPr lang="pt-BR"/>
        </a:p>
      </dgm:t>
    </dgm:pt>
    <dgm:pt modelId="{B9D056CB-BBCC-4562-A4A3-C22909F7257C}" type="sibTrans" cxnId="{94AA8A6C-8343-4FAA-938F-7F4078A0F6A4}">
      <dgm:prSet/>
      <dgm:spPr/>
      <dgm:t>
        <a:bodyPr/>
        <a:lstStyle/>
        <a:p>
          <a:endParaRPr lang="pt-BR"/>
        </a:p>
      </dgm:t>
    </dgm:pt>
    <dgm:pt modelId="{1F466D4F-2A60-4FB5-B542-068149025384}" type="pres">
      <dgm:prSet presAssocID="{44C03D1A-DDA4-4346-B12E-3AF7D6B677A6}" presName="linearFlow" presStyleCnt="0">
        <dgm:presLayoutVars>
          <dgm:dir/>
          <dgm:resizeHandles val="exact"/>
        </dgm:presLayoutVars>
      </dgm:prSet>
      <dgm:spPr/>
      <dgm:t>
        <a:bodyPr/>
        <a:lstStyle/>
        <a:p>
          <a:endParaRPr lang="pt-BR"/>
        </a:p>
      </dgm:t>
    </dgm:pt>
    <dgm:pt modelId="{770AB102-D179-46F1-8879-9D3757099B8F}" type="pres">
      <dgm:prSet presAssocID="{9B761F67-24A3-4E0C-9903-58125D4752CF}" presName="composite" presStyleCnt="0"/>
      <dgm:spPr/>
    </dgm:pt>
    <dgm:pt modelId="{1B735811-0AEA-49E7-83F4-F04B5A50FE89}" type="pres">
      <dgm:prSet presAssocID="{9B761F67-24A3-4E0C-9903-58125D4752CF}" presName="imgShp" presStyleLbl="fgImgPlace1" presStyleIdx="0" presStyleCnt="1"/>
      <dgm:spPr>
        <a:blipFill>
          <a:blip xmlns:r="http://schemas.openxmlformats.org/officeDocument/2006/relationships" r:embed="rId1">
            <a:extLst>
              <a:ext uri="{96DAC541-7B7A-43D3-8B79-37D633B846F1}">
                <asvg:svgBlip xmlns="" xmlns:asvg="http://schemas.microsoft.com/office/drawing/2016/SVG/main" r:embed="rId2"/>
              </a:ext>
            </a:extLst>
          </a:blip>
          <a:srcRect/>
          <a:stretch>
            <a:fillRect/>
          </a:stretch>
        </a:blipFill>
      </dgm:spPr>
      <dgm:extLst>
        <a:ext uri="{E40237B7-FDA0-4F09-8148-C483321AD2D9}">
          <dgm14:cNvPr xmlns:dgm14="http://schemas.microsoft.com/office/drawing/2010/diagram" id="0" name="" descr="Papel com preenchimento sólido"/>
        </a:ext>
      </dgm:extLst>
    </dgm:pt>
    <dgm:pt modelId="{304EE2E5-1E4D-4023-83B4-919524A9FA31}" type="pres">
      <dgm:prSet presAssocID="{9B761F67-24A3-4E0C-9903-58125D4752CF}" presName="txShp" presStyleLbl="node1" presStyleIdx="0" presStyleCnt="1">
        <dgm:presLayoutVars>
          <dgm:bulletEnabled val="1"/>
        </dgm:presLayoutVars>
      </dgm:prSet>
      <dgm:spPr/>
      <dgm:t>
        <a:bodyPr/>
        <a:lstStyle/>
        <a:p>
          <a:endParaRPr lang="pt-BR"/>
        </a:p>
      </dgm:t>
    </dgm:pt>
  </dgm:ptLst>
  <dgm:cxnLst>
    <dgm:cxn modelId="{94AA8A6C-8343-4FAA-938F-7F4078A0F6A4}" srcId="{44C03D1A-DDA4-4346-B12E-3AF7D6B677A6}" destId="{9B761F67-24A3-4E0C-9903-58125D4752CF}" srcOrd="0" destOrd="0" parTransId="{E50CF003-DF8C-43B3-8A6C-F8F59E0944D9}" sibTransId="{B9D056CB-BBCC-4562-A4A3-C22909F7257C}"/>
    <dgm:cxn modelId="{5B0FEFDA-CB45-472A-8DF3-275C0C20D9BE}" type="presOf" srcId="{9B761F67-24A3-4E0C-9903-58125D4752CF}" destId="{304EE2E5-1E4D-4023-83B4-919524A9FA31}" srcOrd="0" destOrd="0" presId="urn:microsoft.com/office/officeart/2005/8/layout/vList3"/>
    <dgm:cxn modelId="{69EBAE16-735C-4BE3-A34D-C7C5620E6693}" type="presOf" srcId="{44C03D1A-DDA4-4346-B12E-3AF7D6B677A6}" destId="{1F466D4F-2A60-4FB5-B542-068149025384}" srcOrd="0" destOrd="0" presId="urn:microsoft.com/office/officeart/2005/8/layout/vList3"/>
    <dgm:cxn modelId="{9FF9A001-57FC-4239-8EAE-457F2D3E8A5E}" type="presParOf" srcId="{1F466D4F-2A60-4FB5-B542-068149025384}" destId="{770AB102-D179-46F1-8879-9D3757099B8F}" srcOrd="0" destOrd="0" presId="urn:microsoft.com/office/officeart/2005/8/layout/vList3"/>
    <dgm:cxn modelId="{9161DC3B-65C7-4C43-B747-563C142C63C2}" type="presParOf" srcId="{770AB102-D179-46F1-8879-9D3757099B8F}" destId="{1B735811-0AEA-49E7-83F4-F04B5A50FE89}" srcOrd="0" destOrd="0" presId="urn:microsoft.com/office/officeart/2005/8/layout/vList3"/>
    <dgm:cxn modelId="{E24A03D8-6BE7-47D1-BB51-ED51B4C70EB9}" type="presParOf" srcId="{770AB102-D179-46F1-8879-9D3757099B8F}" destId="{304EE2E5-1E4D-4023-83B4-919524A9FA31}" srcOrd="1" destOrd="0" presId="urn:microsoft.com/office/officeart/2005/8/layout/vList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A57F7-AD1C-4781-B977-9AC12AC880AC}">
      <dsp:nvSpPr>
        <dsp:cNvPr id="0" name=""/>
        <dsp:cNvSpPr/>
      </dsp:nvSpPr>
      <dsp:spPr>
        <a:xfrm>
          <a:off x="0" y="1929"/>
          <a:ext cx="11345040" cy="97808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606893-8D14-4799-9350-A8C684327C92}">
      <dsp:nvSpPr>
        <dsp:cNvPr id="0" name=""/>
        <dsp:cNvSpPr/>
      </dsp:nvSpPr>
      <dsp:spPr>
        <a:xfrm>
          <a:off x="295871" y="221999"/>
          <a:ext cx="537948" cy="537948"/>
        </a:xfrm>
        <a:prstGeom prst="rect">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F22AA9-D964-453D-9293-EDC3883B9FE8}">
      <dsp:nvSpPr>
        <dsp:cNvPr id="0" name=""/>
        <dsp:cNvSpPr/>
      </dsp:nvSpPr>
      <dsp:spPr>
        <a:xfrm>
          <a:off x="1129690" y="1929"/>
          <a:ext cx="10215349" cy="978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14" tIns="103514" rIns="103514" bIns="103514" numCol="1" spcCol="1270" anchor="ctr" anchorCtr="0">
          <a:noAutofit/>
        </a:bodyPr>
        <a:lstStyle/>
        <a:p>
          <a:pPr lvl="0" algn="l" defTabSz="889000">
            <a:lnSpc>
              <a:spcPct val="100000"/>
            </a:lnSpc>
            <a:spcBef>
              <a:spcPct val="0"/>
            </a:spcBef>
            <a:spcAft>
              <a:spcPct val="35000"/>
            </a:spcAft>
          </a:pPr>
          <a:r>
            <a:rPr lang="pt-BR" sz="2000" b="0" i="0" kern="1200" dirty="0"/>
            <a:t>Planejamento dos trabalhos do GT</a:t>
          </a:r>
        </a:p>
      </dsp:txBody>
      <dsp:txXfrm>
        <a:off x="1129690" y="1929"/>
        <a:ext cx="10215349" cy="978087"/>
      </dsp:txXfrm>
    </dsp:sp>
    <dsp:sp modelId="{1F3E764F-B2A5-42E9-B3C5-35356F10993E}">
      <dsp:nvSpPr>
        <dsp:cNvPr id="0" name=""/>
        <dsp:cNvSpPr/>
      </dsp:nvSpPr>
      <dsp:spPr>
        <a:xfrm>
          <a:off x="0" y="2474349"/>
          <a:ext cx="11345040" cy="97808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1564A0-7F32-4277-B5DC-0AF27D7F0083}">
      <dsp:nvSpPr>
        <dsp:cNvPr id="0" name=""/>
        <dsp:cNvSpPr/>
      </dsp:nvSpPr>
      <dsp:spPr>
        <a:xfrm>
          <a:off x="233501" y="2720804"/>
          <a:ext cx="537948" cy="537948"/>
        </a:xfrm>
        <a:prstGeom prst="rect">
          <a:avLst/>
        </a:prstGeom>
        <a:blipFill>
          <a:blip xmlns:r="http://schemas.openxmlformats.org/officeDocument/2006/relationships" r:embed="rId2">
            <a:extLst>
              <a:ext uri="{96DAC541-7B7A-43D3-8B79-37D633B846F1}">
                <asvg:svgBlip xmlns:asvg="http://schemas.microsoft.com/office/drawing/2016/SVG/main" xmlns="" r:embed="rId3"/>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BBBC47-B21F-4AA4-A4F5-528932A832E9}">
      <dsp:nvSpPr>
        <dsp:cNvPr id="0" name=""/>
        <dsp:cNvSpPr/>
      </dsp:nvSpPr>
      <dsp:spPr>
        <a:xfrm>
          <a:off x="1076060" y="2483142"/>
          <a:ext cx="10215349" cy="978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14" tIns="103514" rIns="103514" bIns="103514" numCol="1" spcCol="1270" anchor="ctr" anchorCtr="0">
          <a:noAutofit/>
        </a:bodyPr>
        <a:lstStyle/>
        <a:p>
          <a:pPr lvl="0" algn="l" defTabSz="889000">
            <a:lnSpc>
              <a:spcPct val="100000"/>
            </a:lnSpc>
            <a:spcBef>
              <a:spcPct val="0"/>
            </a:spcBef>
            <a:spcAft>
              <a:spcPct val="35000"/>
            </a:spcAft>
          </a:pPr>
          <a:r>
            <a:rPr lang="pt-BR" sz="2000" b="0" i="0" u="none" kern="1200" dirty="0"/>
            <a:t>Discussão - Proposta de resolução e contribuições</a:t>
          </a:r>
          <a:endParaRPr lang="pt-BR" sz="2000" b="0" i="0" kern="1200" dirty="0"/>
        </a:p>
      </dsp:txBody>
      <dsp:txXfrm>
        <a:off x="1076060" y="2483142"/>
        <a:ext cx="10215349" cy="978087"/>
      </dsp:txXfrm>
    </dsp:sp>
    <dsp:sp modelId="{55441C7D-7A94-4B47-B9EA-29CA3153E528}">
      <dsp:nvSpPr>
        <dsp:cNvPr id="0" name=""/>
        <dsp:cNvSpPr/>
      </dsp:nvSpPr>
      <dsp:spPr>
        <a:xfrm>
          <a:off x="0" y="1282823"/>
          <a:ext cx="11345040" cy="97808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78F60C-BF1B-49DF-B134-CDCAEDEC994A}">
      <dsp:nvSpPr>
        <dsp:cNvPr id="0" name=""/>
        <dsp:cNvSpPr/>
      </dsp:nvSpPr>
      <dsp:spPr>
        <a:xfrm>
          <a:off x="339832" y="1502888"/>
          <a:ext cx="537948" cy="537948"/>
        </a:xfrm>
        <a:prstGeom prst="rect">
          <a:avLst/>
        </a:prstGeom>
        <a:blipFill rotWithShape="1">
          <a:blip xmlns:r="http://schemas.openxmlformats.org/officeDocument/2006/relationships" r:embed="rId4"/>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8C807E-0C43-4002-929A-A6C433EC0EAC}">
      <dsp:nvSpPr>
        <dsp:cNvPr id="0" name=""/>
        <dsp:cNvSpPr/>
      </dsp:nvSpPr>
      <dsp:spPr>
        <a:xfrm>
          <a:off x="1129690" y="1282823"/>
          <a:ext cx="10215349" cy="978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14" tIns="103514" rIns="103514" bIns="103514" numCol="1" spcCol="1270" anchor="ctr" anchorCtr="0">
          <a:noAutofit/>
        </a:bodyPr>
        <a:lstStyle/>
        <a:p>
          <a:pPr lvl="0" algn="l" defTabSz="889000">
            <a:lnSpc>
              <a:spcPct val="100000"/>
            </a:lnSpc>
            <a:spcBef>
              <a:spcPct val="0"/>
            </a:spcBef>
            <a:spcAft>
              <a:spcPct val="35000"/>
            </a:spcAft>
          </a:pPr>
          <a:r>
            <a:rPr lang="pt-BR" sz="2000" b="0" i="0" kern="1200" dirty="0"/>
            <a:t>Calendário</a:t>
          </a:r>
        </a:p>
      </dsp:txBody>
      <dsp:txXfrm>
        <a:off x="1129690" y="1282823"/>
        <a:ext cx="10215349" cy="978087"/>
      </dsp:txXfrm>
    </dsp:sp>
    <dsp:sp modelId="{5A940407-59CA-4CE2-B6BF-9715243557C6}">
      <dsp:nvSpPr>
        <dsp:cNvPr id="0" name=""/>
        <dsp:cNvSpPr/>
      </dsp:nvSpPr>
      <dsp:spPr>
        <a:xfrm>
          <a:off x="0" y="3671687"/>
          <a:ext cx="11345040" cy="97808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E76FD8-55E0-4768-951A-510AC9DABB5B}">
      <dsp:nvSpPr>
        <dsp:cNvPr id="0" name=""/>
        <dsp:cNvSpPr/>
      </dsp:nvSpPr>
      <dsp:spPr>
        <a:xfrm>
          <a:off x="295871" y="3889827"/>
          <a:ext cx="537948" cy="537948"/>
        </a:xfrm>
        <a:prstGeom prst="rect">
          <a:avLst/>
        </a:prstGeom>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AD05E7-1459-4191-8282-C77E34E24316}">
      <dsp:nvSpPr>
        <dsp:cNvPr id="0" name=""/>
        <dsp:cNvSpPr/>
      </dsp:nvSpPr>
      <dsp:spPr>
        <a:xfrm>
          <a:off x="1129690" y="3669757"/>
          <a:ext cx="10215349" cy="978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14" tIns="103514" rIns="103514" bIns="103514" numCol="1" spcCol="1270" anchor="ctr" anchorCtr="0">
          <a:noAutofit/>
        </a:bodyPr>
        <a:lstStyle/>
        <a:p>
          <a:pPr lvl="0" algn="l" defTabSz="889000">
            <a:lnSpc>
              <a:spcPct val="100000"/>
            </a:lnSpc>
            <a:spcBef>
              <a:spcPct val="0"/>
            </a:spcBef>
            <a:spcAft>
              <a:spcPct val="35000"/>
            </a:spcAft>
          </a:pPr>
          <a:r>
            <a:rPr lang="pt-BR" sz="2000" b="0" i="0" kern="1200" dirty="0"/>
            <a:t>Encerramento</a:t>
          </a:r>
        </a:p>
      </dsp:txBody>
      <dsp:txXfrm>
        <a:off x="1129690" y="3669757"/>
        <a:ext cx="10215349" cy="9780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4EE2E5-1E4D-4023-83B4-919524A9FA31}">
      <dsp:nvSpPr>
        <dsp:cNvPr id="0" name=""/>
        <dsp:cNvSpPr/>
      </dsp:nvSpPr>
      <dsp:spPr>
        <a:xfrm rot="10800000">
          <a:off x="2661189" y="619939"/>
          <a:ext cx="7043547" cy="3548253"/>
        </a:xfrm>
        <a:prstGeom prst="homePlate">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81" tIns="220980" rIns="412496" bIns="220980" numCol="1" spcCol="1270" anchor="ctr" anchorCtr="0">
          <a:noAutofit/>
        </a:bodyPr>
        <a:lstStyle/>
        <a:p>
          <a:pPr lvl="0" algn="ctr" defTabSz="2578100">
            <a:lnSpc>
              <a:spcPct val="90000"/>
            </a:lnSpc>
            <a:spcBef>
              <a:spcPct val="0"/>
            </a:spcBef>
            <a:spcAft>
              <a:spcPct val="35000"/>
            </a:spcAft>
          </a:pPr>
          <a:r>
            <a:rPr lang="pt-BR" sz="5800" b="1" kern="1200" dirty="0" smtClean="0"/>
            <a:t>Discussão das contribuições </a:t>
          </a:r>
          <a:endParaRPr lang="pt-BR" sz="5800" kern="1200" dirty="0"/>
        </a:p>
      </dsp:txBody>
      <dsp:txXfrm rot="10800000">
        <a:off x="3548252" y="619939"/>
        <a:ext cx="6156484" cy="3548253"/>
      </dsp:txXfrm>
    </dsp:sp>
    <dsp:sp modelId="{1B735811-0AEA-49E7-83F4-F04B5A50FE89}">
      <dsp:nvSpPr>
        <dsp:cNvPr id="0" name=""/>
        <dsp:cNvSpPr/>
      </dsp:nvSpPr>
      <dsp:spPr>
        <a:xfrm>
          <a:off x="887063" y="619939"/>
          <a:ext cx="3548253" cy="3548253"/>
        </a:xfrm>
        <a:prstGeom prst="ellipse">
          <a:avLst/>
        </a:prstGeom>
        <a:blipFill>
          <a:blip xmlns:r="http://schemas.openxmlformats.org/officeDocument/2006/relationships" r:embed="rId1">
            <a:extLst>
              <a:ext uri="{96DAC541-7B7A-43D3-8B79-37D633B846F1}">
                <asvg:svgBlip xmlns="" xmlns:asvg="http://schemas.microsoft.com/office/drawing/2016/SVG/main" r:embed="rId2"/>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4EE2E5-1E4D-4023-83B4-919524A9FA31}">
      <dsp:nvSpPr>
        <dsp:cNvPr id="0" name=""/>
        <dsp:cNvSpPr/>
      </dsp:nvSpPr>
      <dsp:spPr>
        <a:xfrm rot="10800000">
          <a:off x="2661189" y="619939"/>
          <a:ext cx="7043547" cy="3548253"/>
        </a:xfrm>
        <a:prstGeom prst="homePlate">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81" tIns="205740" rIns="384048" bIns="205740" numCol="1" spcCol="1270" anchor="ctr" anchorCtr="0">
          <a:noAutofit/>
        </a:bodyPr>
        <a:lstStyle/>
        <a:p>
          <a:pPr lvl="0" algn="ctr" defTabSz="2400300">
            <a:lnSpc>
              <a:spcPct val="90000"/>
            </a:lnSpc>
            <a:spcBef>
              <a:spcPct val="0"/>
            </a:spcBef>
            <a:spcAft>
              <a:spcPct val="35000"/>
            </a:spcAft>
          </a:pPr>
          <a:r>
            <a:rPr lang="pt-BR" sz="5400" b="1" kern="1200" dirty="0" smtClean="0"/>
            <a:t>Continuidade das discussões das contribuições </a:t>
          </a:r>
          <a:endParaRPr lang="pt-BR" sz="5400" kern="1200" dirty="0"/>
        </a:p>
      </dsp:txBody>
      <dsp:txXfrm rot="10800000">
        <a:off x="3548252" y="619939"/>
        <a:ext cx="6156484" cy="3548253"/>
      </dsp:txXfrm>
    </dsp:sp>
    <dsp:sp modelId="{1B735811-0AEA-49E7-83F4-F04B5A50FE89}">
      <dsp:nvSpPr>
        <dsp:cNvPr id="0" name=""/>
        <dsp:cNvSpPr/>
      </dsp:nvSpPr>
      <dsp:spPr>
        <a:xfrm>
          <a:off x="887063" y="619939"/>
          <a:ext cx="3548253" cy="3548253"/>
        </a:xfrm>
        <a:prstGeom prst="ellipse">
          <a:avLst/>
        </a:prstGeom>
        <a:blipFill>
          <a:blip xmlns:r="http://schemas.openxmlformats.org/officeDocument/2006/relationships" r:embed="rId1">
            <a:extLst>
              <a:ext uri="{96DAC541-7B7A-43D3-8B79-37D633B846F1}">
                <asvg:svgBlip xmlns="" xmlns:asvg="http://schemas.microsoft.com/office/drawing/2016/SVG/main" r:embed="rId2"/>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44EB35F3-4597-4DF6-A2CA-D9FEF0E8CBFD}" type="datetimeFigureOut">
              <a:rPr lang="pt-BR" smtClean="0"/>
              <a:t>04/06/2025</a:t>
            </a:fld>
            <a:endParaRPr lang="pt-BR" dirty="0"/>
          </a:p>
        </p:txBody>
      </p:sp>
      <p:sp>
        <p:nvSpPr>
          <p:cNvPr id="4" name="Espaço Reservado para Imagem de Slide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000E6F3B-1D11-4E6D-AA64-FBC9CA783BA9}" type="slidenum">
              <a:rPr lang="pt-BR" smtClean="0"/>
              <a:t>‹nº›</a:t>
            </a:fld>
            <a:endParaRPr lang="pt-BR" dirty="0"/>
          </a:p>
        </p:txBody>
      </p:sp>
    </p:spTree>
    <p:extLst>
      <p:ext uri="{BB962C8B-B14F-4D97-AF65-F5344CB8AC3E}">
        <p14:creationId xmlns:p14="http://schemas.microsoft.com/office/powerpoint/2010/main" val="3045523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a:t>
            </a:fld>
            <a:endParaRPr lang="pt-BR" dirty="0"/>
          </a:p>
        </p:txBody>
      </p:sp>
    </p:spTree>
    <p:extLst>
      <p:ext uri="{BB962C8B-B14F-4D97-AF65-F5344CB8AC3E}">
        <p14:creationId xmlns:p14="http://schemas.microsoft.com/office/powerpoint/2010/main" val="4041670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13</a:t>
            </a:fld>
            <a:endParaRPr lang="pt-BR" dirty="0"/>
          </a:p>
        </p:txBody>
      </p:sp>
    </p:spTree>
    <p:extLst>
      <p:ext uri="{BB962C8B-B14F-4D97-AF65-F5344CB8AC3E}">
        <p14:creationId xmlns:p14="http://schemas.microsoft.com/office/powerpoint/2010/main" val="3558840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14</a:t>
            </a:fld>
            <a:endParaRPr lang="pt-BR" dirty="0"/>
          </a:p>
        </p:txBody>
      </p:sp>
    </p:spTree>
    <p:extLst>
      <p:ext uri="{BB962C8B-B14F-4D97-AF65-F5344CB8AC3E}">
        <p14:creationId xmlns:p14="http://schemas.microsoft.com/office/powerpoint/2010/main" val="4063501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15</a:t>
            </a:fld>
            <a:endParaRPr lang="pt-BR" dirty="0"/>
          </a:p>
        </p:txBody>
      </p:sp>
    </p:spTree>
    <p:extLst>
      <p:ext uri="{BB962C8B-B14F-4D97-AF65-F5344CB8AC3E}">
        <p14:creationId xmlns:p14="http://schemas.microsoft.com/office/powerpoint/2010/main" val="3053808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16</a:t>
            </a:fld>
            <a:endParaRPr lang="pt-BR" dirty="0"/>
          </a:p>
        </p:txBody>
      </p:sp>
    </p:spTree>
    <p:extLst>
      <p:ext uri="{BB962C8B-B14F-4D97-AF65-F5344CB8AC3E}">
        <p14:creationId xmlns:p14="http://schemas.microsoft.com/office/powerpoint/2010/main" val="16233136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17</a:t>
            </a:fld>
            <a:endParaRPr lang="pt-BR" dirty="0"/>
          </a:p>
        </p:txBody>
      </p:sp>
    </p:spTree>
    <p:extLst>
      <p:ext uri="{BB962C8B-B14F-4D97-AF65-F5344CB8AC3E}">
        <p14:creationId xmlns:p14="http://schemas.microsoft.com/office/powerpoint/2010/main" val="3813613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18</a:t>
            </a:fld>
            <a:endParaRPr lang="pt-BR" dirty="0"/>
          </a:p>
        </p:txBody>
      </p:sp>
    </p:spTree>
    <p:extLst>
      <p:ext uri="{BB962C8B-B14F-4D97-AF65-F5344CB8AC3E}">
        <p14:creationId xmlns:p14="http://schemas.microsoft.com/office/powerpoint/2010/main" val="36650949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19</a:t>
            </a:fld>
            <a:endParaRPr lang="pt-BR" dirty="0"/>
          </a:p>
        </p:txBody>
      </p:sp>
    </p:spTree>
    <p:extLst>
      <p:ext uri="{BB962C8B-B14F-4D97-AF65-F5344CB8AC3E}">
        <p14:creationId xmlns:p14="http://schemas.microsoft.com/office/powerpoint/2010/main" val="1379269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20</a:t>
            </a:fld>
            <a:endParaRPr lang="pt-BR" dirty="0"/>
          </a:p>
        </p:txBody>
      </p:sp>
    </p:spTree>
    <p:extLst>
      <p:ext uri="{BB962C8B-B14F-4D97-AF65-F5344CB8AC3E}">
        <p14:creationId xmlns:p14="http://schemas.microsoft.com/office/powerpoint/2010/main" val="28529644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21</a:t>
            </a:fld>
            <a:endParaRPr lang="pt-BR" dirty="0"/>
          </a:p>
        </p:txBody>
      </p:sp>
    </p:spTree>
    <p:extLst>
      <p:ext uri="{BB962C8B-B14F-4D97-AF65-F5344CB8AC3E}">
        <p14:creationId xmlns:p14="http://schemas.microsoft.com/office/powerpoint/2010/main" val="25750664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22</a:t>
            </a:fld>
            <a:endParaRPr lang="pt-BR" dirty="0"/>
          </a:p>
        </p:txBody>
      </p:sp>
    </p:spTree>
    <p:extLst>
      <p:ext uri="{BB962C8B-B14F-4D97-AF65-F5344CB8AC3E}">
        <p14:creationId xmlns:p14="http://schemas.microsoft.com/office/powerpoint/2010/main" val="188682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5</a:t>
            </a:fld>
            <a:endParaRPr lang="pt-BR" dirty="0"/>
          </a:p>
        </p:txBody>
      </p:sp>
    </p:spTree>
    <p:extLst>
      <p:ext uri="{BB962C8B-B14F-4D97-AF65-F5344CB8AC3E}">
        <p14:creationId xmlns:p14="http://schemas.microsoft.com/office/powerpoint/2010/main" val="26369085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23</a:t>
            </a:fld>
            <a:endParaRPr lang="pt-BR" dirty="0"/>
          </a:p>
        </p:txBody>
      </p:sp>
    </p:spTree>
    <p:extLst>
      <p:ext uri="{BB962C8B-B14F-4D97-AF65-F5344CB8AC3E}">
        <p14:creationId xmlns:p14="http://schemas.microsoft.com/office/powerpoint/2010/main" val="4584421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24</a:t>
            </a:fld>
            <a:endParaRPr lang="pt-BR" dirty="0"/>
          </a:p>
        </p:txBody>
      </p:sp>
    </p:spTree>
    <p:extLst>
      <p:ext uri="{BB962C8B-B14F-4D97-AF65-F5344CB8AC3E}">
        <p14:creationId xmlns:p14="http://schemas.microsoft.com/office/powerpoint/2010/main" val="13509901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25</a:t>
            </a:fld>
            <a:endParaRPr lang="pt-BR" dirty="0"/>
          </a:p>
        </p:txBody>
      </p:sp>
    </p:spTree>
    <p:extLst>
      <p:ext uri="{BB962C8B-B14F-4D97-AF65-F5344CB8AC3E}">
        <p14:creationId xmlns:p14="http://schemas.microsoft.com/office/powerpoint/2010/main" val="36196254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26</a:t>
            </a:fld>
            <a:endParaRPr lang="pt-BR" dirty="0"/>
          </a:p>
        </p:txBody>
      </p:sp>
    </p:spTree>
    <p:extLst>
      <p:ext uri="{BB962C8B-B14F-4D97-AF65-F5344CB8AC3E}">
        <p14:creationId xmlns:p14="http://schemas.microsoft.com/office/powerpoint/2010/main" val="11809274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27</a:t>
            </a:fld>
            <a:endParaRPr lang="pt-BR" dirty="0"/>
          </a:p>
        </p:txBody>
      </p:sp>
    </p:spTree>
    <p:extLst>
      <p:ext uri="{BB962C8B-B14F-4D97-AF65-F5344CB8AC3E}">
        <p14:creationId xmlns:p14="http://schemas.microsoft.com/office/powerpoint/2010/main" val="19781796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28</a:t>
            </a:fld>
            <a:endParaRPr lang="pt-BR" dirty="0"/>
          </a:p>
        </p:txBody>
      </p:sp>
    </p:spTree>
    <p:extLst>
      <p:ext uri="{BB962C8B-B14F-4D97-AF65-F5344CB8AC3E}">
        <p14:creationId xmlns:p14="http://schemas.microsoft.com/office/powerpoint/2010/main" val="20688827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29</a:t>
            </a:fld>
            <a:endParaRPr lang="pt-BR" dirty="0"/>
          </a:p>
        </p:txBody>
      </p:sp>
    </p:spTree>
    <p:extLst>
      <p:ext uri="{BB962C8B-B14F-4D97-AF65-F5344CB8AC3E}">
        <p14:creationId xmlns:p14="http://schemas.microsoft.com/office/powerpoint/2010/main" val="28747135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30</a:t>
            </a:fld>
            <a:endParaRPr lang="pt-BR" dirty="0"/>
          </a:p>
        </p:txBody>
      </p:sp>
    </p:spTree>
    <p:extLst>
      <p:ext uri="{BB962C8B-B14F-4D97-AF65-F5344CB8AC3E}">
        <p14:creationId xmlns:p14="http://schemas.microsoft.com/office/powerpoint/2010/main" val="33629780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31</a:t>
            </a:fld>
            <a:endParaRPr lang="pt-BR" dirty="0"/>
          </a:p>
        </p:txBody>
      </p:sp>
    </p:spTree>
    <p:extLst>
      <p:ext uri="{BB962C8B-B14F-4D97-AF65-F5344CB8AC3E}">
        <p14:creationId xmlns:p14="http://schemas.microsoft.com/office/powerpoint/2010/main" val="29378443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32</a:t>
            </a:fld>
            <a:endParaRPr lang="pt-BR" dirty="0"/>
          </a:p>
        </p:txBody>
      </p:sp>
    </p:spTree>
    <p:extLst>
      <p:ext uri="{BB962C8B-B14F-4D97-AF65-F5344CB8AC3E}">
        <p14:creationId xmlns:p14="http://schemas.microsoft.com/office/powerpoint/2010/main" val="3837799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6</a:t>
            </a:fld>
            <a:endParaRPr lang="pt-BR" dirty="0"/>
          </a:p>
        </p:txBody>
      </p:sp>
    </p:spTree>
    <p:extLst>
      <p:ext uri="{BB962C8B-B14F-4D97-AF65-F5344CB8AC3E}">
        <p14:creationId xmlns:p14="http://schemas.microsoft.com/office/powerpoint/2010/main" val="38810229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33</a:t>
            </a:fld>
            <a:endParaRPr lang="pt-BR" dirty="0"/>
          </a:p>
        </p:txBody>
      </p:sp>
    </p:spTree>
    <p:extLst>
      <p:ext uri="{BB962C8B-B14F-4D97-AF65-F5344CB8AC3E}">
        <p14:creationId xmlns:p14="http://schemas.microsoft.com/office/powerpoint/2010/main" val="24491616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34</a:t>
            </a:fld>
            <a:endParaRPr lang="pt-BR" dirty="0"/>
          </a:p>
        </p:txBody>
      </p:sp>
    </p:spTree>
    <p:extLst>
      <p:ext uri="{BB962C8B-B14F-4D97-AF65-F5344CB8AC3E}">
        <p14:creationId xmlns:p14="http://schemas.microsoft.com/office/powerpoint/2010/main" val="36924834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35</a:t>
            </a:fld>
            <a:endParaRPr lang="pt-BR" dirty="0"/>
          </a:p>
        </p:txBody>
      </p:sp>
    </p:spTree>
    <p:extLst>
      <p:ext uri="{BB962C8B-B14F-4D97-AF65-F5344CB8AC3E}">
        <p14:creationId xmlns:p14="http://schemas.microsoft.com/office/powerpoint/2010/main" val="6981494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36</a:t>
            </a:fld>
            <a:endParaRPr lang="pt-BR" dirty="0"/>
          </a:p>
        </p:txBody>
      </p:sp>
    </p:spTree>
    <p:extLst>
      <p:ext uri="{BB962C8B-B14F-4D97-AF65-F5344CB8AC3E}">
        <p14:creationId xmlns:p14="http://schemas.microsoft.com/office/powerpoint/2010/main" val="3186364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37</a:t>
            </a:fld>
            <a:endParaRPr lang="pt-BR" dirty="0"/>
          </a:p>
        </p:txBody>
      </p:sp>
    </p:spTree>
    <p:extLst>
      <p:ext uri="{BB962C8B-B14F-4D97-AF65-F5344CB8AC3E}">
        <p14:creationId xmlns:p14="http://schemas.microsoft.com/office/powerpoint/2010/main" val="32037564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38</a:t>
            </a:fld>
            <a:endParaRPr lang="pt-BR" dirty="0"/>
          </a:p>
        </p:txBody>
      </p:sp>
    </p:spTree>
    <p:extLst>
      <p:ext uri="{BB962C8B-B14F-4D97-AF65-F5344CB8AC3E}">
        <p14:creationId xmlns:p14="http://schemas.microsoft.com/office/powerpoint/2010/main" val="2556116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39</a:t>
            </a:fld>
            <a:endParaRPr lang="pt-BR" dirty="0"/>
          </a:p>
        </p:txBody>
      </p:sp>
    </p:spTree>
    <p:extLst>
      <p:ext uri="{BB962C8B-B14F-4D97-AF65-F5344CB8AC3E}">
        <p14:creationId xmlns:p14="http://schemas.microsoft.com/office/powerpoint/2010/main" val="9664717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40</a:t>
            </a:fld>
            <a:endParaRPr lang="pt-BR" dirty="0"/>
          </a:p>
        </p:txBody>
      </p:sp>
    </p:spTree>
    <p:extLst>
      <p:ext uri="{BB962C8B-B14F-4D97-AF65-F5344CB8AC3E}">
        <p14:creationId xmlns:p14="http://schemas.microsoft.com/office/powerpoint/2010/main" val="27016112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41</a:t>
            </a:fld>
            <a:endParaRPr lang="pt-BR" dirty="0"/>
          </a:p>
        </p:txBody>
      </p:sp>
    </p:spTree>
    <p:extLst>
      <p:ext uri="{BB962C8B-B14F-4D97-AF65-F5344CB8AC3E}">
        <p14:creationId xmlns:p14="http://schemas.microsoft.com/office/powerpoint/2010/main" val="39252061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42</a:t>
            </a:fld>
            <a:endParaRPr lang="pt-BR" dirty="0"/>
          </a:p>
        </p:txBody>
      </p:sp>
    </p:spTree>
    <p:extLst>
      <p:ext uri="{BB962C8B-B14F-4D97-AF65-F5344CB8AC3E}">
        <p14:creationId xmlns:p14="http://schemas.microsoft.com/office/powerpoint/2010/main" val="2737179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7</a:t>
            </a:fld>
            <a:endParaRPr lang="pt-BR" dirty="0"/>
          </a:p>
        </p:txBody>
      </p:sp>
    </p:spTree>
    <p:extLst>
      <p:ext uri="{BB962C8B-B14F-4D97-AF65-F5344CB8AC3E}">
        <p14:creationId xmlns:p14="http://schemas.microsoft.com/office/powerpoint/2010/main" val="30148334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43</a:t>
            </a:fld>
            <a:endParaRPr lang="pt-BR" dirty="0"/>
          </a:p>
        </p:txBody>
      </p:sp>
    </p:spTree>
    <p:extLst>
      <p:ext uri="{BB962C8B-B14F-4D97-AF65-F5344CB8AC3E}">
        <p14:creationId xmlns:p14="http://schemas.microsoft.com/office/powerpoint/2010/main" val="4062545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8</a:t>
            </a:fld>
            <a:endParaRPr lang="pt-BR" dirty="0"/>
          </a:p>
        </p:txBody>
      </p:sp>
    </p:spTree>
    <p:extLst>
      <p:ext uri="{BB962C8B-B14F-4D97-AF65-F5344CB8AC3E}">
        <p14:creationId xmlns:p14="http://schemas.microsoft.com/office/powerpoint/2010/main" val="4222744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9</a:t>
            </a:fld>
            <a:endParaRPr lang="pt-BR" dirty="0"/>
          </a:p>
        </p:txBody>
      </p:sp>
    </p:spTree>
    <p:extLst>
      <p:ext uri="{BB962C8B-B14F-4D97-AF65-F5344CB8AC3E}">
        <p14:creationId xmlns:p14="http://schemas.microsoft.com/office/powerpoint/2010/main" val="426570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10</a:t>
            </a:fld>
            <a:endParaRPr lang="pt-BR" dirty="0"/>
          </a:p>
        </p:txBody>
      </p:sp>
    </p:spTree>
    <p:extLst>
      <p:ext uri="{BB962C8B-B14F-4D97-AF65-F5344CB8AC3E}">
        <p14:creationId xmlns:p14="http://schemas.microsoft.com/office/powerpoint/2010/main" val="4038360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11</a:t>
            </a:fld>
            <a:endParaRPr lang="pt-BR" dirty="0"/>
          </a:p>
        </p:txBody>
      </p:sp>
    </p:spTree>
    <p:extLst>
      <p:ext uri="{BB962C8B-B14F-4D97-AF65-F5344CB8AC3E}">
        <p14:creationId xmlns:p14="http://schemas.microsoft.com/office/powerpoint/2010/main" val="1627903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t-BR" dirty="0"/>
          </a:p>
        </p:txBody>
      </p:sp>
      <p:sp>
        <p:nvSpPr>
          <p:cNvPr id="4" name="Espaço Reservado para Número de Slide 3"/>
          <p:cNvSpPr>
            <a:spLocks noGrp="1"/>
          </p:cNvSpPr>
          <p:nvPr>
            <p:ph type="sldNum" sz="quarter" idx="5"/>
          </p:nvPr>
        </p:nvSpPr>
        <p:spPr/>
        <p:txBody>
          <a:bodyPr/>
          <a:lstStyle/>
          <a:p>
            <a:fld id="{000E6F3B-1D11-4E6D-AA64-FBC9CA783BA9}" type="slidenum">
              <a:rPr lang="pt-BR" smtClean="0"/>
              <a:t>12</a:t>
            </a:fld>
            <a:endParaRPr lang="pt-BR" dirty="0"/>
          </a:p>
        </p:txBody>
      </p:sp>
    </p:spTree>
    <p:extLst>
      <p:ext uri="{BB962C8B-B14F-4D97-AF65-F5344CB8AC3E}">
        <p14:creationId xmlns:p14="http://schemas.microsoft.com/office/powerpoint/2010/main" val="1422088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Somente Título">
    <p:spTree>
      <p:nvGrpSpPr>
        <p:cNvPr id="1" name="Shape 1430"/>
        <p:cNvGrpSpPr/>
        <p:nvPr/>
      </p:nvGrpSpPr>
      <p:grpSpPr>
        <a:xfrm>
          <a:off x="0" y="0"/>
          <a:ext cx="0" cy="0"/>
          <a:chOff x="0" y="0"/>
          <a:chExt cx="0" cy="0"/>
        </a:xfrm>
      </p:grpSpPr>
      <p:sp>
        <p:nvSpPr>
          <p:cNvPr id="1431" name="Google Shape;1431;p9"/>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rgbClr val="FF0000"/>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32" name="Google Shape;1432;p9"/>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dirty="0"/>
          </a:p>
        </p:txBody>
      </p:sp>
      <p:sp>
        <p:nvSpPr>
          <p:cNvPr id="1433" name="Google Shape;1433;p9"/>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dirty="0"/>
          </a:p>
        </p:txBody>
      </p:sp>
      <p:sp>
        <p:nvSpPr>
          <p:cNvPr id="1434" name="Google Shape;1434;p9"/>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pt-BR"/>
              <a:t>‹nº›</a:t>
            </a:fld>
            <a:endParaRPr dirty="0"/>
          </a:p>
        </p:txBody>
      </p:sp>
    </p:spTree>
    <p:extLst>
      <p:ext uri="{BB962C8B-B14F-4D97-AF65-F5344CB8AC3E}">
        <p14:creationId xmlns:p14="http://schemas.microsoft.com/office/powerpoint/2010/main" val="1229952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9600" y="274320"/>
            <a:ext cx="109728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6/4/2025</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grpSp>
        <p:nvGrpSpPr>
          <p:cNvPr id="7" name="Agrupar 6">
            <a:extLst>
              <a:ext uri="{FF2B5EF4-FFF2-40B4-BE49-F238E27FC236}">
                <a16:creationId xmlns:a16="http://schemas.microsoft.com/office/drawing/2014/main" id="{D934B165-1DFD-D7E5-18E3-C6E6A2E41484}"/>
              </a:ext>
            </a:extLst>
          </p:cNvPr>
          <p:cNvGrpSpPr/>
          <p:nvPr userDrawn="1"/>
        </p:nvGrpSpPr>
        <p:grpSpPr>
          <a:xfrm>
            <a:off x="1" y="0"/>
            <a:ext cx="12192000" cy="6858000"/>
            <a:chOff x="1" y="0"/>
            <a:chExt cx="12192000" cy="6858000"/>
          </a:xfrm>
        </p:grpSpPr>
        <p:pic>
          <p:nvPicPr>
            <p:cNvPr id="8" name="object 2">
              <a:extLst>
                <a:ext uri="{FF2B5EF4-FFF2-40B4-BE49-F238E27FC236}">
                  <a16:creationId xmlns:a16="http://schemas.microsoft.com/office/drawing/2014/main" id="{EC78E17E-384A-68C6-04FB-2B2791EB71DA}"/>
                </a:ext>
              </a:extLst>
            </p:cNvPr>
            <p:cNvPicPr/>
            <p:nvPr/>
          </p:nvPicPr>
          <p:blipFill>
            <a:blip r:embed="rId8" cstate="print"/>
            <a:stretch>
              <a:fillRect/>
            </a:stretch>
          </p:blipFill>
          <p:spPr>
            <a:xfrm>
              <a:off x="1" y="0"/>
              <a:ext cx="12192000" cy="6858000"/>
            </a:xfrm>
            <a:prstGeom prst="rect">
              <a:avLst/>
            </a:prstGeom>
          </p:spPr>
        </p:pic>
        <p:pic>
          <p:nvPicPr>
            <p:cNvPr id="9" name="object 4">
              <a:extLst>
                <a:ext uri="{FF2B5EF4-FFF2-40B4-BE49-F238E27FC236}">
                  <a16:creationId xmlns:a16="http://schemas.microsoft.com/office/drawing/2014/main" id="{773817EF-F00D-C610-BFC9-DB63D92CD0C6}"/>
                </a:ext>
              </a:extLst>
            </p:cNvPr>
            <p:cNvPicPr/>
            <p:nvPr/>
          </p:nvPicPr>
          <p:blipFill>
            <a:blip r:embed="rId9" cstate="print"/>
            <a:stretch>
              <a:fillRect/>
            </a:stretch>
          </p:blipFill>
          <p:spPr>
            <a:xfrm>
              <a:off x="4675504" y="5694616"/>
              <a:ext cx="2821927" cy="1027468"/>
            </a:xfrm>
            <a:prstGeom prst="rect">
              <a:avLst/>
            </a:prstGeom>
          </p:spPr>
        </p:pic>
      </p:grpSp>
      <p:grpSp>
        <p:nvGrpSpPr>
          <p:cNvPr id="10" name="Agrupar 9">
            <a:extLst>
              <a:ext uri="{FF2B5EF4-FFF2-40B4-BE49-F238E27FC236}">
                <a16:creationId xmlns:a16="http://schemas.microsoft.com/office/drawing/2014/main" id="{64DAB296-9757-D718-DCF9-11443ABC6729}"/>
              </a:ext>
            </a:extLst>
          </p:cNvPr>
          <p:cNvGrpSpPr/>
          <p:nvPr userDrawn="1"/>
        </p:nvGrpSpPr>
        <p:grpSpPr>
          <a:xfrm>
            <a:off x="5134176" y="5536666"/>
            <a:ext cx="2821927" cy="1095994"/>
            <a:chOff x="6027311" y="5575104"/>
            <a:chExt cx="2821927" cy="1095994"/>
          </a:xfrm>
          <a:solidFill>
            <a:schemeClr val="bg1"/>
          </a:solidFill>
        </p:grpSpPr>
        <p:grpSp>
          <p:nvGrpSpPr>
            <p:cNvPr id="11" name="object 3">
              <a:extLst>
                <a:ext uri="{FF2B5EF4-FFF2-40B4-BE49-F238E27FC236}">
                  <a16:creationId xmlns:a16="http://schemas.microsoft.com/office/drawing/2014/main" id="{E9E342A3-E4F7-D005-86E1-22A10518F9E6}"/>
                </a:ext>
              </a:extLst>
            </p:cNvPr>
            <p:cNvGrpSpPr/>
            <p:nvPr/>
          </p:nvGrpSpPr>
          <p:grpSpPr>
            <a:xfrm>
              <a:off x="6027311" y="5575104"/>
              <a:ext cx="2821927" cy="1095994"/>
              <a:chOff x="4771097" y="5576938"/>
              <a:chExt cx="2821927" cy="1095994"/>
            </a:xfrm>
            <a:grpFill/>
          </p:grpSpPr>
          <p:pic>
            <p:nvPicPr>
              <p:cNvPr id="13" name="object 4">
                <a:extLst>
                  <a:ext uri="{FF2B5EF4-FFF2-40B4-BE49-F238E27FC236}">
                    <a16:creationId xmlns:a16="http://schemas.microsoft.com/office/drawing/2014/main" id="{27855414-209E-7D0B-6F33-86F7B99848F8}"/>
                  </a:ext>
                </a:extLst>
              </p:cNvPr>
              <p:cNvPicPr/>
              <p:nvPr/>
            </p:nvPicPr>
            <p:blipFill>
              <a:blip r:embed="rId9" cstate="print"/>
              <a:stretch>
                <a:fillRect/>
              </a:stretch>
            </p:blipFill>
            <p:spPr>
              <a:xfrm>
                <a:off x="4771097" y="5576938"/>
                <a:ext cx="2821927" cy="1027480"/>
              </a:xfrm>
              <a:prstGeom prst="rect">
                <a:avLst/>
              </a:prstGeom>
              <a:grpFill/>
            </p:spPr>
          </p:pic>
          <p:pic>
            <p:nvPicPr>
              <p:cNvPr id="14" name="object 6">
                <a:extLst>
                  <a:ext uri="{FF2B5EF4-FFF2-40B4-BE49-F238E27FC236}">
                    <a16:creationId xmlns:a16="http://schemas.microsoft.com/office/drawing/2014/main" id="{1CBD8881-C61C-E88D-CF47-07C0B98BA075}"/>
                  </a:ext>
                </a:extLst>
              </p:cNvPr>
              <p:cNvPicPr/>
              <p:nvPr/>
            </p:nvPicPr>
            <p:blipFill>
              <a:blip r:embed="rId10" cstate="print"/>
              <a:stretch>
                <a:fillRect/>
              </a:stretch>
            </p:blipFill>
            <p:spPr>
              <a:xfrm>
                <a:off x="6142136" y="6108685"/>
                <a:ext cx="1267868" cy="564247"/>
              </a:xfrm>
              <a:prstGeom prst="rect">
                <a:avLst/>
              </a:prstGeom>
              <a:grpFill/>
            </p:spPr>
          </p:pic>
        </p:grpSp>
        <p:pic>
          <p:nvPicPr>
            <p:cNvPr id="12" name="Imagem 11">
              <a:extLst>
                <a:ext uri="{FF2B5EF4-FFF2-40B4-BE49-F238E27FC236}">
                  <a16:creationId xmlns:a16="http://schemas.microsoft.com/office/drawing/2014/main" id="{D6CE2B49-D9C7-6637-A2B3-675A97E3769B}"/>
                </a:ext>
              </a:extLst>
            </p:cNvPr>
            <p:cNvPicPr>
              <a:picLocks noChangeAspect="1"/>
            </p:cNvPicPr>
            <p:nvPr/>
          </p:nvPicPr>
          <p:blipFill>
            <a:blip r:embed="rId11"/>
            <a:srcRect b="59212"/>
            <a:stretch/>
          </p:blipFill>
          <p:spPr>
            <a:xfrm>
              <a:off x="6148902" y="6225258"/>
              <a:ext cx="1127858" cy="303374"/>
            </a:xfrm>
            <a:prstGeom prst="rect">
              <a:avLst/>
            </a:prstGeom>
            <a:grpFill/>
          </p:spPr>
        </p:pic>
      </p:grpSp>
      <p:pic>
        <p:nvPicPr>
          <p:cNvPr id="15" name="Imagem 14" descr="Logotipo&#10;&#10;Descrição gerada automaticamente">
            <a:extLst>
              <a:ext uri="{FF2B5EF4-FFF2-40B4-BE49-F238E27FC236}">
                <a16:creationId xmlns:a16="http://schemas.microsoft.com/office/drawing/2014/main" id="{16F0B75F-3E3C-6893-0324-0DAD7B024119}"/>
              </a:ext>
            </a:extLst>
          </p:cNvPr>
          <p:cNvPicPr>
            <a:picLocks noChangeAspect="1"/>
          </p:cNvPicPr>
          <p:nvPr userDrawn="1"/>
        </p:nvPicPr>
        <p:blipFill>
          <a:blip r:embed="rId12" cstate="print">
            <a:extLst>
              <a:ext uri="{28A0092B-C50C-407E-A947-70E740481C1C}">
                <a14:useLocalDpi xmlns:a14="http://schemas.microsoft.com/office/drawing/2010/main" val="0"/>
              </a:ext>
            </a:extLst>
          </a:blip>
          <a:srcRect l="-1" r="53782" b="6838"/>
          <a:stretch/>
        </p:blipFill>
        <p:spPr>
          <a:xfrm>
            <a:off x="4560300" y="6142288"/>
            <a:ext cx="1024894" cy="456115"/>
          </a:xfrm>
          <a:prstGeom prst="rect">
            <a:avLst/>
          </a:prstGeom>
          <a:solidFill>
            <a:schemeClr val="bg1"/>
          </a:solid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diagramQuickStyle" Target="../diagrams/quickStyle1.xml"/><Relationship Id="rId11" Type="http://schemas.openxmlformats.org/officeDocument/2006/relationships/image" Target="../media/image8.png"/><Relationship Id="rId5" Type="http://schemas.openxmlformats.org/officeDocument/2006/relationships/diagramLayout" Target="../diagrams/layout1.xml"/><Relationship Id="rId10" Type="http://schemas.openxmlformats.org/officeDocument/2006/relationships/image" Target="../media/image7.png"/><Relationship Id="rId4" Type="http://schemas.openxmlformats.org/officeDocument/2006/relationships/diagramData" Target="../diagrams/data1.xml"/><Relationship Id="rId9" Type="http://schemas.openxmlformats.org/officeDocument/2006/relationships/image" Target="../media/image3.png"/></Relationships>
</file>

<file path=ppt/slides/_rels/slide2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8" Type="http://schemas.openxmlformats.org/officeDocument/2006/relationships/image" Target="../media/image9.png"/><Relationship Id="rId13"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image" Target="../media/image8.png"/><Relationship Id="rId12" Type="http://schemas.openxmlformats.org/officeDocument/2006/relationships/diagramColors" Target="../diagrams/colors3.xml"/><Relationship Id="rId2" Type="http://schemas.openxmlformats.org/officeDocument/2006/relationships/notesSlide" Target="../notesSlides/notesSlide31.xml"/><Relationship Id="rId1" Type="http://schemas.openxmlformats.org/officeDocument/2006/relationships/slideLayout" Target="../slideLayouts/slideLayout5.xml"/><Relationship Id="rId6" Type="http://schemas.openxmlformats.org/officeDocument/2006/relationships/image" Target="../media/image7.png"/><Relationship Id="rId11" Type="http://schemas.openxmlformats.org/officeDocument/2006/relationships/diagramQuickStyle" Target="../diagrams/quickStyle3.xml"/><Relationship Id="rId5" Type="http://schemas.openxmlformats.org/officeDocument/2006/relationships/image" Target="../media/image3.png"/><Relationship Id="rId10" Type="http://schemas.openxmlformats.org/officeDocument/2006/relationships/diagramLayout" Target="../diagrams/layout3.xml"/><Relationship Id="rId4" Type="http://schemas.openxmlformats.org/officeDocument/2006/relationships/image" Target="../media/image2.png"/><Relationship Id="rId9" Type="http://schemas.openxmlformats.org/officeDocument/2006/relationships/diagramData" Target="../diagrams/data3.xml"/></Relationships>
</file>

<file path=ppt/slides/_rels/slide3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4.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5.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6.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7.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8.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40.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13"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image" Target="../media/image8.png"/><Relationship Id="rId12" Type="http://schemas.openxmlformats.org/officeDocument/2006/relationships/diagramColors" Target="../diagrams/colors2.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7.png"/><Relationship Id="rId11" Type="http://schemas.openxmlformats.org/officeDocument/2006/relationships/diagramQuickStyle" Target="../diagrams/quickStyle2.xml"/><Relationship Id="rId5" Type="http://schemas.openxmlformats.org/officeDocument/2006/relationships/image" Target="../media/image3.png"/><Relationship Id="rId10" Type="http://schemas.openxmlformats.org/officeDocument/2006/relationships/diagramLayout" Target="../diagrams/layout2.xml"/><Relationship Id="rId4" Type="http://schemas.openxmlformats.org/officeDocument/2006/relationships/image" Target="../media/image2.png"/><Relationship Id="rId9"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2192000" cy="6857998"/>
          </a:xfrm>
          <a:prstGeom prst="rect">
            <a:avLst/>
          </a:prstGeom>
        </p:spPr>
      </p:pic>
      <p:sp>
        <p:nvSpPr>
          <p:cNvPr id="7" name="Título 8">
            <a:extLst>
              <a:ext uri="{FF2B5EF4-FFF2-40B4-BE49-F238E27FC236}">
                <a16:creationId xmlns:a16="http://schemas.microsoft.com/office/drawing/2014/main" id="{B440F83A-4714-DC36-6FE8-01FDAA93588D}"/>
              </a:ext>
            </a:extLst>
          </p:cNvPr>
          <p:cNvSpPr txBox="1">
            <a:spLocks/>
          </p:cNvSpPr>
          <p:nvPr/>
        </p:nvSpPr>
        <p:spPr>
          <a:xfrm>
            <a:off x="2095498" y="1574266"/>
            <a:ext cx="8001000" cy="2388134"/>
          </a:xfrm>
          <a:prstGeom prst="rect">
            <a:avLst/>
          </a:prstGeom>
        </p:spPr>
        <p:txBody>
          <a:bodyPr anchor="ctr">
            <a:normAutofit fontScale="62500" lnSpcReduction="20000"/>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5400" b="1" i="0" u="none" strike="noStrike" dirty="0" smtClean="0">
                <a:solidFill>
                  <a:schemeClr val="tx2">
                    <a:lumMod val="50000"/>
                  </a:schemeClr>
                </a:solidFill>
                <a:effectLst>
                  <a:outerShdw blurRad="38100" dist="38100" dir="2700000" algn="tl">
                    <a:srgbClr val="000000">
                      <a:alpha val="43137"/>
                    </a:srgbClr>
                  </a:outerShdw>
                </a:effectLst>
                <a:latin typeface="+mj-lt"/>
              </a:rPr>
              <a:t>3ª </a:t>
            </a:r>
            <a:r>
              <a:rPr lang="pt-BR" sz="5400" b="1" i="0" u="none" strike="noStrike" dirty="0">
                <a:solidFill>
                  <a:schemeClr val="tx2">
                    <a:lumMod val="50000"/>
                  </a:schemeClr>
                </a:solidFill>
                <a:effectLst>
                  <a:outerShdw blurRad="38100" dist="38100" dir="2700000" algn="tl">
                    <a:srgbClr val="000000">
                      <a:alpha val="43137"/>
                    </a:srgbClr>
                  </a:outerShdw>
                </a:effectLst>
                <a:latin typeface="+mj-lt"/>
              </a:rPr>
              <a:t>Reunião do Grupo de Trabalho Água para revisão da </a:t>
            </a:r>
          </a:p>
          <a:p>
            <a:pPr algn="ctr"/>
            <a:r>
              <a:rPr lang="pt-BR" sz="5400" b="1" i="0" u="none" strike="noStrike" dirty="0">
                <a:solidFill>
                  <a:schemeClr val="tx2">
                    <a:lumMod val="50000"/>
                  </a:schemeClr>
                </a:solidFill>
                <a:effectLst>
                  <a:outerShdw blurRad="38100" dist="38100" dir="2700000" algn="tl">
                    <a:srgbClr val="000000">
                      <a:alpha val="43137"/>
                    </a:srgbClr>
                  </a:outerShdw>
                </a:effectLst>
                <a:latin typeface="+mj-lt"/>
              </a:rPr>
              <a:t>Resolução Conama nº 430/2011 </a:t>
            </a:r>
          </a:p>
          <a:p>
            <a:pPr algn="ctr"/>
            <a:endParaRPr lang="pt-BR" sz="5400" b="1" i="0" u="none" strike="noStrike" dirty="0">
              <a:solidFill>
                <a:schemeClr val="tx2">
                  <a:lumMod val="50000"/>
                </a:schemeClr>
              </a:solidFill>
              <a:effectLst>
                <a:outerShdw blurRad="38100" dist="38100" dir="2700000" algn="tl">
                  <a:srgbClr val="000000">
                    <a:alpha val="43137"/>
                  </a:srgbClr>
                </a:outerShdw>
              </a:effectLst>
              <a:latin typeface="+mj-lt"/>
            </a:endParaRPr>
          </a:p>
          <a:p>
            <a:pPr algn="ctr"/>
            <a:r>
              <a:rPr lang="pt-BR" sz="5400" b="1" dirty="0">
                <a:solidFill>
                  <a:schemeClr val="tx2">
                    <a:lumMod val="50000"/>
                  </a:schemeClr>
                </a:solidFill>
                <a:effectLst>
                  <a:outerShdw blurRad="38100" dist="38100" dir="2700000" algn="tl">
                    <a:srgbClr val="000000">
                      <a:alpha val="43137"/>
                    </a:srgbClr>
                  </a:outerShdw>
                </a:effectLst>
                <a:latin typeface="+mj-lt"/>
              </a:rPr>
              <a:t>14/05/2025</a:t>
            </a:r>
            <a:endParaRPr lang="pt-BR" sz="5400" dirty="0">
              <a:solidFill>
                <a:schemeClr val="tx2">
                  <a:lumMod val="50000"/>
                </a:schemeClr>
              </a:solidFill>
              <a:effectLst>
                <a:outerShdw blurRad="38100" dist="38100" dir="2700000" algn="tl">
                  <a:srgbClr val="000000">
                    <a:alpha val="43137"/>
                  </a:srgbClr>
                </a:outerShdw>
              </a:effectLst>
              <a:latin typeface="+mj-lt"/>
            </a:endParaRPr>
          </a:p>
        </p:txBody>
      </p:sp>
      <p:sp>
        <p:nvSpPr>
          <p:cNvPr id="22" name="Retângulo 21"/>
          <p:cNvSpPr/>
          <p:nvPr/>
        </p:nvSpPr>
        <p:spPr>
          <a:xfrm>
            <a:off x="4608576" y="5852160"/>
            <a:ext cx="2926080" cy="804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object 6"/>
          <p:cNvPicPr/>
          <p:nvPr/>
        </p:nvPicPr>
        <p:blipFill>
          <a:blip r:embed="rId3" cstate="print"/>
          <a:stretch>
            <a:fillRect/>
          </a:stretch>
        </p:blipFill>
        <p:spPr>
          <a:xfrm>
            <a:off x="7132862" y="6120754"/>
            <a:ext cx="1140000" cy="505715"/>
          </a:xfrm>
          <a:prstGeom prst="rect">
            <a:avLst/>
          </a:prstGeom>
          <a:solidFill>
            <a:schemeClr val="bg1"/>
          </a:solidFill>
        </p:spPr>
      </p:pic>
      <p:pic>
        <p:nvPicPr>
          <p:cNvPr id="23" name="Imagem 22"/>
          <p:cNvPicPr>
            <a:picLocks noChangeAspect="1"/>
          </p:cNvPicPr>
          <p:nvPr/>
        </p:nvPicPr>
        <p:blipFill>
          <a:blip r:embed="rId4"/>
          <a:stretch>
            <a:fillRect/>
          </a:stretch>
        </p:blipFill>
        <p:spPr>
          <a:xfrm>
            <a:off x="6190446" y="6160075"/>
            <a:ext cx="969348" cy="377985"/>
          </a:xfrm>
          <a:prstGeom prst="rect">
            <a:avLst/>
          </a:prstGeom>
        </p:spPr>
      </p:pic>
      <p:pic>
        <p:nvPicPr>
          <p:cNvPr id="24" name="Imagem 23"/>
          <p:cNvPicPr>
            <a:picLocks noChangeAspect="1"/>
          </p:cNvPicPr>
          <p:nvPr/>
        </p:nvPicPr>
        <p:blipFill>
          <a:blip r:embed="rId5"/>
          <a:stretch>
            <a:fillRect/>
          </a:stretch>
        </p:blipFill>
        <p:spPr>
          <a:xfrm>
            <a:off x="5311582" y="6156917"/>
            <a:ext cx="1127858" cy="499915"/>
          </a:xfrm>
          <a:prstGeom prst="rect">
            <a:avLst/>
          </a:prstGeom>
        </p:spPr>
      </p:pic>
      <p:pic>
        <p:nvPicPr>
          <p:cNvPr id="9" name="Imagem 8" descr="Início - Abema - Associação Brasileira de Entidades Estaduais de Meio  Ambiente"/>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sp>
        <p:nvSpPr>
          <p:cNvPr id="4" name="CaixaDeTexto 3">
            <a:extLst>
              <a:ext uri="{FF2B5EF4-FFF2-40B4-BE49-F238E27FC236}">
                <a16:creationId xmlns:a16="http://schemas.microsoft.com/office/drawing/2014/main" id="{77541CCA-47E2-D023-658F-9C6EE7173098}"/>
              </a:ext>
            </a:extLst>
          </p:cNvPr>
          <p:cNvSpPr txBox="1"/>
          <p:nvPr/>
        </p:nvSpPr>
        <p:spPr>
          <a:xfrm>
            <a:off x="577348" y="3936803"/>
            <a:ext cx="6097772" cy="769441"/>
          </a:xfrm>
          <a:prstGeom prst="rect">
            <a:avLst/>
          </a:prstGeom>
          <a:noFill/>
        </p:spPr>
        <p:txBody>
          <a:bodyPr wrap="square">
            <a:spAutoFit/>
          </a:bodyPr>
          <a:lstStyle/>
          <a:p>
            <a:pPr algn="ctr"/>
            <a:r>
              <a:rPr lang="pt-BR" sz="1600" b="1" dirty="0"/>
              <a:t>Eliane </a:t>
            </a:r>
            <a:r>
              <a:rPr lang="pt-BR" sz="1600" b="1" dirty="0" err="1"/>
              <a:t>Ignotti</a:t>
            </a:r>
            <a:endParaRPr lang="pt-BR" sz="1600" b="1" dirty="0"/>
          </a:p>
          <a:p>
            <a:pPr algn="ctr"/>
            <a:r>
              <a:rPr lang="pt-BR" sz="1400" i="1" dirty="0"/>
              <a:t>Coordenadora-Geral de Vigilância em Saúde Ambiental</a:t>
            </a:r>
          </a:p>
          <a:p>
            <a:pPr algn="ctr"/>
            <a:r>
              <a:rPr lang="pt-BR" sz="1400" b="1" dirty="0"/>
              <a:t>Ministério da </a:t>
            </a:r>
            <a:r>
              <a:rPr lang="pt-BR" sz="1400" b="1" dirty="0" smtClean="0"/>
              <a:t>Saúde</a:t>
            </a:r>
            <a:endParaRPr lang="pt-BR" sz="1400" b="1" dirty="0"/>
          </a:p>
        </p:txBody>
      </p:sp>
      <p:sp>
        <p:nvSpPr>
          <p:cNvPr id="10" name="CaixaDeTexto 9">
            <a:extLst>
              <a:ext uri="{FF2B5EF4-FFF2-40B4-BE49-F238E27FC236}">
                <a16:creationId xmlns:a16="http://schemas.microsoft.com/office/drawing/2014/main" id="{77541CCA-47E2-D023-658F-9C6EE7173098}"/>
              </a:ext>
            </a:extLst>
          </p:cNvPr>
          <p:cNvSpPr txBox="1"/>
          <p:nvPr/>
        </p:nvSpPr>
        <p:spPr>
          <a:xfrm>
            <a:off x="5336923" y="3936803"/>
            <a:ext cx="6097772" cy="769441"/>
          </a:xfrm>
          <a:prstGeom prst="rect">
            <a:avLst/>
          </a:prstGeom>
          <a:noFill/>
        </p:spPr>
        <p:txBody>
          <a:bodyPr wrap="square">
            <a:spAutoFit/>
          </a:bodyPr>
          <a:lstStyle/>
          <a:p>
            <a:pPr algn="ctr"/>
            <a:r>
              <a:rPr lang="pt-BR" sz="1600" b="1" dirty="0" err="1" smtClean="0"/>
              <a:t>Thaianne</a:t>
            </a:r>
            <a:r>
              <a:rPr lang="pt-BR" sz="1600" b="1" dirty="0" smtClean="0"/>
              <a:t> </a:t>
            </a:r>
            <a:r>
              <a:rPr lang="pt-BR" sz="1600" b="1" dirty="0"/>
              <a:t>Resende</a:t>
            </a:r>
          </a:p>
          <a:p>
            <a:pPr algn="ctr"/>
            <a:r>
              <a:rPr lang="pt-BR" sz="1400" i="1" dirty="0"/>
              <a:t>Diretora de Qualidade Ambiental</a:t>
            </a:r>
          </a:p>
          <a:p>
            <a:pPr algn="ctr"/>
            <a:r>
              <a:rPr lang="pt-BR" sz="1400" b="1" dirty="0"/>
              <a:t>Ministério do Meio Ambiente e Mudança do Clima</a:t>
            </a:r>
          </a:p>
        </p:txBody>
      </p:sp>
      <p:sp>
        <p:nvSpPr>
          <p:cNvPr id="11" name="CaixaDeTexto 10">
            <a:extLst>
              <a:ext uri="{FF2B5EF4-FFF2-40B4-BE49-F238E27FC236}">
                <a16:creationId xmlns:a16="http://schemas.microsoft.com/office/drawing/2014/main" id="{77541CCA-47E2-D023-658F-9C6EE7173098}"/>
              </a:ext>
            </a:extLst>
          </p:cNvPr>
          <p:cNvSpPr txBox="1"/>
          <p:nvPr/>
        </p:nvSpPr>
        <p:spPr>
          <a:xfrm>
            <a:off x="2704160" y="4980867"/>
            <a:ext cx="6097772" cy="769441"/>
          </a:xfrm>
          <a:prstGeom prst="rect">
            <a:avLst/>
          </a:prstGeom>
          <a:noFill/>
        </p:spPr>
        <p:txBody>
          <a:bodyPr wrap="square">
            <a:spAutoFit/>
          </a:bodyPr>
          <a:lstStyle/>
          <a:p>
            <a:pPr algn="ctr"/>
            <a:r>
              <a:rPr lang="pt-BR" sz="1600" b="1" dirty="0" smtClean="0"/>
              <a:t>Nelson </a:t>
            </a:r>
            <a:r>
              <a:rPr lang="pt-BR" sz="1600" b="1" dirty="0" err="1" smtClean="0"/>
              <a:t>Menegon</a:t>
            </a:r>
            <a:endParaRPr lang="pt-BR" sz="1600" b="1" dirty="0"/>
          </a:p>
          <a:p>
            <a:pPr algn="ctr"/>
            <a:r>
              <a:rPr lang="pt-BR" sz="1400" i="1" dirty="0" smtClean="0"/>
              <a:t>Gerente de Divisão da Cetesb</a:t>
            </a:r>
            <a:endParaRPr lang="pt-BR" sz="1400" i="1" dirty="0"/>
          </a:p>
          <a:p>
            <a:pPr algn="ctr"/>
            <a:r>
              <a:rPr lang="pt-BR" sz="1400" b="1" dirty="0" smtClean="0"/>
              <a:t>ABEMA</a:t>
            </a:r>
            <a:endParaRPr lang="pt-BR" sz="1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937541593"/>
              </p:ext>
            </p:extLst>
          </p:nvPr>
        </p:nvGraphicFramePr>
        <p:xfrm>
          <a:off x="156001" y="115194"/>
          <a:ext cx="11880000" cy="6574504"/>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9454">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66832">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FF0000"/>
                          </a:solidFill>
                          <a:effectLst/>
                          <a:latin typeface="+mn-lt"/>
                        </a:rPr>
                        <a:t>§ 2º. Os efluentes oriundos de sistemas de drenagem urbana devem atender ao disposto na Seção IV.</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FF0000"/>
                          </a:solidFill>
                          <a:effectLst/>
                          <a:latin typeface="+mn-lt"/>
                        </a:rPr>
                        <a:t>§ 2º. Os efluentes oriundos de sistemas de drenagem urbana devem atender ao disposto na Seção IV.</a:t>
                      </a:r>
                    </a:p>
                    <a:p>
                      <a:pPr algn="l" fontAlgn="ctr"/>
                      <a:endParaRPr lang="pt-BR" sz="1300" b="0" i="0" u="none" strike="noStrike" dirty="0" smtClean="0">
                        <a:solidFill>
                          <a:srgbClr val="FF0000"/>
                        </a:solidFill>
                        <a:effectLst/>
                        <a:latin typeface="+mn-lt"/>
                      </a:endParaRPr>
                    </a:p>
                    <a:p>
                      <a:pPr algn="l" fontAlgn="ctr"/>
                      <a:r>
                        <a:rPr lang="pt-BR" sz="1300" b="1" i="0" u="none" strike="noStrike" dirty="0" smtClean="0">
                          <a:solidFill>
                            <a:schemeClr val="tx1"/>
                          </a:solidFill>
                          <a:effectLst/>
                          <a:latin typeface="+mn-lt"/>
                        </a:rPr>
                        <a:t>(retomar, se for o caso, na debate da seção IV)</a:t>
                      </a:r>
                    </a:p>
                  </a:txBody>
                  <a:tcPr marL="5042" marR="5042" marT="5042" marB="0" anchor="ctr">
                    <a:solidFill>
                      <a:srgbClr val="92D050"/>
                    </a:solidFill>
                  </a:tcPr>
                </a:tc>
                <a:extLst>
                  <a:ext uri="{0D108BD9-81ED-4DB2-BD59-A6C34878D82A}">
                    <a16:rowId xmlns:a16="http://schemas.microsoft.com/office/drawing/2014/main" val="447899585"/>
                  </a:ext>
                </a:extLst>
              </a:tr>
              <a:tr h="218112">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Das responsabilidades</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174639">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marL="0" indent="0" algn="l" fontAlgn="ctr">
                        <a:buNone/>
                      </a:pPr>
                      <a:r>
                        <a:rPr lang="pt-BR" sz="1300" b="0" i="0" u="none" strike="noStrike" dirty="0" smtClean="0">
                          <a:solidFill>
                            <a:srgbClr val="FF0000"/>
                          </a:solidFill>
                          <a:effectLst/>
                          <a:latin typeface="+mn-lt"/>
                          <a:ea typeface="+mn-ea"/>
                          <a:cs typeface="+mn-cs"/>
                        </a:rPr>
                        <a:t>a)</a:t>
                      </a:r>
                      <a:r>
                        <a:rPr lang="pt-BR" sz="1300" b="0" i="0" u="none" strike="noStrike" baseline="0" dirty="0" smtClean="0">
                          <a:solidFill>
                            <a:srgbClr val="FF0000"/>
                          </a:solidFill>
                          <a:effectLst/>
                          <a:latin typeface="+mn-lt"/>
                          <a:ea typeface="+mn-ea"/>
                          <a:cs typeface="+mn-cs"/>
                        </a:rPr>
                        <a:t> </a:t>
                      </a:r>
                      <a:r>
                        <a:rPr lang="pt-BR" sz="1300" b="0" i="0" u="none" strike="noStrike" dirty="0" smtClean="0">
                          <a:solidFill>
                            <a:srgbClr val="FF0000"/>
                          </a:solidFill>
                          <a:effectLst/>
                          <a:latin typeface="+mn-lt"/>
                          <a:ea typeface="+mn-ea"/>
                          <a:cs typeface="+mn-cs"/>
                        </a:rPr>
                        <a:t>ao Ministério do Meio Ambiente cabe a exigência de implementação da Gestão Integrada, programas de Gestão Ambiental e Gestão da Qualidade Ambiental de acordo com as Normas Técnicas Brasileiras</a:t>
                      </a:r>
                    </a:p>
                    <a:p>
                      <a:pPr marL="0" indent="0" algn="l" fontAlgn="ctr">
                        <a:buNone/>
                      </a:pPr>
                      <a:endParaRPr lang="pt-BR" sz="1300" b="0" i="0" u="none" strike="noStrike" dirty="0" smtClean="0">
                        <a:solidFill>
                          <a:srgbClr val="FF0000"/>
                        </a:solidFill>
                        <a:effectLst/>
                        <a:latin typeface="+mn-lt"/>
                        <a:ea typeface="+mn-ea"/>
                        <a:cs typeface="+mn-cs"/>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2740941299"/>
                  </a:ext>
                </a:extLst>
              </a:tr>
              <a:tr h="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b) responsabilidade técnica dos laudos laboratoriais: profissional químico ou biólogo registrado em conselho de classe</a:t>
                      </a:r>
                    </a:p>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2045099907"/>
                  </a:ext>
                </a:extLst>
              </a:tr>
              <a:tr h="1141902">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c) responsável pelo empreendimento profissional engenheiro registrado em conselho de classe</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2567524"/>
                  </a:ext>
                </a:extLst>
              </a:tr>
            </a:tbl>
          </a:graphicData>
        </a:graphic>
      </p:graphicFrame>
      <p:sp>
        <p:nvSpPr>
          <p:cNvPr id="13" name="Seta para Baixo 12"/>
          <p:cNvSpPr/>
          <p:nvPr/>
        </p:nvSpPr>
        <p:spPr>
          <a:xfrm rot="1721148">
            <a:off x="9914666" y="1808598"/>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729799" y="4632594"/>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Seta para Baixo 15"/>
          <p:cNvSpPr/>
          <p:nvPr/>
        </p:nvSpPr>
        <p:spPr>
          <a:xfrm rot="1721148">
            <a:off x="9699467" y="5790750"/>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Seta para Baixo 18"/>
          <p:cNvSpPr/>
          <p:nvPr/>
        </p:nvSpPr>
        <p:spPr>
          <a:xfrm rot="1721148">
            <a:off x="9907075" y="2328213"/>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938211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84011717"/>
              </p:ext>
            </p:extLst>
          </p:nvPr>
        </p:nvGraphicFramePr>
        <p:xfrm>
          <a:off x="156001" y="167053"/>
          <a:ext cx="11880000" cy="6405104"/>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762538">
                  <a:extLst>
                    <a:ext uri="{9D8B030D-6E8A-4147-A177-3AD203B41FA5}">
                      <a16:colId xmlns:a16="http://schemas.microsoft.com/office/drawing/2014/main" val="4100105347"/>
                    </a:ext>
                  </a:extLst>
                </a:gridCol>
                <a:gridCol w="2197462">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9454">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246345">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rgbClr val="000000"/>
                          </a:solidFill>
                          <a:effectLst/>
                          <a:latin typeface="+mn-lt"/>
                        </a:rPr>
                        <a:t>Ana Marina Martins de Lima</a:t>
                      </a:r>
                    </a:p>
                    <a:p>
                      <a:pPr algn="l" fontAlgn="ctr"/>
                      <a:r>
                        <a:rPr lang="pt-BR" sz="1300" b="0" i="0" u="none" strike="noStrike" dirty="0" smtClean="0">
                          <a:solidFill>
                            <a:srgbClr val="FF0000"/>
                          </a:solidFill>
                          <a:effectLst/>
                          <a:latin typeface="+mn-lt"/>
                        </a:rPr>
                        <a:t>Da comunicação</a:t>
                      </a:r>
                    </a:p>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30594">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a) ao Ministério do Meio Ambiente disponibilizar uma plataforma com resultados para possibilitar alertas ambientais ou de saúde em cooperação com o Ministério da Saúde</a:t>
                      </a:r>
                    </a:p>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b) informações de no máximo 12 horas do risco para a população local</a:t>
                      </a:r>
                    </a:p>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536783628"/>
                  </a:ext>
                </a:extLst>
              </a:tr>
              <a:tr h="1024362">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c) realizar Planos de Contingência junto a Defesa Civil e ao Ministério da Saúde</a:t>
                      </a:r>
                    </a:p>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858353174"/>
                  </a:ext>
                </a:extLst>
              </a:tr>
              <a:tr h="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Realizar informes a nível estadual e municipal da apresentação de laudos para o Ministério do Meio Ambiente e Órgãos Estaduais: atividades industriais devem disponibilizar resultados trimestrais, desativadas de saúde deverão apresentar laudos semestrais.</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636905992"/>
                  </a:ext>
                </a:extLst>
              </a:tr>
            </a:tbl>
          </a:graphicData>
        </a:graphic>
      </p:graphicFrame>
      <p:sp>
        <p:nvSpPr>
          <p:cNvPr id="13" name="Seta para Baixo 12"/>
          <p:cNvSpPr/>
          <p:nvPr/>
        </p:nvSpPr>
        <p:spPr>
          <a:xfrm rot="1721148">
            <a:off x="9670715" y="558348"/>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770837" y="1067220"/>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Seta para Baixo 15"/>
          <p:cNvSpPr/>
          <p:nvPr/>
        </p:nvSpPr>
        <p:spPr>
          <a:xfrm rot="1721148">
            <a:off x="9644985" y="2986280"/>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Seta para Baixo 18"/>
          <p:cNvSpPr/>
          <p:nvPr/>
        </p:nvSpPr>
        <p:spPr>
          <a:xfrm rot="1721148">
            <a:off x="9676748" y="3686020"/>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0" name="Seta para Baixo 19"/>
          <p:cNvSpPr/>
          <p:nvPr/>
        </p:nvSpPr>
        <p:spPr>
          <a:xfrm rot="1721148">
            <a:off x="9644985" y="4774703"/>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858079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1560419"/>
              </p:ext>
            </p:extLst>
          </p:nvPr>
        </p:nvGraphicFramePr>
        <p:xfrm>
          <a:off x="156001" y="167053"/>
          <a:ext cx="11880000" cy="5743417"/>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9454">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111308">
                <a:tc>
                  <a:txBody>
                    <a:bodyPr/>
                    <a:lstStyle/>
                    <a:p>
                      <a:pPr algn="l" fontAlgn="ctr"/>
                      <a:r>
                        <a:rPr lang="pt-BR" sz="1300" b="0" i="0" u="none" strike="noStrike" dirty="0" smtClean="0">
                          <a:solidFill>
                            <a:schemeClr val="tx1"/>
                          </a:solidFill>
                          <a:effectLst/>
                          <a:latin typeface="+mn-lt"/>
                        </a:rPr>
                        <a:t>Art. 4º Para efeito desta Resolução adotam-se as seguintes definições, em complementação àquelas contidas no art. 2º da Resolução CONAMA no 357, de 2005:</a:t>
                      </a: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2362222">
                <a:tc>
                  <a:txBody>
                    <a:bodyPr/>
                    <a:lstStyle/>
                    <a:p>
                      <a:pPr algn="l" fontAlgn="ctr"/>
                      <a:r>
                        <a:rPr lang="pt-BR" sz="1300" b="0" i="0" u="none" strike="noStrike" dirty="0" smtClean="0">
                          <a:solidFill>
                            <a:schemeClr val="tx1"/>
                          </a:solidFill>
                          <a:effectLst/>
                          <a:latin typeface="+mn-lt"/>
                        </a:rPr>
                        <a:t>b) para áreas marinhas, estuarinas e lagos a CECR é estabelecida com base em estudo da dispersão física do efluente no corpo hídrico receptor, sendo a CECR limitada pela zona de mistura definida pelo órgão ambiental;</a:t>
                      </a: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sngStrike" dirty="0">
                          <a:solidFill>
                            <a:srgbClr val="333333"/>
                          </a:solidFill>
                          <a:effectLst/>
                          <a:latin typeface="Calibri" panose="020F0502020204030204" pitchFamily="34" charset="0"/>
                        </a:rPr>
                        <a:t>b) para áreas marinhas, estuarinas e lagos a CECR é estabelecida com base em estudo da dispersão física do efluente no corpo hídrico receptor, sendo a CECR limitada pela zona de mistura </a:t>
                      </a:r>
                      <a:r>
                        <a:rPr lang="pt-BR" sz="1300" b="0" i="0" u="none" strike="sngStrike" dirty="0">
                          <a:solidFill>
                            <a:srgbClr val="FF0000"/>
                          </a:solidFill>
                          <a:effectLst/>
                          <a:latin typeface="Calibri" panose="020F0502020204030204" pitchFamily="34" charset="0"/>
                        </a:rPr>
                        <a:t>regulatória</a:t>
                      </a:r>
                      <a:r>
                        <a:rPr lang="pt-BR" sz="1300" b="0" i="0" u="none" strike="sngStrike" dirty="0">
                          <a:solidFill>
                            <a:srgbClr val="333333"/>
                          </a:solidFill>
                          <a:effectLst/>
                          <a:latin typeface="Calibri" panose="020F0502020204030204" pitchFamily="34" charset="0"/>
                        </a:rPr>
                        <a:t> definida pelo órgão ambiental.</a:t>
                      </a:r>
                      <a:r>
                        <a:rPr lang="pt-BR" sz="1300" b="0" i="0" u="none" strike="noStrike" dirty="0">
                          <a:solidFill>
                            <a:srgbClr val="333333"/>
                          </a:solidFill>
                          <a:effectLst/>
                          <a:latin typeface="Calibri" panose="020F0502020204030204" pitchFamily="34" charset="0"/>
                        </a:rPr>
                        <a:t/>
                      </a:r>
                      <a:br>
                        <a:rPr lang="pt-BR" sz="1300" b="0" i="0" u="none" strike="noStrike" dirty="0">
                          <a:solidFill>
                            <a:srgbClr val="333333"/>
                          </a:solidFill>
                          <a:effectLst/>
                          <a:latin typeface="Calibri" panose="020F0502020204030204" pitchFamily="34" charset="0"/>
                        </a:rPr>
                      </a:br>
                      <a:r>
                        <a:rPr lang="pt-BR" sz="1300" b="0" i="0" u="none" strike="noStrike" dirty="0">
                          <a:solidFill>
                            <a:srgbClr val="333333"/>
                          </a:solidFill>
                          <a:effectLst/>
                          <a:latin typeface="Calibri" panose="020F0502020204030204" pitchFamily="34" charset="0"/>
                        </a:rPr>
                        <a:t/>
                      </a:r>
                      <a:br>
                        <a:rPr lang="pt-BR" sz="1300" b="0" i="0" u="none" strike="noStrike" dirty="0">
                          <a:solidFill>
                            <a:srgbClr val="333333"/>
                          </a:solidFill>
                          <a:effectLst/>
                          <a:latin typeface="Calibri" panose="020F0502020204030204" pitchFamily="34" charset="0"/>
                        </a:rPr>
                      </a:br>
                      <a:endParaRPr lang="pt-BR" sz="1300" b="0" i="0" u="none" strike="noStrike" dirty="0">
                        <a:solidFill>
                          <a:srgbClr val="333333"/>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smtClean="0">
                          <a:solidFill>
                            <a:srgbClr val="FF0000"/>
                          </a:solidFill>
                          <a:effectLst/>
                          <a:latin typeface="+mn-lt"/>
                        </a:rPr>
                        <a:t>b) em ambientes marinhos, estuarinos e </a:t>
                      </a:r>
                      <a:r>
                        <a:rPr lang="pt-BR" sz="1300" b="0" i="0" u="none" strike="noStrike" dirty="0" err="1" smtClean="0">
                          <a:solidFill>
                            <a:srgbClr val="FF0000"/>
                          </a:solidFill>
                          <a:effectLst/>
                          <a:latin typeface="+mn-lt"/>
                        </a:rPr>
                        <a:t>lênticos</a:t>
                      </a:r>
                      <a:r>
                        <a:rPr lang="pt-BR" sz="1300" b="0" i="0" u="none" strike="noStrike" dirty="0" smtClean="0">
                          <a:solidFill>
                            <a:srgbClr val="FF0000"/>
                          </a:solidFill>
                          <a:effectLst/>
                          <a:latin typeface="+mn-lt"/>
                        </a:rPr>
                        <a:t> de água doce, a CECR deverá ser estimada com base no estudo de dispersão física do efluente no corpo hídrico receptor, com as </a:t>
                      </a:r>
                      <a:r>
                        <a:rPr lang="pt-BR" sz="1300" b="0" i="0" u="none" strike="noStrike" dirty="0" err="1" smtClean="0">
                          <a:solidFill>
                            <a:srgbClr val="FF0000"/>
                          </a:solidFill>
                          <a:effectLst/>
                          <a:latin typeface="+mn-lt"/>
                        </a:rPr>
                        <a:t>isolinhas</a:t>
                      </a:r>
                      <a:r>
                        <a:rPr lang="pt-BR" sz="1300" b="0" i="0" u="none" strike="noStrike" dirty="0" smtClean="0">
                          <a:solidFill>
                            <a:srgbClr val="FF0000"/>
                          </a:solidFill>
                          <a:effectLst/>
                          <a:latin typeface="+mn-lt"/>
                        </a:rPr>
                        <a:t> de diluição, sendo a CECR representada pelo valor da toxicidade crônica (CENO) mais restritiva, limitando a área de impacto definida pelo órgão ambiental. </a:t>
                      </a: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FF0000"/>
                          </a:solidFill>
                          <a:effectLst/>
                          <a:latin typeface="+mn-lt"/>
                        </a:rPr>
                        <a:t>b) em ambientes marinhos, estuarinos e </a:t>
                      </a:r>
                      <a:r>
                        <a:rPr lang="pt-BR" sz="1300" b="0" i="0" u="none" strike="noStrike" dirty="0" err="1" smtClean="0">
                          <a:solidFill>
                            <a:srgbClr val="FF0000"/>
                          </a:solidFill>
                          <a:effectLst/>
                          <a:latin typeface="+mn-lt"/>
                        </a:rPr>
                        <a:t>lênticos</a:t>
                      </a:r>
                      <a:r>
                        <a:rPr lang="pt-BR" sz="1300" b="0" i="0" u="none" strike="noStrike" dirty="0" smtClean="0">
                          <a:solidFill>
                            <a:srgbClr val="FF0000"/>
                          </a:solidFill>
                          <a:effectLst/>
                          <a:latin typeface="+mn-lt"/>
                        </a:rPr>
                        <a:t> de água doce, a CECR deverá ser estimada com base no estudo de dispersão física do efluente no corpo hídrico receptor, com as </a:t>
                      </a:r>
                      <a:r>
                        <a:rPr lang="pt-BR" sz="1300" b="0" i="0" u="none" strike="noStrike" dirty="0" err="1" smtClean="0">
                          <a:solidFill>
                            <a:srgbClr val="FF0000"/>
                          </a:solidFill>
                          <a:effectLst/>
                          <a:latin typeface="+mn-lt"/>
                        </a:rPr>
                        <a:t>isolinhas</a:t>
                      </a:r>
                      <a:r>
                        <a:rPr lang="pt-BR" sz="1300" b="0" i="0" u="none" strike="noStrike" dirty="0" smtClean="0">
                          <a:solidFill>
                            <a:srgbClr val="FF0000"/>
                          </a:solidFill>
                          <a:effectLst/>
                          <a:latin typeface="+mn-lt"/>
                        </a:rPr>
                        <a:t> de diluição, sendo a CECR representada pelo valor da toxicidade crônica (CENO) mais restritiva, limitando a área de impacto definida pelo órgão ambiental. </a:t>
                      </a:r>
                      <a:endParaRPr lang="pt-BR" sz="1300" b="0" i="0" u="none" strike="noStrike" dirty="0">
                        <a:solidFill>
                          <a:srgbClr val="FF0000"/>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1828015218"/>
                  </a:ext>
                </a:extLst>
              </a:tr>
              <a:tr h="1561479">
                <a:tc>
                  <a:txBody>
                    <a:bodyPr/>
                    <a:lstStyle/>
                    <a:p>
                      <a:pPr algn="l" fontAlgn="ctr"/>
                      <a:r>
                        <a:rPr lang="pt-BR" sz="1300" b="0" i="0" u="none" strike="noStrike" dirty="0" smtClean="0">
                          <a:solidFill>
                            <a:schemeClr val="tx1"/>
                          </a:solidFill>
                          <a:effectLst/>
                          <a:latin typeface="+mn-lt"/>
                        </a:rPr>
                        <a:t>V - efluente: é o termo usado para caracterizar os despejos líquidos provenientes de diversas atividades ou processos;</a:t>
                      </a: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chemeClr val="tx1"/>
                          </a:solidFill>
                          <a:effectLst/>
                          <a:latin typeface="+mn-lt"/>
                        </a:rPr>
                        <a:t>V - efluente: é o termo usado para caracterizar os despejos líquidos provenientes de diversas atividades ou processos</a:t>
                      </a:r>
                      <a:r>
                        <a:rPr lang="pt-BR" sz="1300" b="0" i="0" u="none" strike="noStrike" dirty="0" smtClean="0">
                          <a:solidFill>
                            <a:srgbClr val="FF0000"/>
                          </a:solidFill>
                          <a:effectLst/>
                          <a:latin typeface="+mn-lt"/>
                        </a:rPr>
                        <a:t>, inclusive a drenagem de águas pluviais urbanas</a:t>
                      </a:r>
                      <a:r>
                        <a:rPr lang="pt-BR" sz="1300" b="0" i="0" u="none" strike="noStrike" dirty="0" smtClean="0">
                          <a:solidFill>
                            <a:schemeClr val="tx1"/>
                          </a:solidFill>
                          <a:effectLst/>
                          <a:latin typeface="+mn-lt"/>
                        </a:rPr>
                        <a:t>;</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chemeClr val="tx1"/>
                          </a:solidFill>
                          <a:effectLst/>
                          <a:latin typeface="+mn-lt"/>
                        </a:rPr>
                        <a:t>V - efluente: é o termo usado para caracterizar os despejos líquidos provenientes de diversas atividades ou processos, </a:t>
                      </a:r>
                      <a:r>
                        <a:rPr lang="pt-BR" sz="1300" b="0" i="0" u="none" strike="noStrike" dirty="0" smtClean="0">
                          <a:solidFill>
                            <a:srgbClr val="FF0000"/>
                          </a:solidFill>
                          <a:effectLst/>
                          <a:latin typeface="+mn-lt"/>
                        </a:rPr>
                        <a:t>inclusive a drenagem de águas pluviais urbanas</a:t>
                      </a:r>
                      <a:r>
                        <a:rPr lang="pt-BR" sz="1300" b="0" i="0" u="none" strike="noStrike" dirty="0" smtClean="0">
                          <a:solidFill>
                            <a:schemeClr val="tx1"/>
                          </a:solidFill>
                          <a:effectLst/>
                          <a:latin typeface="+mn-lt"/>
                        </a:rPr>
                        <a:t>;</a:t>
                      </a:r>
                    </a:p>
                  </a:txBody>
                  <a:tcPr marL="5042" marR="5042" marT="5042" marB="0" anchor="ctr">
                    <a:solidFill>
                      <a:srgbClr val="92D050"/>
                    </a:solidFill>
                  </a:tcPr>
                </a:tc>
                <a:extLst>
                  <a:ext uri="{0D108BD9-81ED-4DB2-BD59-A6C34878D82A}">
                    <a16:rowId xmlns:a16="http://schemas.microsoft.com/office/drawing/2014/main" val="704325649"/>
                  </a:ext>
                </a:extLst>
              </a:tr>
            </a:tbl>
          </a:graphicData>
        </a:graphic>
      </p:graphicFrame>
    </p:spTree>
    <p:extLst>
      <p:ext uri="{BB962C8B-B14F-4D97-AF65-F5344CB8AC3E}">
        <p14:creationId xmlns:p14="http://schemas.microsoft.com/office/powerpoint/2010/main" val="3340482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61177366"/>
              </p:ext>
            </p:extLst>
          </p:nvPr>
        </p:nvGraphicFramePr>
        <p:xfrm>
          <a:off x="156001" y="167053"/>
          <a:ext cx="11880000" cy="5177021"/>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9454">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094484">
                <a:tc>
                  <a:txBody>
                    <a:bodyPr/>
                    <a:lstStyle/>
                    <a:p>
                      <a:pPr algn="l" fontAlgn="ctr"/>
                      <a:r>
                        <a:rPr lang="pt-BR" sz="1300" b="0" i="0" u="none" strike="noStrike" dirty="0" smtClean="0">
                          <a:solidFill>
                            <a:schemeClr val="tx1"/>
                          </a:solidFill>
                          <a:effectLst/>
                          <a:latin typeface="+mn-lt"/>
                        </a:rPr>
                        <a:t>VI – emissário submarino: tubulação provida de sistemas difusores destinada ao lançamento de efluentes no mar, na faixa compreendida  entre a linha de base e o limite do mar territorial brasileiro.</a:t>
                      </a:r>
                    </a:p>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chemeClr val="tx1"/>
                          </a:solidFill>
                          <a:effectLst/>
                          <a:latin typeface="+mn-lt"/>
                        </a:rPr>
                        <a:t>VI – emissário submarino: tubulação provida de sistemas difusores destinada ao lançamento de efluentes </a:t>
                      </a:r>
                      <a:r>
                        <a:rPr lang="pt-BR" sz="1300" b="0" i="0" u="none" strike="noStrike" dirty="0" smtClean="0">
                          <a:solidFill>
                            <a:srgbClr val="FF0000"/>
                          </a:solidFill>
                          <a:effectLst/>
                          <a:latin typeface="+mn-lt"/>
                        </a:rPr>
                        <a:t>tratados</a:t>
                      </a:r>
                      <a:r>
                        <a:rPr lang="pt-BR" sz="1300" b="0" i="0" u="none" strike="noStrike" dirty="0" smtClean="0">
                          <a:solidFill>
                            <a:schemeClr val="tx1"/>
                          </a:solidFill>
                          <a:effectLst/>
                          <a:latin typeface="+mn-lt"/>
                        </a:rPr>
                        <a:t> no mar.</a:t>
                      </a: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chemeClr val="tx1"/>
                          </a:solidFill>
                          <a:effectLst/>
                          <a:latin typeface="+mn-lt"/>
                        </a:rPr>
                        <a:t>VI – emissário submarino: tubulação provida de sistemas difusores destinada ao lançamento de efluentes </a:t>
                      </a:r>
                      <a:r>
                        <a:rPr lang="pt-BR" sz="1300" b="0" i="0" u="none" strike="noStrike" dirty="0" smtClean="0">
                          <a:solidFill>
                            <a:srgbClr val="FF0000"/>
                          </a:solidFill>
                          <a:effectLst/>
                          <a:latin typeface="+mn-lt"/>
                        </a:rPr>
                        <a:t>tratados</a:t>
                      </a:r>
                      <a:r>
                        <a:rPr lang="pt-BR" sz="1300" b="0" i="0" u="none" strike="noStrike" dirty="0" smtClean="0">
                          <a:solidFill>
                            <a:schemeClr val="tx1"/>
                          </a:solidFill>
                          <a:effectLst/>
                          <a:latin typeface="+mn-lt"/>
                        </a:rPr>
                        <a:t> no mar.</a:t>
                      </a:r>
                    </a:p>
                  </a:txBody>
                  <a:tcPr marL="5042" marR="5042" marT="5042" marB="0" anchor="ctr">
                    <a:solidFill>
                      <a:srgbClr val="92D050"/>
                    </a:solidFill>
                  </a:tcPr>
                </a:tc>
                <a:extLst>
                  <a:ext uri="{0D108BD9-81ED-4DB2-BD59-A6C34878D82A}">
                    <a16:rowId xmlns:a16="http://schemas.microsoft.com/office/drawing/2014/main" val="3691629102"/>
                  </a:ext>
                </a:extLst>
              </a:tr>
              <a:tr h="2362222">
                <a:tc>
                  <a:txBody>
                    <a:bodyPr/>
                    <a:lstStyle/>
                    <a:p>
                      <a:pPr algn="l" fontAlgn="ctr"/>
                      <a:r>
                        <a:rPr lang="pt-BR" sz="1300" b="0" i="0" u="none" strike="noStrike" dirty="0">
                          <a:effectLst/>
                          <a:latin typeface="+mn-lt"/>
                        </a:rPr>
                        <a:t>XIV - zona de mistura: região do corpo receptor, estimada com base em modelos teóricos aceitos pelo órgão ambiental competente, que se estende do ponto de lançamento do efluente, e delimitada pela superfície em que é atingido o equilíbrio de mistura entre os parâmetros físicos e químicos, bem como o equilíbrio biológico do efluente e os do corpo receptor, sendo específica para cada parâmetro.</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XIV - zona de mistura</a:t>
                      </a:r>
                      <a:r>
                        <a:rPr lang="pt-BR" sz="1300" b="0" i="0" u="none" strike="noStrike" dirty="0">
                          <a:solidFill>
                            <a:srgbClr val="FF0000"/>
                          </a:solidFill>
                          <a:effectLst/>
                          <a:latin typeface="+mn-lt"/>
                        </a:rPr>
                        <a:t> regulatória</a:t>
                      </a:r>
                      <a:r>
                        <a:rPr lang="pt-BR" sz="1300" b="0" i="0" u="none" strike="noStrike" dirty="0">
                          <a:solidFill>
                            <a:srgbClr val="333333"/>
                          </a:solidFill>
                          <a:effectLst/>
                          <a:latin typeface="+mn-lt"/>
                        </a:rPr>
                        <a:t>: região </a:t>
                      </a:r>
                      <a:r>
                        <a:rPr lang="pt-BR" sz="1300" b="0" i="0" u="none" strike="noStrike" dirty="0">
                          <a:solidFill>
                            <a:srgbClr val="FF0000"/>
                          </a:solidFill>
                          <a:effectLst/>
                          <a:latin typeface="+mn-lt"/>
                        </a:rPr>
                        <a:t>definida do corpo receptor, no entorno de uma descarga pontual e aprovada pelo órgão ambiental competente, na qual padrões de qualidade podem ser excedidos;</a:t>
                      </a:r>
                      <a:endParaRPr lang="pt-BR" sz="1300" b="0" i="0" u="none" strike="noStrike" dirty="0">
                        <a:solidFill>
                          <a:srgbClr val="333333"/>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333333"/>
                          </a:solidFill>
                          <a:effectLst/>
                          <a:latin typeface="+mn-lt"/>
                        </a:rPr>
                        <a:t>Proposição de um conceito.</a:t>
                      </a:r>
                    </a:p>
                    <a:p>
                      <a:pPr algn="l" fontAlgn="ctr"/>
                      <a:r>
                        <a:rPr lang="pt-BR" sz="1300" b="0" i="0" u="none" strike="noStrike" dirty="0" smtClean="0">
                          <a:solidFill>
                            <a:srgbClr val="333333"/>
                          </a:solidFill>
                          <a:effectLst/>
                          <a:latin typeface="+mn-lt"/>
                        </a:rPr>
                        <a:t>Avaliar retirar o "regulatória", para trabalhar somente com um conceito.</a:t>
                      </a:r>
                    </a:p>
                    <a:p>
                      <a:pPr algn="l" fontAlgn="ctr"/>
                      <a:r>
                        <a:rPr lang="pt-BR" sz="1300" b="0" i="0" u="none" strike="noStrike" dirty="0" smtClean="0">
                          <a:solidFill>
                            <a:srgbClr val="333333"/>
                          </a:solidFill>
                          <a:effectLst/>
                          <a:latin typeface="+mn-lt"/>
                        </a:rPr>
                        <a:t>Conceito na 357 foi revogado e o da 430 é o vigente.</a:t>
                      </a:r>
                    </a:p>
                    <a:p>
                      <a:pPr algn="l" fontAlgn="ctr"/>
                      <a:endParaRPr lang="pt-BR" sz="1300" b="1" i="0" u="none" strike="noStrike" dirty="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807639221"/>
                  </a:ext>
                </a:extLst>
              </a:tr>
            </a:tbl>
          </a:graphicData>
        </a:graphic>
      </p:graphicFrame>
    </p:spTree>
    <p:extLst>
      <p:ext uri="{BB962C8B-B14F-4D97-AF65-F5344CB8AC3E}">
        <p14:creationId xmlns:p14="http://schemas.microsoft.com/office/powerpoint/2010/main" val="2112784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630095913"/>
              </p:ext>
            </p:extLst>
          </p:nvPr>
        </p:nvGraphicFramePr>
        <p:xfrm>
          <a:off x="156001" y="167054"/>
          <a:ext cx="11880000" cy="6082582"/>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8277">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63463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XV - visualmente ausente: expressa a não detecção visual, sem o uso de instrumentação analítica, de materiais sedimentáveis em teste de 1 hora em cone </a:t>
                      </a:r>
                      <a:r>
                        <a:rPr lang="pt-BR" sz="1300" b="0" i="1" u="none" strike="noStrike" dirty="0" err="1">
                          <a:solidFill>
                            <a:srgbClr val="FF0000"/>
                          </a:solidFill>
                          <a:effectLst/>
                          <a:latin typeface="+mn-lt"/>
                        </a:rPr>
                        <a:t>Imhoff</a:t>
                      </a:r>
                      <a:r>
                        <a:rPr lang="pt-BR" sz="1300" b="0" i="1" u="none" strike="noStrike" dirty="0" smtClean="0">
                          <a:solidFill>
                            <a:srgbClr val="FF0000"/>
                          </a:solidFill>
                          <a:effectLst/>
                          <a:latin typeface="+mn-lt"/>
                        </a:rPr>
                        <a:t>;</a:t>
                      </a:r>
                    </a:p>
                    <a:p>
                      <a:pPr algn="l" fontAlgn="ct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XV - visualmente ausente: expressa a não detecção visual, sem o uso de instrumentação analítica, de materiais sedimentáveis em teste de 1 hora em cone </a:t>
                      </a:r>
                      <a:r>
                        <a:rPr lang="pt-BR" sz="1300" b="0" i="1" u="none" strike="noStrike" dirty="0" err="1">
                          <a:solidFill>
                            <a:srgbClr val="FF0000"/>
                          </a:solidFill>
                          <a:effectLst/>
                          <a:latin typeface="Calibri" panose="020F0502020204030204" pitchFamily="34" charset="0"/>
                        </a:rPr>
                        <a:t>Imhoff</a:t>
                      </a:r>
                      <a:r>
                        <a:rPr lang="pt-BR" sz="1300" b="0" i="1" u="none" strike="noStrike" dirty="0">
                          <a:solidFill>
                            <a:srgbClr val="FF0000"/>
                          </a:solidFill>
                          <a:effectLst/>
                          <a:latin typeface="Calibri" panose="020F0502020204030204" pitchFamily="34" charset="0"/>
                        </a:rPr>
                        <a:t>;</a:t>
                      </a:r>
                    </a:p>
                  </a:txBody>
                  <a:tcPr marL="9525" marR="9525" marT="9525" marB="0" anchor="ctr">
                    <a:solidFill>
                      <a:srgbClr val="92D050"/>
                    </a:solidFill>
                  </a:tcPr>
                </a:tc>
                <a:extLst>
                  <a:ext uri="{0D108BD9-81ED-4DB2-BD59-A6C34878D82A}">
                    <a16:rowId xmlns:a16="http://schemas.microsoft.com/office/drawing/2014/main" val="447899585"/>
                  </a:ext>
                </a:extLst>
              </a:tr>
              <a:tr h="163463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XVI - representante legal: pessoa física designada em estatuto, contrato social ou ata, incumbida de representar pessoa jurídica, ativa e passivamente, nos atos judiciais e extrajudiciais a pessoa jurídica; </a:t>
                      </a:r>
                      <a:r>
                        <a:rPr lang="pt-BR" sz="1300" b="0" i="0" u="none" strike="noStrike" dirty="0" smtClean="0">
                          <a:solidFill>
                            <a:srgbClr val="FF0000"/>
                          </a:solidFill>
                          <a:effectLst/>
                          <a:latin typeface="+mn-lt"/>
                        </a:rPr>
                        <a:t>e</a:t>
                      </a:r>
                    </a:p>
                    <a:p>
                      <a:pPr algn="l" fontAlgn="ctr"/>
                      <a:endParaRPr lang="pt-BR" sz="1300" b="0" i="0" u="none" strike="noStrike" dirty="0" smtClean="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XVI - representante legal: pessoa física designada em estatuto, contrato social ou ata, incumbida de representar pessoa jurídica, ativa e passivamente, nos atos judiciais e extrajudiciais a pessoa jurídica; e</a:t>
                      </a:r>
                    </a:p>
                  </a:txBody>
                  <a:tcPr marL="9525" marR="9525" marT="9525" marB="0" anchor="ctr">
                    <a:solidFill>
                      <a:srgbClr val="92D050"/>
                    </a:solidFill>
                  </a:tcPr>
                </a:tc>
                <a:extLst>
                  <a:ext uri="{0D108BD9-81ED-4DB2-BD59-A6C34878D82A}">
                    <a16:rowId xmlns:a16="http://schemas.microsoft.com/office/drawing/2014/main" val="3462872140"/>
                  </a:ext>
                </a:extLst>
              </a:tr>
              <a:tr h="2447067">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sngStrike" dirty="0">
                          <a:solidFill>
                            <a:srgbClr val="FF0000"/>
                          </a:solidFill>
                          <a:effectLst/>
                          <a:latin typeface="+mn-lt"/>
                        </a:rPr>
                        <a:t>XVII - responsável técnico - profissional legalmente habilitado, com registro vigente ou visto no Conselho Regional de Engenharia e Agronomia, e em gozo do legítimo exercício da profissão, responsável pelo acompanhamento técnico dos sistemas de tratamento e de lançamento de efluentes</a:t>
                      </a:r>
                      <a:r>
                        <a:rPr lang="pt-BR" sz="1300" b="0" i="0" u="none" strike="sngStrike" dirty="0" smtClean="0">
                          <a:solidFill>
                            <a:srgbClr val="FF0000"/>
                          </a:solidFill>
                          <a:effectLst/>
                          <a:latin typeface="+mn-lt"/>
                        </a:rPr>
                        <a:t>.</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XVII - responsável técnico: profissional legalmente habilitado, com registro vigente ou visto no seu respectivo conselho de classe, e em gozo do legítimo exercício da profissão, responsável pelo acompanhamento técnico dos sistemas de tratamento e de lançamento de efluentes.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XVII - responsável técnico: profissional legalmente habilitado, com registro vigente ou visto no seu respectivo conselho de classe, e em gozo do legítimo exercício da profissão, responsável pelo acompanhamento técnico dos sistemas de tratamento e de lançamento de efluentes.</a:t>
                      </a:r>
                    </a:p>
                  </a:txBody>
                  <a:tcPr marL="9525" marR="9525" marT="9525" marB="0" anchor="ctr">
                    <a:solidFill>
                      <a:srgbClr val="92D050"/>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4133726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799727262"/>
              </p:ext>
            </p:extLst>
          </p:nvPr>
        </p:nvGraphicFramePr>
        <p:xfrm>
          <a:off x="146467" y="206765"/>
          <a:ext cx="11880000" cy="6358202"/>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773390">
                  <a:extLst>
                    <a:ext uri="{9D8B030D-6E8A-4147-A177-3AD203B41FA5}">
                      <a16:colId xmlns:a16="http://schemas.microsoft.com/office/drawing/2014/main" val="123678958"/>
                    </a:ext>
                  </a:extLst>
                </a:gridCol>
                <a:gridCol w="2385392">
                  <a:extLst>
                    <a:ext uri="{9D8B030D-6E8A-4147-A177-3AD203B41FA5}">
                      <a16:colId xmlns:a16="http://schemas.microsoft.com/office/drawing/2014/main" val="4068051759"/>
                    </a:ext>
                  </a:extLst>
                </a:gridCol>
                <a:gridCol w="1781218">
                  <a:extLst>
                    <a:ext uri="{9D8B030D-6E8A-4147-A177-3AD203B41FA5}">
                      <a16:colId xmlns:a16="http://schemas.microsoft.com/office/drawing/2014/main" val="4100105347"/>
                    </a:ext>
                  </a:extLst>
                </a:gridCol>
                <a:gridCol w="1518573">
                  <a:extLst>
                    <a:ext uri="{9D8B030D-6E8A-4147-A177-3AD203B41FA5}">
                      <a16:colId xmlns:a16="http://schemas.microsoft.com/office/drawing/2014/main" val="489804545"/>
                    </a:ext>
                  </a:extLst>
                </a:gridCol>
                <a:gridCol w="2441427">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endParaRPr lang="pt-BR" sz="1300" b="0" i="0" u="none" strike="noStrike" dirty="0">
                        <a:solidFill>
                          <a:schemeClr val="tx1"/>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j-lt"/>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XVIII- águas pluviais urbanas: águas provenientes das precipitações atmosféricas que podem gerar escoamento superficial, infiltração no solo ou armazenamento temporário em corpos hídricos e infraestruturas urbanas, sendo passíveis de gerenciamento pelos serviços públicos de drenagem e manejo de águas pluviais urbanas</a:t>
                      </a:r>
                      <a:r>
                        <a:rPr lang="pt-BR" sz="1300" b="0" i="0" u="none" strike="noStrike" dirty="0" smtClean="0">
                          <a:solidFill>
                            <a:srgbClr val="FF0000"/>
                          </a:solidFill>
                          <a:effectLst/>
                          <a:latin typeface="+mj-lt"/>
                        </a:rPr>
                        <a:t>.</a:t>
                      </a:r>
                    </a:p>
                    <a:p>
                      <a:pPr algn="l" fontAlgn="ctr"/>
                      <a:endParaRPr lang="pt-BR" sz="1300" b="0" i="0" u="none" strike="noStrike" dirty="0">
                        <a:solidFill>
                          <a:srgbClr val="FF0000"/>
                        </a:solidFill>
                        <a:effectLst/>
                        <a:latin typeface="+mj-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XVIII- águas pluviais urbanas: águas provenientes das precipitações atmosféricas que podem gerar escoamento superficial, infiltração no solo ou armazenamento temporário em corpos hídricos e infraestruturas urbanas, sendo passíveis de gerenciamento pelos serviços públicos de drenagem e manejo de águas pluviais urbanas.</a:t>
                      </a:r>
                    </a:p>
                  </a:txBody>
                  <a:tcPr marL="9525" marR="9525" marT="9525" marB="0" anchor="ctr">
                    <a:solidFill>
                      <a:srgbClr val="92D050"/>
                    </a:solidFill>
                  </a:tcPr>
                </a:tc>
                <a:extLst>
                  <a:ext uri="{0D108BD9-81ED-4DB2-BD59-A6C34878D82A}">
                    <a16:rowId xmlns:a16="http://schemas.microsoft.com/office/drawing/2014/main" val="447899585"/>
                  </a:ext>
                </a:extLst>
              </a:tr>
              <a:tr h="2173590">
                <a:tc>
                  <a:txBody>
                    <a:bodyPr/>
                    <a:lstStyle/>
                    <a:p>
                      <a:pPr algn="l" fontAlgn="ctr"/>
                      <a:endParaRPr lang="pt-BR" sz="1300" b="0" i="0" u="none" strike="noStrike" dirty="0">
                        <a:solidFill>
                          <a:schemeClr val="tx1"/>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XIX - coletor de tempo seco - coletor que compartilha a condução de águas pluviais e esgotamento sanitário levando o efluente misto a uma estação de tratamento de esgoto durante períodos de estiagem ou pouca chuva em função da capacidade de recepção da estação.</a:t>
                      </a:r>
                      <a:br>
                        <a:rPr lang="pt-BR" sz="1300" b="0" i="0" u="none" strike="noStrike" dirty="0">
                          <a:solidFill>
                            <a:srgbClr val="FF0000"/>
                          </a:solidFill>
                          <a:effectLst/>
                          <a:latin typeface="+mj-lt"/>
                        </a:rPr>
                      </a:br>
                      <a:endParaRPr lang="pt-BR" sz="1300" b="0" i="0" u="none" strike="noStrike" dirty="0">
                        <a:solidFill>
                          <a:srgbClr val="FF0000"/>
                        </a:solidFill>
                        <a:effectLst/>
                        <a:latin typeface="+mj-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XIX - coletor de tempo seco - coletor que compartilha a condução de águas pluviais e esgotamento sanitário levando o efluente misto a uma estação de tratamento de esgoto durante períodos de estiagem ou pouca chuva em função da capacidade de recepção da estação.</a:t>
                      </a:r>
                      <a:br>
                        <a:rPr lang="pt-BR" sz="1300" b="0" i="0" u="none" strike="noStrike" dirty="0">
                          <a:solidFill>
                            <a:srgbClr val="FF0000"/>
                          </a:solidFill>
                          <a:effectLst/>
                          <a:latin typeface="+mj-lt"/>
                        </a:rPr>
                      </a:br>
                      <a:endParaRPr lang="pt-BR" sz="1300" b="0" i="0" u="none" strike="noStrike" dirty="0">
                        <a:solidFill>
                          <a:srgbClr val="FF0000"/>
                        </a:solidFill>
                        <a:effectLst/>
                        <a:latin typeface="+mj-lt"/>
                      </a:endParaRPr>
                    </a:p>
                  </a:txBody>
                  <a:tcPr marL="9525" marR="9525" marT="9525" marB="0" anchor="ctr">
                    <a:solidFill>
                      <a:srgbClr val="92D050"/>
                    </a:solidFill>
                  </a:tcPr>
                </a:tc>
                <a:extLst>
                  <a:ext uri="{0D108BD9-81ED-4DB2-BD59-A6C34878D82A}">
                    <a16:rowId xmlns:a16="http://schemas.microsoft.com/office/drawing/2014/main" val="3462872140"/>
                  </a:ext>
                </a:extLst>
              </a:tr>
              <a:tr h="1483281">
                <a:tc>
                  <a:txBody>
                    <a:bodyPr/>
                    <a:lstStyle/>
                    <a:p>
                      <a:pPr algn="l" fontAlgn="ctr"/>
                      <a:endParaRPr lang="pt-BR" sz="1300" b="0" i="0" u="none" strike="noStrike" dirty="0">
                        <a:solidFill>
                          <a:schemeClr val="tx1"/>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XX - sistema unitário - conjunto de condutos, instalações e equipamentos para coletar, transportar e direcionar conjuntamente esgoto sanitário e águas pluviais, em rede hidráulica compartilhada, resultando na mistura entre eles.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XX - sistema unitário - conjunto de condutos, instalações e equipamentos para coletar, transportar e direcionar conjuntamente esgoto sanitário e águas pluviais, em rede hidráulica compartilhada, resultando na mistura entre eles.</a:t>
                      </a:r>
                    </a:p>
                  </a:txBody>
                  <a:tcPr marL="9525" marR="9525" marT="9525" marB="0" anchor="ctr">
                    <a:solidFill>
                      <a:srgbClr val="92D050"/>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2177667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950637012"/>
              </p:ext>
            </p:extLst>
          </p:nvPr>
        </p:nvGraphicFramePr>
        <p:xfrm>
          <a:off x="156001" y="78764"/>
          <a:ext cx="11880000" cy="6700471"/>
        </p:xfrm>
        <a:graphic>
          <a:graphicData uri="http://schemas.openxmlformats.org/drawingml/2006/table">
            <a:tbl>
              <a:tblPr>
                <a:tableStyleId>{5C22544A-7EE6-4342-B048-85BDC9FD1C3A}</a:tableStyleId>
              </a:tblPr>
              <a:tblGrid>
                <a:gridCol w="1222225">
                  <a:extLst>
                    <a:ext uri="{9D8B030D-6E8A-4147-A177-3AD203B41FA5}">
                      <a16:colId xmlns:a16="http://schemas.microsoft.com/office/drawing/2014/main" val="2831925566"/>
                    </a:ext>
                  </a:extLst>
                </a:gridCol>
                <a:gridCol w="503583">
                  <a:extLst>
                    <a:ext uri="{9D8B030D-6E8A-4147-A177-3AD203B41FA5}">
                      <a16:colId xmlns:a16="http://schemas.microsoft.com/office/drawing/2014/main" val="123678958"/>
                    </a:ext>
                  </a:extLst>
                </a:gridCol>
                <a:gridCol w="1099930">
                  <a:extLst>
                    <a:ext uri="{9D8B030D-6E8A-4147-A177-3AD203B41FA5}">
                      <a16:colId xmlns:a16="http://schemas.microsoft.com/office/drawing/2014/main" val="4068051759"/>
                    </a:ext>
                  </a:extLst>
                </a:gridCol>
                <a:gridCol w="649357">
                  <a:extLst>
                    <a:ext uri="{9D8B030D-6E8A-4147-A177-3AD203B41FA5}">
                      <a16:colId xmlns:a16="http://schemas.microsoft.com/office/drawing/2014/main" val="4100105347"/>
                    </a:ext>
                  </a:extLst>
                </a:gridCol>
                <a:gridCol w="7686261">
                  <a:extLst>
                    <a:ext uri="{9D8B030D-6E8A-4147-A177-3AD203B41FA5}">
                      <a16:colId xmlns:a16="http://schemas.microsoft.com/office/drawing/2014/main" val="489804545"/>
                    </a:ext>
                  </a:extLst>
                </a:gridCol>
                <a:gridCol w="718644">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544184">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1" i="0" u="none" strike="noStrike" dirty="0">
                          <a:effectLst/>
                          <a:latin typeface="Calibri" panose="020F0502020204030204" pitchFamily="34" charset="0"/>
                        </a:rPr>
                        <a:t>Ana Marina Martins de </a:t>
                      </a:r>
                      <a:r>
                        <a:rPr lang="pt-BR" sz="1300" b="1" i="0" u="none" strike="noStrike" dirty="0" smtClean="0">
                          <a:effectLst/>
                          <a:latin typeface="Calibri" panose="020F0502020204030204" pitchFamily="34" charset="0"/>
                        </a:rPr>
                        <a:t>Lima</a:t>
                      </a:r>
                      <a:r>
                        <a:rPr lang="pt-BR" sz="1300" b="0" i="0" u="none" strike="noStrike" baseline="0" dirty="0" smtClean="0">
                          <a:effectLst/>
                          <a:latin typeface="Calibri" panose="020F0502020204030204" pitchFamily="34" charset="0"/>
                        </a:rPr>
                        <a:t> </a:t>
                      </a:r>
                      <a:r>
                        <a:rPr lang="pt-BR" sz="1300" b="0" i="0" u="none" strike="noStrike" dirty="0" smtClean="0">
                          <a:effectLst/>
                          <a:latin typeface="Calibri" panose="020F0502020204030204" pitchFamily="34" charset="0"/>
                        </a:rPr>
                        <a:t>inclusão </a:t>
                      </a:r>
                      <a:r>
                        <a:rPr lang="pt-BR" sz="1300" b="0" i="0" u="none" strike="noStrike" dirty="0">
                          <a:effectLst/>
                          <a:latin typeface="Calibri" panose="020F0502020204030204" pitchFamily="34" charset="0"/>
                        </a:rPr>
                        <a:t>de um Capítulo </a:t>
                      </a:r>
                      <a:br>
                        <a:rPr lang="pt-BR" sz="1300" b="0" i="0" u="none" strike="noStrike" dirty="0">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(Capítulo II </a:t>
                      </a:r>
                      <a:r>
                        <a:rPr lang="pt-BR" sz="1300" b="0" i="0" u="none" strike="noStrike" dirty="0" smtClean="0">
                          <a:solidFill>
                            <a:srgbClr val="FF0000"/>
                          </a:solidFill>
                          <a:effectLst/>
                          <a:latin typeface="Calibri" panose="020F0502020204030204" pitchFamily="34" charset="0"/>
                        </a:rPr>
                        <a:t>- DAS </a:t>
                      </a:r>
                      <a:r>
                        <a:rPr lang="pt-BR" sz="1300" b="0" i="0" u="none" strike="noStrike" dirty="0">
                          <a:solidFill>
                            <a:srgbClr val="FF0000"/>
                          </a:solidFill>
                          <a:effectLst/>
                          <a:latin typeface="Calibri" panose="020F0502020204030204" pitchFamily="34" charset="0"/>
                        </a:rPr>
                        <a:t>REFERENCIAS)</a:t>
                      </a:r>
                      <a:endParaRPr lang="pt-BR" sz="1300" b="0" i="0" u="none" strike="noStrike" dirty="0">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217359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1" i="0" u="none" strike="noStrike" dirty="0">
                          <a:effectLst/>
                          <a:latin typeface="Calibri" panose="020F0502020204030204" pitchFamily="34" charset="0"/>
                        </a:rPr>
                        <a:t>Ana Marina Martins de Lima</a:t>
                      </a:r>
                      <a:r>
                        <a:rPr lang="pt-BR" sz="1300" b="0" i="0" u="none" strike="noStrike" dirty="0">
                          <a:effectLst/>
                          <a:latin typeface="Calibri" panose="020F0502020204030204" pitchFamily="34" charset="0"/>
                        </a:rPr>
                        <a:t/>
                      </a:r>
                      <a:br>
                        <a:rPr lang="pt-BR" sz="1300" b="0" i="0" u="none" strike="noStrike" dirty="0">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CONSTITUIÇÃO FEDERAL</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PORTARIA GM/MS Nº 888 / 2021 - Altera o Anexo XX da Portaria de Consolidação nº 5/GM/MS, de 28 de setembro de 2017, para dispor sobre os procedimentos de controle e de vigilância da qualidade da água para consumo humano e seu padrão de potabilidade.</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ABNT NBR ISO 9001:2015 -Sistemas de gestão da qualidade – Requisitos</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ABNT NBR ISO 14001:2015 - Sistemas de gestão ambiental — Requisitos com orientações para uso</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ABNT NBR ISO/IEC 17025:2017 - Requisitos gerais para a competência de laboratórios de ensaio e calibração</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ABNT PR 2030-1:2024 - Ambiental, social e governança (ESG)</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Resolução CONAMA 357/2005 - Dispõe sobre a classificação dos corpos de água e diretrizes ambientais para o seu enquadramento, bem como estabelece as condições e padrões de lançamento de efluentes, e dá outras providências</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Resolução CONAMA 396/2008- Dispõe sobre a classificação e diretrizes ambientais para o enquadramento das águas subterrâneas e dá outras providências</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Resolução CONAMA 454/2012 - Estabelece as diretrizes gerais e os procedimentos referenciais para o gerenciamento do material a ser dragado em águas sob jurisdição nacional.</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Livro Perícia Ambiental Criminal – Domingos </a:t>
                      </a:r>
                      <a:r>
                        <a:rPr lang="pt-BR" sz="1300" b="0" i="0" u="none" strike="noStrike" dirty="0" err="1">
                          <a:solidFill>
                            <a:srgbClr val="FF0000"/>
                          </a:solidFill>
                          <a:effectLst/>
                          <a:latin typeface="Calibri" panose="020F0502020204030204" pitchFamily="34" charset="0"/>
                        </a:rPr>
                        <a:t>Tochetto</a:t>
                      </a:r>
                      <a:r>
                        <a:rPr lang="pt-BR" sz="1300" b="0" i="0" u="none" strike="noStrike" dirty="0">
                          <a:solidFill>
                            <a:srgbClr val="FF0000"/>
                          </a:solidFill>
                          <a:effectLst/>
                          <a:latin typeface="Calibri" panose="020F0502020204030204" pitchFamily="34" charset="0"/>
                        </a:rPr>
                        <a:t>, organizador e coordenador, Campinas, SP: Millennium Editora, 2014</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Livro Curso de gestão ambiental -Arlindo </a:t>
                      </a:r>
                      <a:r>
                        <a:rPr lang="pt-BR" sz="1300" b="0" i="0" u="none" strike="noStrike" dirty="0" err="1">
                          <a:solidFill>
                            <a:srgbClr val="FF0000"/>
                          </a:solidFill>
                          <a:effectLst/>
                          <a:latin typeface="Calibri" panose="020F0502020204030204" pitchFamily="34" charset="0"/>
                        </a:rPr>
                        <a:t>Phillippi</a:t>
                      </a:r>
                      <a:r>
                        <a:rPr lang="pt-BR" sz="1300" b="0" i="0" u="none" strike="noStrike" dirty="0">
                          <a:solidFill>
                            <a:srgbClr val="FF0000"/>
                          </a:solidFill>
                          <a:effectLst/>
                          <a:latin typeface="Calibri" panose="020F0502020204030204" pitchFamily="34" charset="0"/>
                        </a:rPr>
                        <a:t> Jr, Marcelo de Andrade Romero, Gilda </a:t>
                      </a:r>
                      <a:r>
                        <a:rPr lang="pt-BR" sz="1300" b="0" i="0" u="none" strike="noStrike" dirty="0" err="1">
                          <a:solidFill>
                            <a:srgbClr val="FF0000"/>
                          </a:solidFill>
                          <a:effectLst/>
                          <a:latin typeface="Calibri" panose="020F0502020204030204" pitchFamily="34" charset="0"/>
                        </a:rPr>
                        <a:t>Collet</a:t>
                      </a:r>
                      <a:r>
                        <a:rPr lang="pt-BR" sz="1300" b="0" i="0" u="none" strike="noStrike" dirty="0">
                          <a:solidFill>
                            <a:srgbClr val="FF0000"/>
                          </a:solidFill>
                          <a:effectLst/>
                          <a:latin typeface="Calibri" panose="020F0502020204030204" pitchFamily="34" charset="0"/>
                        </a:rPr>
                        <a:t> Bruna, Barueri-SP: </a:t>
                      </a:r>
                      <a:r>
                        <a:rPr lang="pt-BR" sz="1300" b="0" i="0" u="none" strike="noStrike" dirty="0" err="1">
                          <a:solidFill>
                            <a:srgbClr val="FF0000"/>
                          </a:solidFill>
                          <a:effectLst/>
                          <a:latin typeface="Calibri" panose="020F0502020204030204" pitchFamily="34" charset="0"/>
                        </a:rPr>
                        <a:t>Mallone</a:t>
                      </a:r>
                      <a:r>
                        <a:rPr lang="pt-BR" sz="1300" b="0" i="0" u="none" strike="noStrike" dirty="0">
                          <a:solidFill>
                            <a:srgbClr val="FF0000"/>
                          </a:solidFill>
                          <a:effectLst/>
                          <a:latin typeface="Calibri" panose="020F0502020204030204" pitchFamily="34" charset="0"/>
                        </a:rPr>
                        <a:t>, 2013</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Livro Avaliação de impacto ambiental: conceitos e métodos- </a:t>
                      </a:r>
                      <a:r>
                        <a:rPr lang="pt-BR" sz="1300" b="0" i="0" u="none" strike="noStrike" dirty="0" err="1">
                          <a:solidFill>
                            <a:srgbClr val="FF0000"/>
                          </a:solidFill>
                          <a:effectLst/>
                          <a:latin typeface="Calibri" panose="020F0502020204030204" pitchFamily="34" charset="0"/>
                        </a:rPr>
                        <a:t>Luis</a:t>
                      </a:r>
                      <a:r>
                        <a:rPr lang="pt-BR" sz="1300" b="0" i="0" u="none" strike="noStrike" dirty="0">
                          <a:solidFill>
                            <a:srgbClr val="FF0000"/>
                          </a:solidFill>
                          <a:effectLst/>
                          <a:latin typeface="Calibri" panose="020F0502020204030204" pitchFamily="34" charset="0"/>
                        </a:rPr>
                        <a:t> Enrique Sánchez, São Paulo: Oficina dos Textos, 2006</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Livro: Indicadores de sustentabilidade nos processos industriais- Maria Luiza de Moraes Leonel Padilha, </a:t>
                      </a:r>
                      <a:r>
                        <a:rPr lang="pt-BR" sz="1300" b="0" i="0" u="none" strike="noStrike" dirty="0" err="1">
                          <a:solidFill>
                            <a:srgbClr val="FF0000"/>
                          </a:solidFill>
                          <a:effectLst/>
                          <a:latin typeface="Calibri" panose="020F0502020204030204" pitchFamily="34" charset="0"/>
                        </a:rPr>
                        <a:t>Fernado</a:t>
                      </a:r>
                      <a:r>
                        <a:rPr lang="pt-BR" sz="1300" b="0" i="0" u="none" strike="noStrike" dirty="0">
                          <a:solidFill>
                            <a:srgbClr val="FF0000"/>
                          </a:solidFill>
                          <a:effectLst/>
                          <a:latin typeface="Calibri" panose="020F0502020204030204" pitchFamily="34" charset="0"/>
                        </a:rPr>
                        <a:t> </a:t>
                      </a:r>
                      <a:r>
                        <a:rPr lang="pt-BR" sz="1300" b="0" i="0" u="none" strike="noStrike" dirty="0" err="1">
                          <a:solidFill>
                            <a:srgbClr val="FF0000"/>
                          </a:solidFill>
                          <a:effectLst/>
                          <a:latin typeface="Calibri" panose="020F0502020204030204" pitchFamily="34" charset="0"/>
                        </a:rPr>
                        <a:t>Codelo</a:t>
                      </a:r>
                      <a:r>
                        <a:rPr lang="pt-BR" sz="1300" b="0" i="0" u="none" strike="noStrike" dirty="0">
                          <a:solidFill>
                            <a:srgbClr val="FF0000"/>
                          </a:solidFill>
                          <a:effectLst/>
                          <a:latin typeface="Calibri" panose="020F0502020204030204" pitchFamily="34" charset="0"/>
                        </a:rPr>
                        <a:t> Nascimento – São Paulo: SENAI, 2015</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Livro: Economia ambiental: aplicações, políticas e teoria – Janet M. Thomas, Scott J. </a:t>
                      </a:r>
                      <a:r>
                        <a:rPr lang="pt-BR" sz="1300" b="0" i="0" u="none" strike="noStrike" dirty="0" err="1">
                          <a:solidFill>
                            <a:srgbClr val="FF0000"/>
                          </a:solidFill>
                          <a:effectLst/>
                          <a:latin typeface="Calibri" panose="020F0502020204030204" pitchFamily="34" charset="0"/>
                        </a:rPr>
                        <a:t>Callan</a:t>
                      </a:r>
                      <a:r>
                        <a:rPr lang="pt-BR" sz="1300" b="0" i="0" u="none" strike="noStrike" dirty="0">
                          <a:solidFill>
                            <a:srgbClr val="FF0000"/>
                          </a:solidFill>
                          <a:effectLst/>
                          <a:latin typeface="Calibri" panose="020F0502020204030204" pitchFamily="34" charset="0"/>
                        </a:rPr>
                        <a:t> - </a:t>
                      </a:r>
                      <a:r>
                        <a:rPr lang="pt-BR" sz="1300" b="0" i="0" u="none" strike="noStrike" dirty="0" err="1">
                          <a:solidFill>
                            <a:srgbClr val="FF0000"/>
                          </a:solidFill>
                          <a:effectLst/>
                          <a:latin typeface="Calibri" panose="020F0502020204030204" pitchFamily="34" charset="0"/>
                        </a:rPr>
                        <a:t>Cengage</a:t>
                      </a:r>
                      <a:r>
                        <a:rPr lang="pt-BR" sz="1300" b="0" i="0" u="none" strike="noStrike" dirty="0">
                          <a:solidFill>
                            <a:srgbClr val="FF0000"/>
                          </a:solidFill>
                          <a:effectLst/>
                          <a:latin typeface="Calibri" panose="020F0502020204030204" pitchFamily="34" charset="0"/>
                        </a:rPr>
                        <a:t> Learning, 2016</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São Paulo (estado) Secretaria de Saúde. Coordenadoria de Controle de Doenças. Centro de Vigilância em Epidemiologia "Prof. Alexandre </a:t>
                      </a:r>
                      <a:r>
                        <a:rPr lang="pt-BR" sz="1300" b="0" i="0" u="none" strike="noStrike" dirty="0" err="1">
                          <a:solidFill>
                            <a:srgbClr val="FF0000"/>
                          </a:solidFill>
                          <a:effectLst/>
                          <a:latin typeface="Calibri" panose="020F0502020204030204" pitchFamily="34" charset="0"/>
                        </a:rPr>
                        <a:t>Vranjac</a:t>
                      </a:r>
                      <a:r>
                        <a:rPr lang="pt-BR" sz="1300" b="0" i="0" u="none" strike="noStrike" dirty="0">
                          <a:solidFill>
                            <a:srgbClr val="FF0000"/>
                          </a:solidFill>
                          <a:effectLst/>
                          <a:latin typeface="Calibri" panose="020F0502020204030204" pitchFamily="34" charset="0"/>
                        </a:rPr>
                        <a:t>" Guia de vigilância epidemiológica - São Paulo: CVE, 2012. Vários Colaboradores</a:t>
                      </a:r>
                      <a:endParaRPr lang="pt-BR" sz="1300" b="0" i="0" u="none" strike="noStrike" dirty="0">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bl>
          </a:graphicData>
        </a:graphic>
      </p:graphicFrame>
      <p:sp>
        <p:nvSpPr>
          <p:cNvPr id="13" name="Seta para Baixo 12"/>
          <p:cNvSpPr/>
          <p:nvPr/>
        </p:nvSpPr>
        <p:spPr>
          <a:xfrm rot="1721148">
            <a:off x="10939200" y="1175672"/>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10939199" y="543692"/>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442431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858126178"/>
              </p:ext>
            </p:extLst>
          </p:nvPr>
        </p:nvGraphicFramePr>
        <p:xfrm>
          <a:off x="156001" y="167054"/>
          <a:ext cx="11880000" cy="6525294"/>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2157703">
                  <a:extLst>
                    <a:ext uri="{9D8B030D-6E8A-4147-A177-3AD203B41FA5}">
                      <a16:colId xmlns:a16="http://schemas.microsoft.com/office/drawing/2014/main" val="123678958"/>
                    </a:ext>
                  </a:extLst>
                </a:gridCol>
                <a:gridCol w="1802297">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Art. 6º Excepcionalmente e em caráter temporário, o órgão ambiental competente poderá, mediante análise técnica fundamentada, autorizar o lançamento de efluentes em desacordo com as condições e padrões estabelecidos nesta Resolução, desde que observados os seguintes requisitos: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1" i="0" u="none" strike="noStrike" dirty="0">
                          <a:solidFill>
                            <a:schemeClr val="tx1"/>
                          </a:solidFill>
                          <a:effectLst/>
                          <a:latin typeface="+mn-lt"/>
                        </a:rPr>
                        <a:t>Ana Marina Martins de Lima</a:t>
                      </a:r>
                      <a:r>
                        <a:rPr lang="pt-BR" sz="1300" b="0" i="0" u="none" strike="noStrike" dirty="0">
                          <a:solidFill>
                            <a:srgbClr val="FF0000"/>
                          </a:solidFill>
                          <a:effectLst/>
                          <a:latin typeface="+mn-lt"/>
                        </a:rPr>
                        <a:t/>
                      </a:r>
                      <a:br>
                        <a:rPr lang="pt-BR" sz="1300" b="0" i="0" u="none" strike="noStrike" dirty="0">
                          <a:solidFill>
                            <a:srgbClr val="FF0000"/>
                          </a:solidFill>
                          <a:effectLst/>
                          <a:latin typeface="+mn-lt"/>
                        </a:rPr>
                      </a:b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algn="l" fontAlgn="ctr"/>
                      <a:endParaRPr lang="pt-BR" sz="1300" b="1" i="0" u="none" strike="noStrike" dirty="0" smtClean="0">
                        <a:solidFill>
                          <a:schemeClr val="tx1"/>
                        </a:solidFill>
                        <a:effectLst/>
                        <a:latin typeface="+mn-lt"/>
                        <a:ea typeface="+mn-ea"/>
                        <a:cs typeface="+mn-cs"/>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447899585"/>
                  </a:ext>
                </a:extLst>
              </a:tr>
              <a:tr h="1138958">
                <a:tc>
                  <a:txBody>
                    <a:bodyPr/>
                    <a:lstStyle/>
                    <a:p>
                      <a:pPr algn="l" fontAlgn="ctr"/>
                      <a:r>
                        <a:rPr lang="pt-BR" sz="1300" b="0" i="0" u="none" strike="noStrike" dirty="0">
                          <a:effectLst/>
                          <a:latin typeface="+mn-lt"/>
                        </a:rPr>
                        <a:t>III - realização de estudo ambiental tecnicamente adequado, às expensas do empreendedor responsável pelo lançamento;</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III - realização de estudo ambiental tecnicamente adequado, </a:t>
                      </a:r>
                      <a:r>
                        <a:rPr lang="pt-BR" sz="1300" b="0" i="0" u="none" strike="noStrike" dirty="0">
                          <a:solidFill>
                            <a:srgbClr val="FF0000"/>
                          </a:solidFill>
                          <a:effectLst/>
                          <a:latin typeface="+mn-lt"/>
                        </a:rPr>
                        <a:t>que ocorrerá</a:t>
                      </a:r>
                      <a:r>
                        <a:rPr lang="pt-BR" sz="1300" b="0" i="0" u="none" strike="noStrike" dirty="0">
                          <a:solidFill>
                            <a:srgbClr val="333333"/>
                          </a:solidFill>
                          <a:effectLst/>
                          <a:latin typeface="+mn-lt"/>
                        </a:rPr>
                        <a:t> às expensas do empreendedor </a:t>
                      </a:r>
                      <a:r>
                        <a:rPr lang="pt-BR" sz="1300" b="0" i="0" u="none" strike="noStrike" dirty="0">
                          <a:solidFill>
                            <a:schemeClr val="tx1"/>
                          </a:solidFill>
                          <a:effectLst/>
                          <a:latin typeface="+mn-lt"/>
                        </a:rPr>
                        <a:t>responsáve</a:t>
                      </a:r>
                      <a:r>
                        <a:rPr lang="pt-BR" sz="1300" b="0" i="0" u="none" strike="noStrike" dirty="0">
                          <a:solidFill>
                            <a:srgbClr val="333333"/>
                          </a:solidFill>
                          <a:effectLst/>
                          <a:latin typeface="+mn-lt"/>
                        </a:rPr>
                        <a:t>l pelo lançamento</a:t>
                      </a:r>
                      <a:r>
                        <a:rPr lang="pt-BR" sz="1300" b="0" i="0" u="none" strike="noStrike" dirty="0">
                          <a:solidFill>
                            <a:srgbClr val="FF0000"/>
                          </a:solidFill>
                          <a:effectLst/>
                          <a:latin typeface="+mn-lt"/>
                        </a:rPr>
                        <a:t> e que deverá conter, no mínimo</a:t>
                      </a:r>
                      <a:r>
                        <a:rPr lang="pt-BR" sz="1300" b="0" i="0" u="none" strike="noStrike" dirty="0" smtClean="0">
                          <a:solidFill>
                            <a:srgbClr val="FF0000"/>
                          </a:solidFill>
                          <a:effectLst/>
                          <a:latin typeface="+mn-lt"/>
                        </a:rPr>
                        <a:t>:</a:t>
                      </a:r>
                    </a:p>
                    <a:p>
                      <a:pPr algn="l" fontAlgn="ctr"/>
                      <a:endParaRPr lang="pt-BR" sz="1300" b="0" i="0" u="none" strike="noStrike" dirty="0">
                        <a:solidFill>
                          <a:srgbClr val="333333"/>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1" i="0" u="none" strike="noStrike" dirty="0">
                        <a:solidFill>
                          <a:srgbClr val="333333"/>
                        </a:solidFill>
                        <a:effectLst/>
                        <a:latin typeface="+mn-lt"/>
                        <a:ea typeface="+mn-ea"/>
                        <a:cs typeface="+mn-cs"/>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3462872140"/>
                  </a:ext>
                </a:extLst>
              </a:tr>
              <a:tr h="232924">
                <a:tc>
                  <a:txBody>
                    <a:bodyPr/>
                    <a:lstStyle/>
                    <a:p>
                      <a:pPr marL="0" algn="l" fontAlgn="ctr"/>
                      <a:endParaRPr lang="pt-BR" sz="1300" b="0" i="0" u="none" strike="noStrike" dirty="0">
                        <a:solidFill>
                          <a:srgbClr val="FF0000"/>
                        </a:solidFill>
                        <a:effectLst/>
                        <a:latin typeface="Calibri" panose="020F0502020204030204" pitchFamily="34" charset="0"/>
                        <a:ea typeface="+mn-ea"/>
                        <a:cs typeface="+mn-cs"/>
                      </a:endParaRPr>
                    </a:p>
                  </a:txBody>
                  <a:tcPr marL="5042" marR="5042" marT="5042" marB="0" anchor="ctr">
                    <a:solidFill>
                      <a:schemeClr val="accent3">
                        <a:lumMod val="20000"/>
                        <a:lumOff val="80000"/>
                      </a:schemeClr>
                    </a:solidFill>
                  </a:tcPr>
                </a:tc>
                <a:tc>
                  <a:txBody>
                    <a:bodyPr/>
                    <a:lstStyle/>
                    <a:p>
                      <a:pPr marL="0" indent="0" algn="l" fontAlgn="ctr">
                        <a:buNone/>
                      </a:pPr>
                      <a:r>
                        <a:rPr lang="pt-BR" sz="1300" b="0" i="0" u="none" strike="noStrike" dirty="0" smtClean="0">
                          <a:solidFill>
                            <a:srgbClr val="FF0000"/>
                          </a:solidFill>
                          <a:effectLst/>
                          <a:latin typeface="Calibri" panose="020F0502020204030204" pitchFamily="34" charset="0"/>
                          <a:ea typeface="+mn-ea"/>
                          <a:cs typeface="+mn-cs"/>
                        </a:rPr>
                        <a:t>a) o </a:t>
                      </a:r>
                      <a:r>
                        <a:rPr lang="pt-BR" sz="1300" b="0" i="0" u="none" strike="noStrike" dirty="0">
                          <a:solidFill>
                            <a:srgbClr val="FF0000"/>
                          </a:solidFill>
                          <a:effectLst/>
                          <a:latin typeface="Calibri" panose="020F0502020204030204" pitchFamily="34" charset="0"/>
                          <a:ea typeface="+mn-ea"/>
                          <a:cs typeface="+mn-cs"/>
                        </a:rPr>
                        <a:t>estudo de dispersão do efluente tratado, contemplando minimamente o cenário desfavorável em termos hidrodinâmicos e da condição do efluente</a:t>
                      </a:r>
                      <a:r>
                        <a:rPr lang="pt-BR" sz="1300" b="0" i="0" u="none" strike="noStrike" dirty="0" smtClean="0">
                          <a:solidFill>
                            <a:srgbClr val="FF0000"/>
                          </a:solidFill>
                          <a:effectLst/>
                          <a:latin typeface="Calibri" panose="020F0502020204030204" pitchFamily="34" charset="0"/>
                          <a:ea typeface="+mn-ea"/>
                          <a:cs typeface="+mn-cs"/>
                        </a:rPr>
                        <a:t>;</a:t>
                      </a:r>
                    </a:p>
                    <a:p>
                      <a:pPr marL="0" indent="0" algn="l" fontAlgn="ctr">
                        <a:buNone/>
                      </a:pPr>
                      <a:endParaRPr lang="pt-BR" sz="1300" b="0" i="0" u="none" strike="noStrike" dirty="0" smtClean="0">
                        <a:solidFill>
                          <a:srgbClr val="FF0000"/>
                        </a:solidFill>
                        <a:effectLst/>
                        <a:latin typeface="Calibri" panose="020F0502020204030204" pitchFamily="34" charset="0"/>
                        <a:ea typeface="+mn-ea"/>
                        <a:cs typeface="+mn-cs"/>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1546125317"/>
                  </a:ext>
                </a:extLst>
              </a:tr>
              <a:tr h="1142437">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b) programa de monitoramento dos efluentes bruto e tratado e da qualidade ambiental do meio receptor; e</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b) programa de monitoramento dos efluentes bruto e tratado e da qualidade ambiental do corpo receptor; e</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530779405"/>
                  </a:ext>
                </a:extLst>
              </a:tr>
            </a:tbl>
          </a:graphicData>
        </a:graphic>
      </p:graphicFrame>
      <p:sp>
        <p:nvSpPr>
          <p:cNvPr id="13" name="Seta para Baixo 12"/>
          <p:cNvSpPr/>
          <p:nvPr/>
        </p:nvSpPr>
        <p:spPr>
          <a:xfrm rot="1721148">
            <a:off x="9637830" y="608107"/>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418546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431638351"/>
              </p:ext>
            </p:extLst>
          </p:nvPr>
        </p:nvGraphicFramePr>
        <p:xfrm>
          <a:off x="156001" y="167054"/>
          <a:ext cx="11880000" cy="6382982"/>
        </p:xfrm>
        <a:graphic>
          <a:graphicData uri="http://schemas.openxmlformats.org/drawingml/2006/table">
            <a:tbl>
              <a:tblPr>
                <a:tableStyleId>{5C22544A-7EE6-4342-B048-85BDC9FD1C3A}</a:tableStyleId>
              </a:tblPr>
              <a:tblGrid>
                <a:gridCol w="2030608">
                  <a:extLst>
                    <a:ext uri="{9D8B030D-6E8A-4147-A177-3AD203B41FA5}">
                      <a16:colId xmlns:a16="http://schemas.microsoft.com/office/drawing/2014/main" val="2831925566"/>
                    </a:ext>
                  </a:extLst>
                </a:gridCol>
                <a:gridCol w="2080591">
                  <a:extLst>
                    <a:ext uri="{9D8B030D-6E8A-4147-A177-3AD203B41FA5}">
                      <a16:colId xmlns:a16="http://schemas.microsoft.com/office/drawing/2014/main" val="123678958"/>
                    </a:ext>
                  </a:extLst>
                </a:gridCol>
                <a:gridCol w="1828801">
                  <a:extLst>
                    <a:ext uri="{9D8B030D-6E8A-4147-A177-3AD203B41FA5}">
                      <a16:colId xmlns:a16="http://schemas.microsoft.com/office/drawing/2014/main" val="4068051759"/>
                    </a:ext>
                  </a:extLst>
                </a:gridCol>
                <a:gridCol w="1762538">
                  <a:extLst>
                    <a:ext uri="{9D8B030D-6E8A-4147-A177-3AD203B41FA5}">
                      <a16:colId xmlns:a16="http://schemas.microsoft.com/office/drawing/2014/main" val="4100105347"/>
                    </a:ext>
                  </a:extLst>
                </a:gridCol>
                <a:gridCol w="2197462">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265888">
                <a:tc>
                  <a:txBody>
                    <a:bodyPr/>
                    <a:lstStyle/>
                    <a:p>
                      <a:pPr algn="l" fontAlgn="ctr"/>
                      <a:endParaRPr lang="pt-BR" sz="1300" b="0" i="0" u="none" strike="noStrike" dirty="0">
                        <a:solidFill>
                          <a:schemeClr val="tx1"/>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c) programa de manutenção do sistema.</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j-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801028">
                <a:tc>
                  <a:txBody>
                    <a:bodyPr/>
                    <a:lstStyle/>
                    <a:p>
                      <a:pPr algn="l" fontAlgn="ctr"/>
                      <a:r>
                        <a:rPr lang="pt-BR" sz="1300" b="0" i="0" u="none" strike="noStrike" dirty="0">
                          <a:effectLst/>
                          <a:latin typeface="+mj-lt"/>
                        </a:rPr>
                        <a:t>§ 1º O órgão ambiental competente poderá exigir, nos processos de licenciamento ou de sua renovação, a apresentação de estudo de capacidade de suporte do corpo receptor</a:t>
                      </a:r>
                      <a:r>
                        <a:rPr lang="pt-BR" sz="1300" b="0" i="0" u="none" strike="noStrike" dirty="0" smtClean="0">
                          <a:effectLst/>
                          <a:latin typeface="+mj-lt"/>
                        </a:rPr>
                        <a:t>.</a:t>
                      </a:r>
                    </a:p>
                    <a:p>
                      <a:pPr algn="l" fontAlgn="ctr"/>
                      <a:endParaRPr lang="pt-BR" sz="1300" b="0" i="0" u="none" strike="noStrike" dirty="0">
                        <a:effectLst/>
                        <a:latin typeface="+mj-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1" i="0" u="none" strike="noStrike" dirty="0">
                          <a:effectLst/>
                          <a:latin typeface="+mj-lt"/>
                        </a:rPr>
                        <a:t>Ana Marina Martins de Lima </a:t>
                      </a:r>
                      <a:r>
                        <a:rPr lang="pt-BR" sz="1300" b="0" i="0" u="none" strike="noStrike" dirty="0">
                          <a:effectLst/>
                          <a:latin typeface="+mj-lt"/>
                        </a:rPr>
                        <a:t/>
                      </a:r>
                      <a:br>
                        <a:rPr lang="pt-BR" sz="1300" b="0" i="0" u="none" strike="noStrike" dirty="0">
                          <a:effectLst/>
                          <a:latin typeface="+mj-lt"/>
                        </a:rPr>
                      </a:br>
                      <a:r>
                        <a:rPr lang="pt-BR" sz="1300" b="0" i="0" u="none" strike="noStrike" dirty="0">
                          <a:solidFill>
                            <a:srgbClr val="FF0000"/>
                          </a:solidFill>
                          <a:effectLst/>
                          <a:latin typeface="+mj-lt"/>
                        </a:rPr>
                        <a:t>§ 1° Para fins de licenciamento faz-se obrigatória a apresentação de estudo da capacidade de suporte do polo receptor.</a:t>
                      </a:r>
                      <a:endParaRPr lang="pt-BR" sz="1300" b="0" i="0" u="none" strike="noStrike" dirty="0">
                        <a:effectLst/>
                        <a:latin typeface="+mj-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j-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1964858">
                <a:tc>
                  <a:txBody>
                    <a:bodyPr/>
                    <a:lstStyle/>
                    <a:p>
                      <a:pPr algn="l" fontAlgn="ctr"/>
                      <a:r>
                        <a:rPr lang="pt-BR" sz="1300" b="0" i="0" u="none" strike="noStrike" dirty="0">
                          <a:effectLst/>
                          <a:latin typeface="+mj-lt"/>
                        </a:rPr>
                        <a:t>§ 2º O estudo de capacidade de suporte deve considerar, no mínimo, a diferença entre os padrões estabelecidos pela classe e as concentrações existentes no trecho desde a montante, estimando a concentração após a zona de mistura.</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effectLst/>
                          <a:latin typeface="+mj-lt"/>
                        </a:rPr>
                        <a:t>§ 2º O estudo de capacidade de suporte deve considerar, no mínimo, a diferença entre os padrões estabelecidos pela classe e as concentrações existentes no trecho desde a montante, estimando a concentração após a zona de mistura </a:t>
                      </a:r>
                      <a:r>
                        <a:rPr lang="pt-BR" sz="1300" b="0" i="0" u="none" strike="noStrike" dirty="0">
                          <a:solidFill>
                            <a:srgbClr val="FF0000"/>
                          </a:solidFill>
                          <a:effectLst/>
                          <a:latin typeface="+mj-lt"/>
                        </a:rPr>
                        <a:t>regulatória</a:t>
                      </a:r>
                      <a:r>
                        <a:rPr lang="pt-BR" sz="1300" b="0" i="0" u="none" strike="noStrike" dirty="0" smtClean="0">
                          <a:effectLst/>
                          <a:latin typeface="+mj-lt"/>
                        </a:rPr>
                        <a:t>.</a:t>
                      </a:r>
                    </a:p>
                    <a:p>
                      <a:pPr algn="l" fontAlgn="ctr"/>
                      <a:endParaRPr lang="pt-BR" sz="1300" b="0" i="0" u="none" strike="noStrike" dirty="0">
                        <a:effectLst/>
                        <a:latin typeface="+mj-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1" i="0" u="none" strike="noStrike" dirty="0">
                          <a:effectLst/>
                          <a:latin typeface="Calibri" panose="020F0502020204030204" pitchFamily="34" charset="0"/>
                        </a:rPr>
                        <a:t>Em aberto em função do </a:t>
                      </a:r>
                      <a:r>
                        <a:rPr lang="pt-BR" sz="1300" b="1" i="0" u="none" strike="noStrike" dirty="0" smtClean="0">
                          <a:effectLst/>
                          <a:latin typeface="Calibri" panose="020F0502020204030204" pitchFamily="34" charset="0"/>
                        </a:rPr>
                        <a:t>dissenso </a:t>
                      </a:r>
                      <a:r>
                        <a:rPr lang="pt-BR" sz="1300" b="1" i="0" u="none" strike="noStrike" dirty="0">
                          <a:effectLst/>
                          <a:latin typeface="Calibri" panose="020F0502020204030204" pitchFamily="34" charset="0"/>
                        </a:rPr>
                        <a:t>sobre a </a:t>
                      </a:r>
                      <a:r>
                        <a:rPr lang="pt-BR" sz="1300" b="1" i="0" u="none" strike="noStrike" dirty="0" smtClean="0">
                          <a:effectLst/>
                          <a:latin typeface="Calibri" panose="020F0502020204030204" pitchFamily="34" charset="0"/>
                        </a:rPr>
                        <a:t>definição </a:t>
                      </a:r>
                      <a:r>
                        <a:rPr lang="pt-BR" sz="1300" b="1" i="0" u="none" strike="noStrike" dirty="0">
                          <a:effectLst/>
                          <a:latin typeface="Calibri" panose="020F0502020204030204" pitchFamily="34" charset="0"/>
                        </a:rPr>
                        <a:t>de zona de mistura</a:t>
                      </a:r>
                    </a:p>
                  </a:txBody>
                  <a:tcPr marL="9525" marR="9525" marT="9525" marB="0" anchor="ctr">
                    <a:solidFill>
                      <a:schemeClr val="accent3">
                        <a:lumMod val="20000"/>
                        <a:lumOff val="80000"/>
                      </a:schemeClr>
                    </a:solidFill>
                  </a:tcPr>
                </a:tc>
                <a:extLst>
                  <a:ext uri="{0D108BD9-81ED-4DB2-BD59-A6C34878D82A}">
                    <a16:rowId xmlns:a16="http://schemas.microsoft.com/office/drawing/2014/main" val="1546125317"/>
                  </a:ext>
                </a:extLst>
              </a:tr>
              <a:tr h="1964858">
                <a:tc>
                  <a:txBody>
                    <a:bodyPr/>
                    <a:lstStyle/>
                    <a:p>
                      <a:pPr algn="l" fontAlgn="ctr"/>
                      <a:r>
                        <a:rPr lang="pt-BR" sz="1300" b="0" i="0" u="none" strike="noStrike" dirty="0">
                          <a:effectLst/>
                          <a:latin typeface="+mn-lt"/>
                        </a:rPr>
                        <a:t>§ 4º O disposto no § 3º não se aplica aos casos em que o empreendedor comprove que não dispunha de condições de saber da existência de uma ou mais substâncias nos efluentes gerados pelos empreendimentos ou atividades.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1" i="0" u="none" strike="noStrike" dirty="0">
                          <a:solidFill>
                            <a:schemeClr val="tx1"/>
                          </a:solidFill>
                          <a:effectLst/>
                          <a:latin typeface="+mn-lt"/>
                        </a:rPr>
                        <a:t>Ana Marina Martins de Lima</a:t>
                      </a:r>
                      <a:r>
                        <a:rPr lang="pt-BR" sz="1300" b="0" i="0" u="none" strike="noStrike" dirty="0">
                          <a:solidFill>
                            <a:srgbClr val="FF0000"/>
                          </a:solidFill>
                          <a:effectLst/>
                          <a:latin typeface="+mn-lt"/>
                        </a:rPr>
                        <a:t/>
                      </a:r>
                      <a:br>
                        <a:rPr lang="pt-BR" sz="1300" b="0" i="0" u="none" strike="noStrike" dirty="0">
                          <a:solidFill>
                            <a:srgbClr val="FF0000"/>
                          </a:solidFill>
                          <a:effectLst/>
                          <a:latin typeface="+mn-lt"/>
                        </a:rPr>
                      </a:br>
                      <a:r>
                        <a:rPr lang="pt-BR" sz="1300" b="0" i="0" u="none" strike="noStrike" dirty="0">
                          <a:solidFill>
                            <a:srgbClr val="FF0000"/>
                          </a:solidFill>
                          <a:effectLst/>
                          <a:latin typeface="+mn-lt"/>
                        </a:rPr>
                        <a:t>§ 4° O empreendedor deve apresentar análise de verificação de todas as substâncias de efluentes gerados, cabe ao órgão ambiental por meio de laboratórios oficiais realizar uma análise de contraprova para parâmetros considerados críticos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20952964"/>
                  </a:ext>
                </a:extLst>
              </a:tr>
            </a:tbl>
          </a:graphicData>
        </a:graphic>
      </p:graphicFrame>
      <p:sp>
        <p:nvSpPr>
          <p:cNvPr id="13" name="Seta para Baixo 12"/>
          <p:cNvSpPr/>
          <p:nvPr/>
        </p:nvSpPr>
        <p:spPr>
          <a:xfrm rot="1721148">
            <a:off x="9783760" y="786944"/>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622871" y="4763340"/>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529453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587074314"/>
              </p:ext>
            </p:extLst>
          </p:nvPr>
        </p:nvGraphicFramePr>
        <p:xfrm>
          <a:off x="156001" y="167054"/>
          <a:ext cx="11880000" cy="6562052"/>
        </p:xfrm>
        <a:graphic>
          <a:graphicData uri="http://schemas.openxmlformats.org/drawingml/2006/table">
            <a:tbl>
              <a:tblPr>
                <a:tableStyleId>{5C22544A-7EE6-4342-B048-85BDC9FD1C3A}</a:tableStyleId>
              </a:tblPr>
              <a:tblGrid>
                <a:gridCol w="1593286">
                  <a:extLst>
                    <a:ext uri="{9D8B030D-6E8A-4147-A177-3AD203B41FA5}">
                      <a16:colId xmlns:a16="http://schemas.microsoft.com/office/drawing/2014/main" val="2831925566"/>
                    </a:ext>
                  </a:extLst>
                </a:gridCol>
                <a:gridCol w="2366714">
                  <a:extLst>
                    <a:ext uri="{9D8B030D-6E8A-4147-A177-3AD203B41FA5}">
                      <a16:colId xmlns:a16="http://schemas.microsoft.com/office/drawing/2014/main" val="123678958"/>
                    </a:ext>
                  </a:extLst>
                </a:gridCol>
                <a:gridCol w="2735373">
                  <a:extLst>
                    <a:ext uri="{9D8B030D-6E8A-4147-A177-3AD203B41FA5}">
                      <a16:colId xmlns:a16="http://schemas.microsoft.com/office/drawing/2014/main" val="4068051759"/>
                    </a:ext>
                  </a:extLst>
                </a:gridCol>
                <a:gridCol w="1563756">
                  <a:extLst>
                    <a:ext uri="{9D8B030D-6E8A-4147-A177-3AD203B41FA5}">
                      <a16:colId xmlns:a16="http://schemas.microsoft.com/office/drawing/2014/main" val="4100105347"/>
                    </a:ext>
                  </a:extLst>
                </a:gridCol>
                <a:gridCol w="1640871">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r>
                        <a:rPr lang="pt-BR" sz="1300" b="0" i="0" u="none" strike="sngStrike" dirty="0">
                          <a:solidFill>
                            <a:srgbClr val="FF0000"/>
                          </a:solidFill>
                          <a:effectLst/>
                          <a:latin typeface="+mn-lt"/>
                        </a:rPr>
                        <a:t>§ 5º O órgão ambiental competente deverá exigir, nos processos de licenciamento ou de sua renovação, que o empreendedor preencha e mantenha atualizada as informações relativas ao seu empreendimento no sistema de informações de efluentes existente no órgão ambiental ou no Sistema Nacional de Monitoramento do Lançamento de Efluentes em Recursos Hídricos.</a:t>
                      </a: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Incluir § 5º </a:t>
                      </a:r>
                      <a:br>
                        <a:rPr lang="pt-BR" sz="1300" b="0" i="0" u="none" strike="noStrike" dirty="0">
                          <a:solidFill>
                            <a:srgbClr val="333333"/>
                          </a:solidFill>
                          <a:effectLst/>
                          <a:latin typeface="+mn-lt"/>
                        </a:rPr>
                      </a:br>
                      <a:r>
                        <a:rPr lang="pt-BR" sz="1300" b="0" i="0" u="none" strike="noStrike" dirty="0">
                          <a:solidFill>
                            <a:srgbClr val="333333"/>
                          </a:solidFill>
                          <a:effectLst/>
                          <a:latin typeface="+mn-lt"/>
                        </a:rPr>
                        <a:t>Alterar o uso de Declaração pois o MMA desenvolveu um sistema de carga poluidora. Desta forma, foram incluídos os artigos 5º e 6º, que reforçam a necessidade dos empreendimentos licenciados disponibilizarem as respectivas informações de cargas poluidoras neste sistema, permitindo um controle da fonte poluidora mais eficaz e um acesso mais rápido e transparente dos dados pelos órgãos ambientais e sociedade. O MMA poderá disponibilizar o sistema àqueles estados, que não tiverem sistemas próprios.</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 Transferir os parágrafos 5 e 6 do artigo 7,respectivamente, para os parágrafos 1 e 2 do próprio artigo 28, uma vez que o artigo 7 se refere à carga máxima poluidora e os dois parágrafos referem-se ao sistema de efluentes, o que é tratado no artigo 28.</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333333"/>
                          </a:solidFill>
                          <a:effectLst/>
                          <a:latin typeface="+mn-lt"/>
                        </a:rPr>
                        <a:t> Transferir os parágrafos 5 e 6 do artigo 7,respectivamente, para os parágrafos 1 e 2 do próprio artigo 28, uma vez que o artigo 7 se refere à carga máxima poluidora e os dois parágrafos referem-se ao sistema de efluentes, o que é tratado no artigo 28.</a:t>
                      </a:r>
                    </a:p>
                    <a:p>
                      <a:pPr algn="l" fontAlgn="ctr"/>
                      <a:endParaRPr lang="pt-BR" sz="1300" b="0" i="0" u="none" strike="noStrike" dirty="0" smtClean="0">
                        <a:solidFill>
                          <a:schemeClr val="tx1"/>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447899585"/>
                  </a:ext>
                </a:extLst>
              </a:tr>
              <a:tr h="217359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sngStrike" dirty="0">
                          <a:solidFill>
                            <a:srgbClr val="FF0000"/>
                          </a:solidFill>
                          <a:effectLst/>
                          <a:latin typeface="+mn-lt"/>
                        </a:rPr>
                        <a:t>§ 6º Se o órgão ambiental competente já possuir sistema de informações próprio, as informações deste deverão ser integradas ao Sistema Nacional de Monitoramento do Lançamento de Efluentes em Recursos Hídricos, em até 18 meses após a disponibilização do sistema nacional. </a:t>
                      </a: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Incluir § 6º </a:t>
                      </a:r>
                      <a:br>
                        <a:rPr lang="pt-BR" sz="1300" b="0" i="0" u="none" strike="noStrike" dirty="0">
                          <a:solidFill>
                            <a:srgbClr val="333333"/>
                          </a:solidFill>
                          <a:effectLst/>
                          <a:latin typeface="+mn-lt"/>
                        </a:rPr>
                      </a:br>
                      <a:r>
                        <a:rPr lang="pt-BR" sz="1300" b="0" i="0" u="none" strike="noStrike" dirty="0">
                          <a:solidFill>
                            <a:srgbClr val="333333"/>
                          </a:solidFill>
                          <a:effectLst/>
                          <a:latin typeface="+mn-lt"/>
                        </a:rPr>
                        <a:t>Alterar o uso de Declaração pois o MMA desenvolveu um sistema de carga poluidora. Desta forma, foram incluídos os artigos 5º e 6º, que reforçam a necessidade dos empreendimentos licenciados disponibilizarem as respectivas informações de cargas poluidoras neste sistema, permitindo um controle da fonte poluidora mais eficaz e um acesso mais rápido e transparente dos dados pelos órgãos ambientais e sociedade. O MMA poderá disponibilizar o sistema àqueles estados, que não tiverem sistemas próprios.</a:t>
                      </a: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333333"/>
                          </a:solidFill>
                          <a:effectLst/>
                          <a:latin typeface="+mn-lt"/>
                        </a:rPr>
                        <a:t>Transferir os parágrafos 5 e 6 do artigo 7,respectivamente, para os parágrafos 1 e 2 do próprio artigo 28, uma vez que o artigo 7 se refere à carga máxima poluidora e os dois parágrafos referem-se ao sistema de efluentes, o que é tratado no artigo 28.</a:t>
                      </a:r>
                    </a:p>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 Transferir os parágrafos 5 e 6 do artigo 7,respectivamente, para os parágrafos 1 e 2 do próprio artigo 28, uma vez que o artigo 7 se refere à carga máxima poluidora e os dois parágrafos referem-se ao sistema de efluentes, o que é tratado no artigo 28.</a:t>
                      </a:r>
                    </a:p>
                  </a:txBody>
                  <a:tcPr marL="9525" marR="9525" marT="9525" marB="0" anchor="ctr">
                    <a:solidFill>
                      <a:srgbClr val="92D050"/>
                    </a:solidFill>
                  </a:tcPr>
                </a:tc>
                <a:extLst>
                  <a:ext uri="{0D108BD9-81ED-4DB2-BD59-A6C34878D82A}">
                    <a16:rowId xmlns:a16="http://schemas.microsoft.com/office/drawing/2014/main" val="3462872140"/>
                  </a:ext>
                </a:extLst>
              </a:tr>
            </a:tbl>
          </a:graphicData>
        </a:graphic>
      </p:graphicFrame>
    </p:spTree>
    <p:extLst>
      <p:ext uri="{BB962C8B-B14F-4D97-AF65-F5344CB8AC3E}">
        <p14:creationId xmlns:p14="http://schemas.microsoft.com/office/powerpoint/2010/main" val="1645605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664E04A7-1E98-0B5C-451D-91A13A9772FC}"/>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9D53DE71-A3E5-67B5-1960-5B462D9957A4}"/>
                </a:ext>
              </a:extLst>
            </p:cNvPr>
            <p:cNvPicPr/>
            <p:nvPr/>
          </p:nvPicPr>
          <p:blipFill>
            <a:blip r:embed="rId2" cstate="print"/>
            <a:stretch>
              <a:fillRect/>
            </a:stretch>
          </p:blipFill>
          <p:spPr>
            <a:xfrm>
              <a:off x="1" y="0"/>
              <a:ext cx="12192000" cy="6858000"/>
            </a:xfrm>
            <a:prstGeom prst="rect">
              <a:avLst/>
            </a:prstGeom>
          </p:spPr>
        </p:pic>
        <p:pic>
          <p:nvPicPr>
            <p:cNvPr id="6" name="object 4">
              <a:extLst>
                <a:ext uri="{FF2B5EF4-FFF2-40B4-BE49-F238E27FC236}">
                  <a16:creationId xmlns:a16="http://schemas.microsoft.com/office/drawing/2014/main" id="{86ECE53E-D6F9-DBEA-1E90-B5FF7B3446A3}"/>
                </a:ext>
              </a:extLst>
            </p:cNvPr>
            <p:cNvPicPr/>
            <p:nvPr/>
          </p:nvPicPr>
          <p:blipFill>
            <a:blip r:embed="rId3" cstate="print"/>
            <a:stretch>
              <a:fillRect/>
            </a:stretch>
          </p:blipFill>
          <p:spPr>
            <a:xfrm>
              <a:off x="4675504" y="5694616"/>
              <a:ext cx="2821927" cy="1027468"/>
            </a:xfrm>
            <a:prstGeom prst="rect">
              <a:avLst/>
            </a:prstGeom>
          </p:spPr>
        </p:pic>
      </p:grpSp>
      <p:graphicFrame>
        <p:nvGraphicFramePr>
          <p:cNvPr id="7" name="Espaço Reservado para Texto 4">
            <a:extLst>
              <a:ext uri="{FF2B5EF4-FFF2-40B4-BE49-F238E27FC236}">
                <a16:creationId xmlns:a16="http://schemas.microsoft.com/office/drawing/2014/main" id="{D3C5E7EE-5E93-B1CC-B123-B7FD76DBF5FB}"/>
              </a:ext>
            </a:extLst>
          </p:cNvPr>
          <p:cNvGraphicFramePr/>
          <p:nvPr>
            <p:extLst>
              <p:ext uri="{D42A27DB-BD31-4B8C-83A1-F6EECF244321}">
                <p14:modId xmlns:p14="http://schemas.microsoft.com/office/powerpoint/2010/main" val="4260911365"/>
              </p:ext>
            </p:extLst>
          </p:nvPr>
        </p:nvGraphicFramePr>
        <p:xfrm>
          <a:off x="562708" y="1171254"/>
          <a:ext cx="11345040" cy="46497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2" name="object 6"/>
          <p:cNvPicPr/>
          <p:nvPr/>
        </p:nvPicPr>
        <p:blipFill>
          <a:blip r:embed="rId9" cstate="print"/>
          <a:stretch>
            <a:fillRect/>
          </a:stretch>
        </p:blipFill>
        <p:spPr>
          <a:xfrm>
            <a:off x="7132862" y="6120754"/>
            <a:ext cx="1140000" cy="505715"/>
          </a:xfrm>
          <a:prstGeom prst="rect">
            <a:avLst/>
          </a:prstGeom>
          <a:solidFill>
            <a:schemeClr val="bg1"/>
          </a:solidFill>
        </p:spPr>
      </p:pic>
      <p:pic>
        <p:nvPicPr>
          <p:cNvPr id="13" name="Imagem 12"/>
          <p:cNvPicPr>
            <a:picLocks noChangeAspect="1"/>
          </p:cNvPicPr>
          <p:nvPr/>
        </p:nvPicPr>
        <p:blipFill>
          <a:blip r:embed="rId10"/>
          <a:stretch>
            <a:fillRect/>
          </a:stretch>
        </p:blipFill>
        <p:spPr>
          <a:xfrm>
            <a:off x="6190446" y="6160075"/>
            <a:ext cx="969348" cy="377985"/>
          </a:xfrm>
          <a:prstGeom prst="rect">
            <a:avLst/>
          </a:prstGeom>
        </p:spPr>
      </p:pic>
      <p:pic>
        <p:nvPicPr>
          <p:cNvPr id="16" name="Imagem 15"/>
          <p:cNvPicPr>
            <a:picLocks noChangeAspect="1"/>
          </p:cNvPicPr>
          <p:nvPr/>
        </p:nvPicPr>
        <p:blipFill>
          <a:blip r:embed="rId11"/>
          <a:stretch>
            <a:fillRect/>
          </a:stretch>
        </p:blipFill>
        <p:spPr>
          <a:xfrm>
            <a:off x="5311582" y="6156917"/>
            <a:ext cx="1127858" cy="499915"/>
          </a:xfrm>
          <a:prstGeom prst="rect">
            <a:avLst/>
          </a:prstGeom>
        </p:spPr>
      </p:pic>
      <p:pic>
        <p:nvPicPr>
          <p:cNvPr id="10" name="Imagem 9" descr="Início - Abema - Associação Brasileira de Entidades Estaduais de Meio  Ambiente"/>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spTree>
    <p:extLst>
      <p:ext uri="{BB962C8B-B14F-4D97-AF65-F5344CB8AC3E}">
        <p14:creationId xmlns:p14="http://schemas.microsoft.com/office/powerpoint/2010/main" val="2819678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557563659"/>
              </p:ext>
            </p:extLst>
          </p:nvPr>
        </p:nvGraphicFramePr>
        <p:xfrm>
          <a:off x="156001" y="167054"/>
          <a:ext cx="11880000" cy="5958167"/>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Art. 13  Na zona de mistura serão admitidas concentrações de substâncias em desacordo com os padrões de qualidade estabelecidos para o corpo receptor, desde que não comprometam os usos previstos para o mesmo.</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Art. 13. O órgão ambiental competente poderá,</a:t>
                      </a:r>
                      <a:r>
                        <a:rPr lang="pt-BR" sz="1300" b="0" i="0" u="sng" strike="noStrike" dirty="0">
                          <a:solidFill>
                            <a:srgbClr val="FF0000"/>
                          </a:solidFill>
                          <a:effectLst/>
                          <a:latin typeface="+mn-lt"/>
                        </a:rPr>
                        <a:t> quando julgar necessário</a:t>
                      </a:r>
                      <a:r>
                        <a:rPr lang="pt-BR" sz="1300" b="0" i="0" u="none" strike="noStrike" dirty="0">
                          <a:solidFill>
                            <a:srgbClr val="FF0000"/>
                          </a:solidFill>
                          <a:effectLst/>
                          <a:latin typeface="+mn-lt"/>
                        </a:rPr>
                        <a:t>, delimitar a zona de mistura regulatória, desde que não comprometa os usos previstos para o corpo receptor.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1" i="0" u="none" strike="noStrike" dirty="0">
                          <a:effectLst/>
                          <a:latin typeface="+mn-lt"/>
                        </a:rPr>
                        <a:t>Prof. Dr. </a:t>
                      </a:r>
                      <a:r>
                        <a:rPr lang="pt-BR" sz="1300" b="1" i="0" u="none" strike="noStrike" dirty="0" err="1">
                          <a:effectLst/>
                          <a:latin typeface="+mn-lt"/>
                        </a:rPr>
                        <a:t>Adacto</a:t>
                      </a:r>
                      <a:r>
                        <a:rPr lang="pt-BR" sz="1300" b="1" i="0" u="none" strike="noStrike" dirty="0">
                          <a:effectLst/>
                          <a:latin typeface="+mn-lt"/>
                        </a:rPr>
                        <a:t> </a:t>
                      </a:r>
                      <a:r>
                        <a:rPr lang="pt-BR" sz="1300" b="1" i="0" u="none" strike="noStrike" dirty="0" err="1">
                          <a:effectLst/>
                          <a:latin typeface="+mn-lt"/>
                        </a:rPr>
                        <a:t>Benedicto</a:t>
                      </a:r>
                      <a:r>
                        <a:rPr lang="pt-BR" sz="1300" b="1" i="0" u="none" strike="noStrike" dirty="0">
                          <a:effectLst/>
                          <a:latin typeface="+mn-lt"/>
                        </a:rPr>
                        <a:t> Ottoni</a:t>
                      </a:r>
                      <a:r>
                        <a:rPr lang="pt-BR" sz="1300" b="0" i="0" u="none" strike="noStrike" dirty="0">
                          <a:effectLst/>
                          <a:latin typeface="+mn-lt"/>
                        </a:rPr>
                        <a:t/>
                      </a:r>
                      <a:br>
                        <a:rPr lang="pt-BR" sz="1300" b="0" i="0" u="none" strike="noStrike" dirty="0">
                          <a:effectLst/>
                          <a:latin typeface="+mn-lt"/>
                        </a:rPr>
                      </a:br>
                      <a:r>
                        <a:rPr lang="pt-BR" sz="1300" b="0" i="0" u="none" strike="noStrike" dirty="0">
                          <a:effectLst/>
                          <a:latin typeface="+mn-lt"/>
                        </a:rPr>
                        <a:t>Ar. 13  Na zona de mistura serão admitidas concentrações de substâncias em desacordo com os padrões de qualidade estabelecidos para o corpo receptor, desde que não comprometam os usos previstos para o mesmo. </a:t>
                      </a:r>
                      <a:r>
                        <a:rPr lang="pt-BR" sz="1300" b="0" i="0" u="none" strike="noStrike" dirty="0">
                          <a:solidFill>
                            <a:srgbClr val="FF0000"/>
                          </a:solidFill>
                          <a:effectLst/>
                          <a:latin typeface="+mn-lt"/>
                        </a:rPr>
                        <a:t>Nas regiões fluviais que sofrem influência da maré, as coletas de amostras devem ser realizadas sempre próximo à situação de maré de baixa-mar, visando dar representatividade à real situação sanitária de poluição do corpo hídrico.</a:t>
                      </a:r>
                      <a:br>
                        <a:rPr lang="pt-BR" sz="1300" b="0" i="0" u="none" strike="noStrike" dirty="0">
                          <a:solidFill>
                            <a:srgbClr val="FF0000"/>
                          </a:solidFill>
                          <a:effectLst/>
                          <a:latin typeface="+mn-lt"/>
                        </a:rPr>
                      </a:br>
                      <a:r>
                        <a:rPr lang="pt-BR" sz="1300" b="0" i="0" u="none" strike="noStrike" dirty="0">
                          <a:solidFill>
                            <a:srgbClr val="FF0000"/>
                          </a:solidFill>
                          <a:effectLst/>
                          <a:latin typeface="+mn-lt"/>
                        </a:rPr>
                        <a:t/>
                      </a:r>
                      <a:br>
                        <a:rPr lang="pt-BR" sz="1300" b="0" i="0" u="none" strike="noStrike" dirty="0">
                          <a:solidFill>
                            <a:srgbClr val="FF0000"/>
                          </a:solidFill>
                          <a:effectLst/>
                          <a:latin typeface="+mn-lt"/>
                        </a:rPr>
                      </a:br>
                      <a:r>
                        <a:rPr lang="pt-BR" sz="1300" b="1" i="0" u="none" strike="noStrike" dirty="0">
                          <a:effectLst/>
                          <a:latin typeface="+mn-lt"/>
                        </a:rPr>
                        <a:t>Ana Marina Martins de Lima</a:t>
                      </a:r>
                      <a:r>
                        <a:rPr lang="pt-BR" sz="1300" b="0" i="0" u="none" strike="noStrike" dirty="0">
                          <a:solidFill>
                            <a:srgbClr val="FF0000"/>
                          </a:solidFill>
                          <a:effectLst/>
                          <a:latin typeface="+mn-lt"/>
                        </a:rPr>
                        <a:t/>
                      </a:r>
                      <a:br>
                        <a:rPr lang="pt-BR" sz="1300" b="0" i="0" u="none" strike="noStrike" dirty="0">
                          <a:solidFill>
                            <a:srgbClr val="FF0000"/>
                          </a:solidFill>
                          <a:effectLst/>
                          <a:latin typeface="+mn-lt"/>
                        </a:rPr>
                      </a:br>
                      <a:r>
                        <a:rPr lang="pt-BR" sz="1300" b="0" i="0" u="none" strike="noStrike" dirty="0">
                          <a:solidFill>
                            <a:srgbClr val="FF0000"/>
                          </a:solidFill>
                          <a:effectLst/>
                          <a:latin typeface="+mn-lt"/>
                        </a:rPr>
                        <a:t>Revogar ou alterar o </a:t>
                      </a:r>
                      <a:br>
                        <a:rPr lang="pt-BR" sz="1300" b="0" i="0" u="none" strike="noStrike" dirty="0">
                          <a:solidFill>
                            <a:srgbClr val="FF0000"/>
                          </a:solidFill>
                          <a:effectLst/>
                          <a:latin typeface="+mn-lt"/>
                        </a:rPr>
                      </a:br>
                      <a:r>
                        <a:rPr lang="pt-BR" sz="1300" b="0" i="0" u="none" strike="noStrike" dirty="0" err="1">
                          <a:solidFill>
                            <a:srgbClr val="FF0000"/>
                          </a:solidFill>
                          <a:effectLst/>
                          <a:latin typeface="+mn-lt"/>
                        </a:rPr>
                        <a:t>Art</a:t>
                      </a:r>
                      <a:r>
                        <a:rPr lang="pt-BR" sz="1300" b="0" i="0" u="none" strike="noStrike" dirty="0">
                          <a:solidFill>
                            <a:srgbClr val="FF0000"/>
                          </a:solidFill>
                          <a:effectLst/>
                          <a:latin typeface="+mn-lt"/>
                        </a:rPr>
                        <a:t> 13 – Proibida a emissão de concentrações de substâncias em desacordo com os parâmetros estabelecidos para o corpo receptor.</a:t>
                      </a: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effectLst/>
                          <a:latin typeface="Calibri" panose="020F0502020204030204" pitchFamily="34" charset="0"/>
                        </a:rPr>
                        <a:t>A zona de mistura </a:t>
                      </a:r>
                      <a:r>
                        <a:rPr lang="pt-BR" sz="1300" b="0" i="0" u="none" strike="noStrike" dirty="0">
                          <a:solidFill>
                            <a:srgbClr val="FF0000"/>
                          </a:solidFill>
                          <a:effectLst/>
                          <a:latin typeface="Calibri" panose="020F0502020204030204" pitchFamily="34" charset="0"/>
                        </a:rPr>
                        <a:t>regulatória</a:t>
                      </a:r>
                      <a:r>
                        <a:rPr lang="pt-BR" sz="1300" b="0" i="0" u="none" strike="noStrike" dirty="0">
                          <a:effectLst/>
                          <a:latin typeface="Calibri" panose="020F0502020204030204" pitchFamily="34" charset="0"/>
                        </a:rPr>
                        <a:t> será delimitada pelo órgão ambiental competente, desde que não </a:t>
                      </a:r>
                      <a:r>
                        <a:rPr lang="pt-BR" sz="1300" b="0" i="0" u="none" strike="noStrike" dirty="0" smtClean="0">
                          <a:effectLst/>
                          <a:latin typeface="Calibri" panose="020F0502020204030204" pitchFamily="34" charset="0"/>
                        </a:rPr>
                        <a:t>comprometa </a:t>
                      </a:r>
                      <a:r>
                        <a:rPr lang="pt-BR" sz="1300" b="0" i="0" u="none" strike="noStrike" dirty="0">
                          <a:effectLst/>
                          <a:latin typeface="Calibri" panose="020F0502020204030204" pitchFamily="34" charset="0"/>
                        </a:rPr>
                        <a:t>os usos previstos para o corpo receptor, diante da Resolução 357/2005 e suas atualizações. </a:t>
                      </a:r>
                      <a:endParaRPr lang="pt-BR" sz="1300" b="0" i="0" u="none" strike="noStrike" dirty="0" smtClean="0">
                        <a:effectLst/>
                        <a:latin typeface="Calibri" panose="020F0502020204030204" pitchFamily="34" charset="0"/>
                      </a:endParaRPr>
                    </a:p>
                    <a:p>
                      <a:pPr algn="l" fontAlgn="ctr"/>
                      <a:endParaRPr lang="pt-BR" sz="1300" b="0" i="0" u="none" strike="noStrike" dirty="0" smtClean="0">
                        <a:effectLst/>
                        <a:latin typeface="Calibri" panose="020F0502020204030204" pitchFamily="34" charset="0"/>
                      </a:endParaRPr>
                    </a:p>
                    <a:p>
                      <a:pPr marL="0" marR="0" lvl="0" indent="0" algn="l" defTabSz="914400" eaLnBrk="1" fontAlgn="ctr" latinLnBrk="0" hangingPunct="1">
                        <a:lnSpc>
                          <a:spcPct val="100000"/>
                        </a:lnSpc>
                        <a:spcBef>
                          <a:spcPts val="0"/>
                        </a:spcBef>
                        <a:spcAft>
                          <a:spcPts val="0"/>
                        </a:spcAft>
                        <a:buClrTx/>
                        <a:buSzTx/>
                        <a:buFontTx/>
                        <a:buNone/>
                        <a:tabLst/>
                        <a:defRPr/>
                      </a:pPr>
                      <a:r>
                        <a:rPr lang="pt-BR" sz="1300" b="1" i="0" u="none" strike="noStrike" dirty="0" smtClean="0">
                          <a:solidFill>
                            <a:schemeClr val="tx1"/>
                          </a:solidFill>
                          <a:effectLst/>
                          <a:latin typeface="+mn-lt"/>
                        </a:rPr>
                        <a:t>(atentar ao conceito de zona</a:t>
                      </a:r>
                      <a:r>
                        <a:rPr lang="pt-BR" sz="1300" b="1" i="0" u="none" strike="noStrike" baseline="0" dirty="0" smtClean="0">
                          <a:solidFill>
                            <a:schemeClr val="tx1"/>
                          </a:solidFill>
                          <a:effectLst/>
                          <a:latin typeface="+mn-lt"/>
                        </a:rPr>
                        <a:t> de mistura</a:t>
                      </a:r>
                      <a:r>
                        <a:rPr lang="pt-BR" sz="1300" b="1" i="0" u="none" strike="noStrike" dirty="0" smtClean="0">
                          <a:solidFill>
                            <a:schemeClr val="tx1"/>
                          </a:solidFill>
                          <a:effectLst/>
                          <a:latin typeface="+mn-lt"/>
                        </a:rPr>
                        <a:t>)</a:t>
                      </a:r>
                    </a:p>
                    <a:p>
                      <a:pPr algn="l" fontAlgn="ctr"/>
                      <a:endParaRPr lang="pt-BR" sz="1300" b="0" i="0" u="none" strike="noStrike" dirty="0">
                        <a:effectLst/>
                        <a:latin typeface="Calibri" panose="020F0502020204030204" pitchFamily="34" charset="0"/>
                      </a:endParaRPr>
                    </a:p>
                  </a:txBody>
                  <a:tcPr marL="9525" marR="9525" marT="9525" marB="0" anchor="ctr">
                    <a:solidFill>
                      <a:srgbClr val="92D050"/>
                    </a:solidFill>
                  </a:tcPr>
                </a:tc>
                <a:extLst>
                  <a:ext uri="{0D108BD9-81ED-4DB2-BD59-A6C34878D82A}">
                    <a16:rowId xmlns:a16="http://schemas.microsoft.com/office/drawing/2014/main" val="447899585"/>
                  </a:ext>
                </a:extLst>
              </a:tr>
            </a:tbl>
          </a:graphicData>
        </a:graphic>
      </p:graphicFrame>
      <p:sp>
        <p:nvSpPr>
          <p:cNvPr id="13" name="Seta para Baixo 12"/>
          <p:cNvSpPr/>
          <p:nvPr/>
        </p:nvSpPr>
        <p:spPr>
          <a:xfrm rot="1721148">
            <a:off x="9708169" y="971584"/>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99463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908603427"/>
              </p:ext>
            </p:extLst>
          </p:nvPr>
        </p:nvGraphicFramePr>
        <p:xfrm>
          <a:off x="156001" y="167054"/>
          <a:ext cx="11880000" cy="6530455"/>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Parágrafo único. A extensão e as concentrações de substâncias na zona de mistura deverão ser objeto de estudo, quando determinado pelo órgão ambiental competente, às expensas do empreendedor responsável pelo lançamento</a:t>
                      </a:r>
                      <a:r>
                        <a:rPr lang="pt-BR" sz="1300" b="0" i="0" u="none" strike="noStrike" dirty="0" smtClean="0">
                          <a:effectLst/>
                          <a:latin typeface="+mn-lt"/>
                        </a:rPr>
                        <a:t>.</a:t>
                      </a:r>
                    </a:p>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Parágrafo único. A extensão e as concentrações de substâncias na zona de mistura </a:t>
                      </a:r>
                      <a:r>
                        <a:rPr lang="pt-BR" sz="1300" b="0" i="0" u="none" strike="noStrike" dirty="0">
                          <a:solidFill>
                            <a:srgbClr val="FF0000"/>
                          </a:solidFill>
                          <a:effectLst/>
                          <a:latin typeface="+mn-lt"/>
                        </a:rPr>
                        <a:t>regulatória</a:t>
                      </a:r>
                      <a:r>
                        <a:rPr lang="pt-BR" sz="1300" b="0" i="0" u="none" strike="noStrike" dirty="0">
                          <a:solidFill>
                            <a:srgbClr val="333333"/>
                          </a:solidFill>
                          <a:effectLst/>
                          <a:latin typeface="+mn-lt"/>
                        </a:rPr>
                        <a:t> deverão ser objeto de estudo, quando determinado pelo órgão ambiental competente, às expensas do empreendedor responsável pelo lançamento.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1" i="0" u="none" strike="noStrike" dirty="0" smtClean="0">
                          <a:effectLst/>
                          <a:latin typeface="Calibri" panose="020F0502020204030204" pitchFamily="34" charset="0"/>
                        </a:rPr>
                        <a:t>Em aberto em função do dissenso sobre a definição de zona de mistura</a:t>
                      </a: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2173590">
                <a:tc>
                  <a:txBody>
                    <a:bodyPr/>
                    <a:lstStyle/>
                    <a:p>
                      <a:pPr algn="l" fontAlgn="ctr"/>
                      <a:r>
                        <a:rPr lang="pt-BR" sz="1300" b="0" i="0" u="none" strike="noStrike" dirty="0">
                          <a:effectLst/>
                          <a:latin typeface="+mn-lt"/>
                        </a:rPr>
                        <a:t>Art. 16 - Os efluentes de qualquer fonte poluidora somente poderão ser lançados diretamente no corpo receptor desde que obedeçam as condições e padrões previstos neste artigo, resguardadas outras exigências cabíveis: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1964858">
                <a:tc>
                  <a:txBody>
                    <a:bodyPr/>
                    <a:lstStyle/>
                    <a:p>
                      <a:pPr algn="l" fontAlgn="ctr"/>
                      <a:r>
                        <a:rPr lang="pt-BR" sz="1300" b="0" i="0" u="none" strike="noStrike" dirty="0">
                          <a:effectLst/>
                          <a:latin typeface="+mn-lt"/>
                        </a:rPr>
                        <a:t>b) temperatura: inferior a 40°C, sendo que a variação de temperatura do corpo receptor não deverá exceder a 3°C no limite da zona de mistura;</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000000"/>
                          </a:solidFill>
                          <a:effectLst/>
                          <a:latin typeface="+mn-lt"/>
                        </a:rPr>
                        <a:t>b) temperatura: inferior a 40°C, sendo que a variação de temperatura do corpo receptor não deverá exceder a 3°C no limite da zona de mistura </a:t>
                      </a:r>
                      <a:r>
                        <a:rPr lang="pt-BR" sz="1300" b="0" i="0" u="none" strike="noStrike" dirty="0">
                          <a:solidFill>
                            <a:srgbClr val="FF0000"/>
                          </a:solidFill>
                          <a:effectLst/>
                          <a:latin typeface="+mn-lt"/>
                        </a:rPr>
                        <a:t>regulatória</a:t>
                      </a:r>
                      <a:r>
                        <a:rPr lang="pt-BR" sz="1300" b="0" i="0" u="none" strike="noStrike" dirty="0">
                          <a:solidFill>
                            <a:srgbClr val="000000"/>
                          </a:solidFill>
                          <a:effectLst/>
                          <a:latin typeface="+mn-lt"/>
                        </a:rPr>
                        <a:t>;</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1" i="0" u="none" strike="noStrike" dirty="0" smtClean="0">
                          <a:effectLst/>
                          <a:latin typeface="Calibri" panose="020F0502020204030204" pitchFamily="34" charset="0"/>
                        </a:rPr>
                        <a:t>Em aberto em função do dissenso sobre a definição de zona de mistura</a:t>
                      </a: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1772986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944409397"/>
              </p:ext>
            </p:extLst>
          </p:nvPr>
        </p:nvGraphicFramePr>
        <p:xfrm>
          <a:off x="156001" y="167054"/>
          <a:ext cx="11880000" cy="6373457"/>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290886">
                  <a:extLst>
                    <a:ext uri="{9D8B030D-6E8A-4147-A177-3AD203B41FA5}">
                      <a16:colId xmlns:a16="http://schemas.microsoft.com/office/drawing/2014/main" val="4068051759"/>
                    </a:ext>
                  </a:extLst>
                </a:gridCol>
                <a:gridCol w="2862470">
                  <a:extLst>
                    <a:ext uri="{9D8B030D-6E8A-4147-A177-3AD203B41FA5}">
                      <a16:colId xmlns:a16="http://schemas.microsoft.com/office/drawing/2014/main" val="4100105347"/>
                    </a:ext>
                  </a:extLst>
                </a:gridCol>
                <a:gridCol w="1786644">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c) materiais sedimentáveis: até 1 </a:t>
                      </a:r>
                      <a:r>
                        <a:rPr lang="pt-BR" sz="1300" b="0" i="0" u="none" strike="noStrike" dirty="0" err="1">
                          <a:effectLst/>
                          <a:latin typeface="+mn-lt"/>
                        </a:rPr>
                        <a:t>mL</a:t>
                      </a:r>
                      <a:r>
                        <a:rPr lang="pt-BR" sz="1300" b="0" i="0" u="none" strike="noStrike" dirty="0">
                          <a:effectLst/>
                          <a:latin typeface="+mn-lt"/>
                        </a:rPr>
                        <a:t>/L em teste de 1 hora em cone </a:t>
                      </a:r>
                      <a:r>
                        <a:rPr lang="pt-BR" sz="1300" b="0" i="0" u="none" strike="noStrike" dirty="0" err="1">
                          <a:effectLst/>
                          <a:latin typeface="+mn-lt"/>
                        </a:rPr>
                        <a:t>Inmhoff</a:t>
                      </a:r>
                      <a:r>
                        <a:rPr lang="pt-BR" sz="1300" b="0" i="0" u="none" strike="noStrike" dirty="0">
                          <a:effectLst/>
                          <a:latin typeface="+mn-lt"/>
                        </a:rPr>
                        <a:t>. Para o lançamento em lagos e lagoas, cuja velocidade de circulação seja praticamente nula, os materiais sedimentáveis deverão estar virtualmente ausentes;</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000000"/>
                          </a:solidFill>
                          <a:effectLst/>
                          <a:latin typeface="+mn-lt"/>
                        </a:rPr>
                        <a:t>c) materiais sedimentáveis: até 1 </a:t>
                      </a:r>
                      <a:r>
                        <a:rPr lang="pt-BR" sz="1300" b="0" i="0" u="none" strike="noStrike" dirty="0" err="1">
                          <a:solidFill>
                            <a:srgbClr val="000000"/>
                          </a:solidFill>
                          <a:effectLst/>
                          <a:latin typeface="+mn-lt"/>
                        </a:rPr>
                        <a:t>mL</a:t>
                      </a:r>
                      <a:r>
                        <a:rPr lang="pt-BR" sz="1300" b="0" i="0" u="none" strike="noStrike" dirty="0">
                          <a:solidFill>
                            <a:srgbClr val="000000"/>
                          </a:solidFill>
                          <a:effectLst/>
                          <a:latin typeface="+mn-lt"/>
                        </a:rPr>
                        <a:t>/L em teste de 1 hora em cone </a:t>
                      </a:r>
                      <a:r>
                        <a:rPr lang="pt-BR" sz="1300" b="0" i="0" u="none" strike="noStrike" dirty="0" err="1">
                          <a:solidFill>
                            <a:srgbClr val="000000"/>
                          </a:solidFill>
                          <a:effectLst/>
                          <a:latin typeface="+mn-lt"/>
                        </a:rPr>
                        <a:t>Imhoff</a:t>
                      </a:r>
                      <a:r>
                        <a:rPr lang="pt-BR" sz="1300" b="0" i="0" u="none" strike="noStrike" dirty="0">
                          <a:solidFill>
                            <a:srgbClr val="000000"/>
                          </a:solidFill>
                          <a:effectLst/>
                          <a:latin typeface="+mn-lt"/>
                        </a:rPr>
                        <a:t>. Para o lançamento em lagos e lagoas, cuja velocidade de circulação seja praticamente nula, os materiais sedimentáveis deverão estar </a:t>
                      </a:r>
                      <a:r>
                        <a:rPr lang="pt-BR" sz="1300" b="0" i="0" u="none" strike="noStrike" dirty="0">
                          <a:solidFill>
                            <a:srgbClr val="FF0000"/>
                          </a:solidFill>
                          <a:effectLst/>
                          <a:latin typeface="+mn-lt"/>
                        </a:rPr>
                        <a:t>visualmente</a:t>
                      </a:r>
                      <a:r>
                        <a:rPr lang="pt-BR" sz="1300" b="0" i="0" u="none" strike="noStrike" dirty="0">
                          <a:solidFill>
                            <a:srgbClr val="000000"/>
                          </a:solidFill>
                          <a:effectLst/>
                          <a:latin typeface="+mn-lt"/>
                        </a:rPr>
                        <a:t> ausentes;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000000"/>
                          </a:solidFill>
                          <a:effectLst/>
                          <a:latin typeface="+mn-lt"/>
                        </a:rPr>
                        <a:t>c) materiais sedimentáveis: até 1 </a:t>
                      </a:r>
                      <a:r>
                        <a:rPr lang="pt-BR" sz="1300" b="0" i="0" u="none" strike="noStrike" dirty="0" err="1" smtClean="0">
                          <a:solidFill>
                            <a:srgbClr val="000000"/>
                          </a:solidFill>
                          <a:effectLst/>
                          <a:latin typeface="+mn-lt"/>
                        </a:rPr>
                        <a:t>mL</a:t>
                      </a:r>
                      <a:r>
                        <a:rPr lang="pt-BR" sz="1300" b="0" i="0" u="none" strike="noStrike" dirty="0" smtClean="0">
                          <a:solidFill>
                            <a:srgbClr val="000000"/>
                          </a:solidFill>
                          <a:effectLst/>
                          <a:latin typeface="+mn-lt"/>
                        </a:rPr>
                        <a:t>/L em teste de 1 hora em cone </a:t>
                      </a:r>
                      <a:r>
                        <a:rPr lang="pt-BR" sz="1300" b="0" i="0" u="none" strike="noStrike" dirty="0" err="1" smtClean="0">
                          <a:solidFill>
                            <a:srgbClr val="000000"/>
                          </a:solidFill>
                          <a:effectLst/>
                          <a:latin typeface="+mn-lt"/>
                        </a:rPr>
                        <a:t>Imhoff</a:t>
                      </a:r>
                      <a:r>
                        <a:rPr lang="pt-BR" sz="1300" b="0" i="0" u="none" strike="noStrike" dirty="0" smtClean="0">
                          <a:solidFill>
                            <a:srgbClr val="000000"/>
                          </a:solidFill>
                          <a:effectLst/>
                          <a:latin typeface="+mn-lt"/>
                        </a:rPr>
                        <a:t>. Para o lançamento em lagos e lagoas, cuja velocidade de circulação seja praticamente nula, os materiais sedimentáveis deverão estar </a:t>
                      </a:r>
                      <a:r>
                        <a:rPr lang="pt-BR" sz="1300" b="0" i="0" u="none" strike="noStrike" dirty="0" smtClean="0">
                          <a:solidFill>
                            <a:srgbClr val="FF0000"/>
                          </a:solidFill>
                          <a:effectLst/>
                          <a:latin typeface="+mn-lt"/>
                        </a:rPr>
                        <a:t>visualmente</a:t>
                      </a:r>
                      <a:r>
                        <a:rPr lang="pt-BR" sz="1300" b="0" i="0" u="none" strike="noStrike" dirty="0" smtClean="0">
                          <a:solidFill>
                            <a:srgbClr val="000000"/>
                          </a:solidFill>
                          <a:effectLst/>
                          <a:latin typeface="+mn-lt"/>
                        </a:rPr>
                        <a:t> ausentes;</a:t>
                      </a:r>
                    </a:p>
                    <a:p>
                      <a:pPr algn="l" fontAlgn="ctr"/>
                      <a:endParaRPr lang="pt-BR" sz="1300" b="0" i="0" u="none" strike="noStrike" dirty="0">
                        <a:effectLst/>
                        <a:latin typeface="+mn-lt"/>
                      </a:endParaRPr>
                    </a:p>
                  </a:txBody>
                  <a:tcPr marL="9525" marR="9525" marT="9525" marB="0" anchor="ctr">
                    <a:solidFill>
                      <a:srgbClr val="92D050"/>
                    </a:solidFill>
                  </a:tcPr>
                </a:tc>
                <a:extLst>
                  <a:ext uri="{0D108BD9-81ED-4DB2-BD59-A6C34878D82A}">
                    <a16:rowId xmlns:a16="http://schemas.microsoft.com/office/drawing/2014/main" val="447899585"/>
                  </a:ext>
                </a:extLst>
              </a:tr>
              <a:tr h="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g) Matéria Orgânica:  </a:t>
                      </a:r>
                      <a:endParaRPr lang="pt-BR" sz="1300" b="0" i="0" u="none" strike="noStrike" dirty="0" smtClean="0">
                        <a:solidFill>
                          <a:srgbClr val="FF0000"/>
                        </a:solidFill>
                        <a:effectLst/>
                        <a:latin typeface="+mn-lt"/>
                      </a:endParaRPr>
                    </a:p>
                    <a:p>
                      <a:pPr algn="l" fontAlgn="ct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3462872140"/>
                  </a:ext>
                </a:extLst>
              </a:tr>
              <a:tr h="1964858">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1- Demanda Bioquímica de Oxigênio (DBO 5 dias, 20ºC): máximo de 60 mg/L, incluindo as Estações de Tratamento de Esgoto Sanitário de municípios com população igual ou superior a 500 mil habitantes, sendo que este limite somente poderá ser ultrapassado no caso de sistema de tratamento de efluentes com eficiência de remoção mínima de 80% de DBO ou mediante estudo de autodepuração do corpo hídrico, realizado nas condições de vazão de referência, que comprove atendimento às condições e padrões de qualidade em que estiver enquadrado o trecho do corpo de água receptor ou às metas do enquadramento devidamente aprovadas no sistema de gerenciamento de recursos hídricos; ou</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779448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896039183"/>
              </p:ext>
            </p:extLst>
          </p:nvPr>
        </p:nvGraphicFramePr>
        <p:xfrm>
          <a:off x="146467" y="202477"/>
          <a:ext cx="11880000" cy="6373457"/>
        </p:xfrm>
        <a:graphic>
          <a:graphicData uri="http://schemas.openxmlformats.org/drawingml/2006/table">
            <a:tbl>
              <a:tblPr>
                <a:tableStyleId>{5C22544A-7EE6-4342-B048-85BDC9FD1C3A}</a:tableStyleId>
              </a:tblPr>
              <a:tblGrid>
                <a:gridCol w="1460764">
                  <a:extLst>
                    <a:ext uri="{9D8B030D-6E8A-4147-A177-3AD203B41FA5}">
                      <a16:colId xmlns:a16="http://schemas.microsoft.com/office/drawing/2014/main" val="2831925566"/>
                    </a:ext>
                  </a:extLst>
                </a:gridCol>
                <a:gridCol w="1401012">
                  <a:extLst>
                    <a:ext uri="{9D8B030D-6E8A-4147-A177-3AD203B41FA5}">
                      <a16:colId xmlns:a16="http://schemas.microsoft.com/office/drawing/2014/main" val="123678958"/>
                    </a:ext>
                  </a:extLst>
                </a:gridCol>
                <a:gridCol w="1232453">
                  <a:extLst>
                    <a:ext uri="{9D8B030D-6E8A-4147-A177-3AD203B41FA5}">
                      <a16:colId xmlns:a16="http://schemas.microsoft.com/office/drawing/2014/main" val="4068051759"/>
                    </a:ext>
                  </a:extLst>
                </a:gridCol>
                <a:gridCol w="4465982">
                  <a:extLst>
                    <a:ext uri="{9D8B030D-6E8A-4147-A177-3AD203B41FA5}">
                      <a16:colId xmlns:a16="http://schemas.microsoft.com/office/drawing/2014/main" val="4100105347"/>
                    </a:ext>
                  </a:extLst>
                </a:gridCol>
                <a:gridCol w="1339789">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2- Carbono Orgânico Total (COT): alternativamente poderá ser utilizado o COT para realizar o controle do lançamento de matéria orgânica no corpo receptor, em substituição à DBO, cabendo ao empreendedor apresentar estudo e equação de correlação entre DBO e COT, que deverá ser aprovado pelo órgão ambiental competente. Na ausência de estudo de correlação, o limite máximo estabelecido para o COT será igual a 50 mg/L, incluindo as Estações de Tratamento de Esgotos Sanitários de municípios com população igual ou superior a 500 mil habitantes, podendo ser ultrapassado mediante estudo de autodepuração do corpo hídrico, realizado nas condições de vazão de referência, que comprove atendimento às condições e padrões de qualidade em que estiver enquadrado o trecho do corpo de água receptor ou às metas do enquadramento devidamente aprovadas no sistema de gerenciamento de recursos hídricos</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1072035">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h) Nitrogênio  Amoniacal: máximo de 20 mg/L, incluindo as Estações de Tratamento de Esgoto Sanitário de municípios com população igual ou superior a 500 mil habitantes, sendo que este limite somente poderá ser ultrapassado no caso do sistema de tratamento de efluentes ter uma eficiência de remoção mínima de 80%, desde que seja atendido o padrão de qualidade no corpo receptor, a jusante do lançamento</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537061">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i) Fósforo Total: máximo de 4 mg/L, incluindo as Estações de Tratamento de Esgotos Sanitários de municípios com população igual ou superior a 500 mil habitantes, sendo que este limite somente poderá ser ultrapassado no caso do sistema de tratamento de efluentes ter uma eficiência de remoção mínima de 80%, desde que seja atendido padrão de qualidade no corpo receptor, a jusante do lançamento.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17523549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807474782"/>
              </p:ext>
            </p:extLst>
          </p:nvPr>
        </p:nvGraphicFramePr>
        <p:xfrm>
          <a:off x="156001" y="167054"/>
          <a:ext cx="11880000" cy="6581102"/>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501182">
                  <a:extLst>
                    <a:ext uri="{9D8B030D-6E8A-4147-A177-3AD203B41FA5}">
                      <a16:colId xmlns:a16="http://schemas.microsoft.com/office/drawing/2014/main" val="123678958"/>
                    </a:ext>
                  </a:extLst>
                </a:gridCol>
                <a:gridCol w="2464904">
                  <a:extLst>
                    <a:ext uri="{9D8B030D-6E8A-4147-A177-3AD203B41FA5}">
                      <a16:colId xmlns:a16="http://schemas.microsoft.com/office/drawing/2014/main" val="4068051759"/>
                    </a:ext>
                  </a:extLst>
                </a:gridCol>
                <a:gridCol w="3260035">
                  <a:extLst>
                    <a:ext uri="{9D8B030D-6E8A-4147-A177-3AD203B41FA5}">
                      <a16:colId xmlns:a16="http://schemas.microsoft.com/office/drawing/2014/main" val="4100105347"/>
                    </a:ext>
                  </a:extLst>
                </a:gridCol>
                <a:gridCol w="702365">
                  <a:extLst>
                    <a:ext uri="{9D8B030D-6E8A-4147-A177-3AD203B41FA5}">
                      <a16:colId xmlns:a16="http://schemas.microsoft.com/office/drawing/2014/main" val="489804545"/>
                    </a:ext>
                  </a:extLst>
                </a:gridCol>
                <a:gridCol w="2971514">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06862">
                <a:tc>
                  <a:txBody>
                    <a:bodyPr/>
                    <a:lstStyle/>
                    <a:p>
                      <a:pPr algn="l" fontAlgn="ctr"/>
                      <a:r>
                        <a:rPr lang="pt-BR" sz="1300" b="0" i="0" u="none" strike="noStrike" dirty="0">
                          <a:effectLst/>
                          <a:latin typeface="+mn-lt"/>
                        </a:rPr>
                        <a:t>II - Padrões de lançamento de efluentes:</a:t>
                      </a:r>
                      <a:br>
                        <a:rPr lang="pt-BR" sz="1300" b="0" i="0" u="none" strike="noStrike" dirty="0">
                          <a:effectLst/>
                          <a:latin typeface="+mn-lt"/>
                        </a:rPr>
                      </a:br>
                      <a:r>
                        <a:rPr lang="pt-BR" sz="1300" b="0" i="0" u="none" strike="noStrike" dirty="0">
                          <a:effectLst/>
                          <a:latin typeface="+mn-lt"/>
                        </a:rPr>
                        <a:t>TABELA I</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139082">
                <a:tc>
                  <a:txBody>
                    <a:bodyPr/>
                    <a:lstStyle/>
                    <a:p>
                      <a:pPr algn="l" fontAlgn="ctr"/>
                      <a:r>
                        <a:rPr lang="pt-BR" sz="1300" b="0" i="0" u="none" strike="noStrike">
                          <a:effectLst/>
                          <a:latin typeface="+mn-lt"/>
                        </a:rPr>
                        <a:t>§ 1º Os efluentes oriundos de sistemas de disposição final de resíduos sólidos de qualquer origem devem atender às condições e padrões definidos neste artigo.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1º As condições e padrões de lançamento relacionados na Tabela I deste Artigo poderão ser aplicáveis aos sistemas de tratamento de esgotos sanitários, a critério do órgão ambiental competente, em função das características locais.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1º As condições e padrões de lançamento relacionados na Tabela I deste Artigo poderão ser aplicáveis aos sistemas de tratamento de esgotos sanitários, a critério do órgão ambiental competente, em função das características locais</a:t>
                      </a:r>
                      <a:r>
                        <a:rPr lang="pt-BR" sz="1300" b="0" i="0" u="none" strike="noStrike" dirty="0" smtClean="0">
                          <a:solidFill>
                            <a:srgbClr val="FF0000"/>
                          </a:solidFill>
                          <a:effectLst/>
                          <a:latin typeface="+mn-lt"/>
                        </a:rPr>
                        <a:t>.</a:t>
                      </a:r>
                    </a:p>
                    <a:p>
                      <a:pPr algn="l" fontAlgn="ctr"/>
                      <a:endParaRPr lang="pt-BR" sz="1300" b="0" i="0" u="none" strike="noStrike" dirty="0">
                        <a:solidFill>
                          <a:srgbClr val="FF0000"/>
                        </a:solidFill>
                        <a:effectLst/>
                        <a:latin typeface="+mn-lt"/>
                      </a:endParaRPr>
                    </a:p>
                  </a:txBody>
                  <a:tcPr marL="9525" marR="9525" marT="9525" marB="0" anchor="ctr">
                    <a:solidFill>
                      <a:srgbClr val="92D050"/>
                    </a:solidFill>
                  </a:tcPr>
                </a:tc>
                <a:extLst>
                  <a:ext uri="{0D108BD9-81ED-4DB2-BD59-A6C34878D82A}">
                    <a16:rowId xmlns:a16="http://schemas.microsoft.com/office/drawing/2014/main" val="3462872140"/>
                  </a:ext>
                </a:extLst>
              </a:tr>
              <a:tr h="453572">
                <a:tc>
                  <a:txBody>
                    <a:bodyPr/>
                    <a:lstStyle/>
                    <a:p>
                      <a:pPr algn="l" fontAlgn="ctr"/>
                      <a:r>
                        <a:rPr lang="pt-BR" sz="1300" b="0" i="0" u="none" strike="noStrike" dirty="0">
                          <a:effectLst/>
                          <a:latin typeface="+mn-lt"/>
                        </a:rPr>
                        <a:t>§ 2º Os efluentes oriundos de sistemas de </a:t>
                      </a:r>
                      <a:r>
                        <a:rPr lang="pt-BR" sz="1300" b="0" i="0" u="none" strike="noStrike" dirty="0" err="1">
                          <a:effectLst/>
                          <a:latin typeface="+mn-lt"/>
                        </a:rPr>
                        <a:t>tratamemnto</a:t>
                      </a:r>
                      <a:r>
                        <a:rPr lang="pt-BR" sz="1300" b="0" i="0" u="none" strike="noStrike" dirty="0">
                          <a:effectLst/>
                          <a:latin typeface="+mn-lt"/>
                        </a:rPr>
                        <a:t> de esgotos sanitários devem atender às condições e padrões específicos definidos na Seção III desta Resolução.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2º Para Estações de Tratamento de Esgotos Sanitários que atendam municípios com população inferior a 500 mil habitantes, deverão ser atendidos os limites para matéria orgânica:</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2º Para Estações de Tratamento de Esgotos Sanitários que atendam municípios com população inferior a 500 mil habitantes, deverão ser atendidos os limites para matéria orgânica:</a:t>
                      </a:r>
                    </a:p>
                  </a:txBody>
                  <a:tcPr marL="9525" marR="9525" marT="9525" marB="0" anchor="ctr">
                    <a:solidFill>
                      <a:srgbClr val="92D050"/>
                    </a:solidFill>
                  </a:tcPr>
                </a:tc>
                <a:extLst>
                  <a:ext uri="{0D108BD9-81ED-4DB2-BD59-A6C34878D82A}">
                    <a16:rowId xmlns:a16="http://schemas.microsoft.com/office/drawing/2014/main" val="1546125317"/>
                  </a:ext>
                </a:extLst>
              </a:tr>
              <a:tr h="1964858">
                <a:tc>
                  <a:txBody>
                    <a:bodyPr/>
                    <a:lstStyle/>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1- Demanda Bioquímica de Oxigênio (DBO 5 dias, 20ºC): máximo de 90 mg/L, sendo que este limite somente poderá ser ultrapassado no caso de sistema de tratamento de efluentes com eficiência de remoção mínima de 70% de DBO ou mediante estudo de autodepuração do corpo hídrico, realizado nas condições de vazão de referência, que comprove atendimento às condições e padrões de qualidade em que estiver enquadrado o trecho do corpo de água receptor ou às metas do enquadramento devidamente aprovadas no sistema de gerenciamento de recursos hídricos; ou </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1- Demanda Bioquímica de Oxigênio (DBO 5 dias, 20ºC): máximo de 90 mg/L, sendo que este limite somente poderá ser ultrapassado no caso de sistema de tratamento de efluentes com eficiência de remoção mínima de 70% de DBO ou mediante estudo de autodepuração do corpo hídrico, realizado nas condições de vazão de referência, que comprove atendimento às condições e padrões de qualidade em que estiver enquadrado o trecho do corpo de água receptor ou às metas do enquadramento devidamente aprovadas no sistema de gerenciamento de recursos hídricos; ou </a:t>
                      </a:r>
                    </a:p>
                  </a:txBody>
                  <a:tcPr marL="9525" marR="9525" marT="9525" marB="0" anchor="ctr">
                    <a:solidFill>
                      <a:srgbClr val="92D050"/>
                    </a:solidFill>
                  </a:tcPr>
                </a:tc>
                <a:extLst>
                  <a:ext uri="{0D108BD9-81ED-4DB2-BD59-A6C34878D82A}">
                    <a16:rowId xmlns:a16="http://schemas.microsoft.com/office/drawing/2014/main" val="2128567601"/>
                  </a:ext>
                </a:extLst>
              </a:tr>
            </a:tbl>
          </a:graphicData>
        </a:graphic>
      </p:graphicFrame>
    </p:spTree>
    <p:extLst>
      <p:ext uri="{BB962C8B-B14F-4D97-AF65-F5344CB8AC3E}">
        <p14:creationId xmlns:p14="http://schemas.microsoft.com/office/powerpoint/2010/main" val="181583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608882191"/>
              </p:ext>
            </p:extLst>
          </p:nvPr>
        </p:nvGraphicFramePr>
        <p:xfrm>
          <a:off x="156001" y="-68072"/>
          <a:ext cx="11880000" cy="6571577"/>
        </p:xfrm>
        <a:graphic>
          <a:graphicData uri="http://schemas.openxmlformats.org/drawingml/2006/table">
            <a:tbl>
              <a:tblPr>
                <a:tableStyleId>{5C22544A-7EE6-4342-B048-85BDC9FD1C3A}</a:tableStyleId>
              </a:tblPr>
              <a:tblGrid>
                <a:gridCol w="1593286">
                  <a:extLst>
                    <a:ext uri="{9D8B030D-6E8A-4147-A177-3AD203B41FA5}">
                      <a16:colId xmlns:a16="http://schemas.microsoft.com/office/drawing/2014/main" val="2831925566"/>
                    </a:ext>
                  </a:extLst>
                </a:gridCol>
                <a:gridCol w="940904">
                  <a:extLst>
                    <a:ext uri="{9D8B030D-6E8A-4147-A177-3AD203B41FA5}">
                      <a16:colId xmlns:a16="http://schemas.microsoft.com/office/drawing/2014/main" val="123678958"/>
                    </a:ext>
                  </a:extLst>
                </a:gridCol>
                <a:gridCol w="1060174">
                  <a:extLst>
                    <a:ext uri="{9D8B030D-6E8A-4147-A177-3AD203B41FA5}">
                      <a16:colId xmlns:a16="http://schemas.microsoft.com/office/drawing/2014/main" val="4068051759"/>
                    </a:ext>
                  </a:extLst>
                </a:gridCol>
                <a:gridCol w="3379305">
                  <a:extLst>
                    <a:ext uri="{9D8B030D-6E8A-4147-A177-3AD203B41FA5}">
                      <a16:colId xmlns:a16="http://schemas.microsoft.com/office/drawing/2014/main" val="4100105347"/>
                    </a:ext>
                  </a:extLst>
                </a:gridCol>
                <a:gridCol w="1086678">
                  <a:extLst>
                    <a:ext uri="{9D8B030D-6E8A-4147-A177-3AD203B41FA5}">
                      <a16:colId xmlns:a16="http://schemas.microsoft.com/office/drawing/2014/main" val="489804545"/>
                    </a:ext>
                  </a:extLst>
                </a:gridCol>
                <a:gridCol w="3819653">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2- Carbono Orgânico Total: alternativamente poderá ser utilizado o COT para realizar o controle do lançamento de matéria orgânica no corpo receptor, em substituição à DBO, cabendo ao empreendedor apresentar estudo e equação de correlação entre DBO e COT, que deverá ser aprovado pelo órgão ambiental competente. Na ausência de estudo de correlação, o limite máximo estabelecido para o COT será igual a 70 mg/L, podendo ser ultrapassado mediante estudo de autodepuração do corpo hídrico, realizado nas condições de vazão de referência, que comprove atendimento às condições e padrões de qualidade em que estiver enquadrado o trecho do corpo de água receptor ou às metas do enquadramento devidamente aprovadas no sistema de gerenciamento de recursos hídricos</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2- Carbono Orgânico Total: alternativamente poderá ser utilizado o COT para realizar o controle do lançamento de matéria orgânica no corpo receptor, em substituição à DBO, cabendo ao empreendedor apresentar estudo e equação de correlação entre DBO e COT, que deverá ser aprovado pelo órgão ambiental competente. Na ausência de estudo de correlação, o limite máximo estabelecido para o COT será igual a 70 mg/L, podendo ser ultrapassado mediante estudo de autodepuração do corpo hídrico, realizado nas condições de vazão de referência, que comprove atendimento às condições e padrões de qualidade em que estiver enquadrado o trecho do corpo de água receptor ou às metas do enquadramento devidamente aprovadas no sistema de gerenciamento de recursos hídricos.</a:t>
                      </a:r>
                    </a:p>
                  </a:txBody>
                  <a:tcPr marL="9525" marR="9525" marT="9525" marB="0" anchor="ctr">
                    <a:solidFill>
                      <a:srgbClr val="92D050"/>
                    </a:solidFill>
                  </a:tcPr>
                </a:tc>
                <a:extLst>
                  <a:ext uri="{0D108BD9-81ED-4DB2-BD59-A6C34878D82A}">
                    <a16:rowId xmlns:a16="http://schemas.microsoft.com/office/drawing/2014/main" val="447899585"/>
                  </a:ext>
                </a:extLst>
              </a:tr>
              <a:tr h="1009087">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3º No caso de sistemas de tratamento de esgotos sanitários que recebam lixiviados de aterros sanitários, o órgão ambiental competente deverá indicar quais os parâmetros da Tabela I do art. 16, inciso II desta Resolução que deverão ser atendidos e monitorados, não sendo exigível o padrão de nitrogênio amoniacal total</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3º No caso de sistemas de tratamento de esgotos sanitários que recebam lixiviados de aterros sanitários, o órgão ambiental competente deverá indicar quais os parâmetros da Tabela I do art. 16, inciso II desta Resolução que deverão ser atendidos e monitorados, não sendo exigível o padrão de nitrogênio amoniacal total.</a:t>
                      </a:r>
                    </a:p>
                  </a:txBody>
                  <a:tcPr marL="9525" marR="9525" marT="9525" marB="0" anchor="ctr">
                    <a:solidFill>
                      <a:srgbClr val="92D050"/>
                    </a:solidFill>
                  </a:tcPr>
                </a:tc>
                <a:extLst>
                  <a:ext uri="{0D108BD9-81ED-4DB2-BD59-A6C34878D82A}">
                    <a16:rowId xmlns:a16="http://schemas.microsoft.com/office/drawing/2014/main" val="3462872140"/>
                  </a:ext>
                </a:extLst>
              </a:tr>
              <a:tr h="566878">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4º Para a determinação da eficiência de remoção de carga poluidora em termos de DBO5,20 para sistemas de tratamento com lagoas de estabilização, a amostra do efluente deverá ser filtrada.</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4º Para a determinação da eficiência de remoção de carga poluidora em termos de DBO5,20 para sistemas de tratamento com lagoas de estabilização, a amostra do efluente deverá ser filtrada.</a:t>
                      </a:r>
                    </a:p>
                  </a:txBody>
                  <a:tcPr marL="9525" marR="9525" marT="9525" marB="0" anchor="ctr">
                    <a:solidFill>
                      <a:srgbClr val="92D050"/>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2572516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4171469913"/>
              </p:ext>
            </p:extLst>
          </p:nvPr>
        </p:nvGraphicFramePr>
        <p:xfrm>
          <a:off x="156001" y="59563"/>
          <a:ext cx="11880000" cy="6581102"/>
        </p:xfrm>
        <a:graphic>
          <a:graphicData uri="http://schemas.openxmlformats.org/drawingml/2006/table">
            <a:tbl>
              <a:tblPr>
                <a:tableStyleId>{5C22544A-7EE6-4342-B048-85BDC9FD1C3A}</a:tableStyleId>
              </a:tblPr>
              <a:tblGrid>
                <a:gridCol w="2335408">
                  <a:extLst>
                    <a:ext uri="{9D8B030D-6E8A-4147-A177-3AD203B41FA5}">
                      <a16:colId xmlns:a16="http://schemas.microsoft.com/office/drawing/2014/main" val="2831925566"/>
                    </a:ext>
                  </a:extLst>
                </a:gridCol>
                <a:gridCol w="516834">
                  <a:extLst>
                    <a:ext uri="{9D8B030D-6E8A-4147-A177-3AD203B41FA5}">
                      <a16:colId xmlns:a16="http://schemas.microsoft.com/office/drawing/2014/main" val="123678958"/>
                    </a:ext>
                  </a:extLst>
                </a:gridCol>
                <a:gridCol w="993914">
                  <a:extLst>
                    <a:ext uri="{9D8B030D-6E8A-4147-A177-3AD203B41FA5}">
                      <a16:colId xmlns:a16="http://schemas.microsoft.com/office/drawing/2014/main" val="4068051759"/>
                    </a:ext>
                  </a:extLst>
                </a:gridCol>
                <a:gridCol w="3511826">
                  <a:extLst>
                    <a:ext uri="{9D8B030D-6E8A-4147-A177-3AD203B41FA5}">
                      <a16:colId xmlns:a16="http://schemas.microsoft.com/office/drawing/2014/main" val="4100105347"/>
                    </a:ext>
                  </a:extLst>
                </a:gridCol>
                <a:gridCol w="397565">
                  <a:extLst>
                    <a:ext uri="{9D8B030D-6E8A-4147-A177-3AD203B41FA5}">
                      <a16:colId xmlns:a16="http://schemas.microsoft.com/office/drawing/2014/main" val="489804545"/>
                    </a:ext>
                  </a:extLst>
                </a:gridCol>
                <a:gridCol w="4124453">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 3º Os efluentes oriundos de serviços de saúde estarão sujeitos às exigências estabelecidas na Seção III desta Resolução, desde que atendidas as normas sanitárias específicas vigentes, podendo:</a:t>
                      </a:r>
                      <a:br>
                        <a:rPr lang="pt-BR" sz="1300" b="0" i="0" u="none" strike="noStrike" dirty="0">
                          <a:effectLst/>
                          <a:latin typeface="+mn-lt"/>
                        </a:rPr>
                      </a:b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5º Os efluentes oriundos de serviços de saúde estarão sujeitos às exigências estabelecidas neste artigo, desde que atendidas as normas sanitárias específicas vigentes, podendo: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5º Os efluentes oriundos de serviços de saúde estarão sujeitos às exigências estabelecidas neste artigo, desde que atendidas as normas sanitárias específicas vigentes, podendo:</a:t>
                      </a:r>
                    </a:p>
                  </a:txBody>
                  <a:tcPr marL="9525" marR="9525" marT="9525" marB="0" anchor="ctr">
                    <a:solidFill>
                      <a:srgbClr val="92D050"/>
                    </a:solidFill>
                  </a:tcPr>
                </a:tc>
                <a:extLst>
                  <a:ext uri="{0D108BD9-81ED-4DB2-BD59-A6C34878D82A}">
                    <a16:rowId xmlns:a16="http://schemas.microsoft.com/office/drawing/2014/main" val="447899585"/>
                  </a:ext>
                </a:extLst>
              </a:tr>
              <a:tr h="1589723">
                <a:tc>
                  <a:txBody>
                    <a:bodyPr/>
                    <a:lstStyle/>
                    <a:p>
                      <a:pPr algn="l" fontAlgn="ctr"/>
                      <a:r>
                        <a:rPr lang="pt-BR" sz="1300" b="0" i="0" u="none" strike="noStrike" dirty="0">
                          <a:effectLst/>
                          <a:latin typeface="+mn-lt"/>
                        </a:rPr>
                        <a:t>Art. 18. O efluente não deverá causar ou possuir potencial para causar efeitos tóxicos aos organismos aquáticos no corpo receptor, de acordo com os critérios de </a:t>
                      </a:r>
                      <a:r>
                        <a:rPr lang="pt-BR" sz="1300" b="0" i="0" u="none" strike="noStrike" dirty="0" err="1">
                          <a:effectLst/>
                          <a:latin typeface="+mn-lt"/>
                        </a:rPr>
                        <a:t>ecotoxicidade</a:t>
                      </a:r>
                      <a:r>
                        <a:rPr lang="pt-BR" sz="1300" b="0" i="0" u="none" strike="noStrike" dirty="0">
                          <a:effectLst/>
                          <a:latin typeface="+mn-lt"/>
                        </a:rPr>
                        <a:t> estabelecidos pelo órgão ambiental competente.</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extLst>
                  <a:ext uri="{0D108BD9-81ED-4DB2-BD59-A6C34878D82A}">
                    <a16:rowId xmlns:a16="http://schemas.microsoft.com/office/drawing/2014/main" val="774106936"/>
                  </a:ext>
                </a:extLst>
              </a:tr>
              <a:tr h="217359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6º - Em ambientes marinhos, estuarinos e </a:t>
                      </a:r>
                      <a:r>
                        <a:rPr lang="pt-BR" sz="1300" b="0" i="0" u="none" strike="noStrike" dirty="0" err="1">
                          <a:solidFill>
                            <a:srgbClr val="FF0000"/>
                          </a:solidFill>
                          <a:effectLst/>
                          <a:latin typeface="+mn-lt"/>
                        </a:rPr>
                        <a:t>lênticos</a:t>
                      </a:r>
                      <a:r>
                        <a:rPr lang="pt-BR" sz="1300" b="0" i="0" u="none" strike="noStrike" dirty="0">
                          <a:solidFill>
                            <a:srgbClr val="FF0000"/>
                          </a:solidFill>
                          <a:effectLst/>
                          <a:latin typeface="+mn-lt"/>
                        </a:rPr>
                        <a:t> de água doce, a CECR deverá ser estimada com base no estudo de dispersão física do efluente no corpo hídrico receptor, com as </a:t>
                      </a:r>
                      <a:r>
                        <a:rPr lang="pt-BR" sz="1300" b="0" i="0" u="none" strike="noStrike" dirty="0" err="1">
                          <a:solidFill>
                            <a:srgbClr val="FF0000"/>
                          </a:solidFill>
                          <a:effectLst/>
                          <a:latin typeface="+mn-lt"/>
                        </a:rPr>
                        <a:t>isolinhas</a:t>
                      </a:r>
                      <a:r>
                        <a:rPr lang="pt-BR" sz="1300" b="0" i="0" u="none" strike="noStrike" dirty="0">
                          <a:solidFill>
                            <a:srgbClr val="FF0000"/>
                          </a:solidFill>
                          <a:effectLst/>
                          <a:latin typeface="+mn-lt"/>
                        </a:rPr>
                        <a:t> de diluição, sendo a CECR representada pelo valor da toxicidade crônica (CENO) mais restritiva,  limitando a área de impacto definida pelo órgão ambiental. A critério do órgão ambiental, essa avaliação também poderá ser feita em ambientes lóticos. A área de impacto deve ficar confinada à dimensão superficial que atenda às condições: </a:t>
                      </a:r>
                      <a:endParaRPr lang="pt-BR" sz="1300" b="0" i="0" u="none" strike="noStrike" dirty="0" smtClean="0">
                        <a:solidFill>
                          <a:srgbClr val="FF0000"/>
                        </a:solidFill>
                        <a:effectLst/>
                        <a:latin typeface="+mn-lt"/>
                      </a:endParaRPr>
                    </a:p>
                    <a:p>
                      <a:pPr algn="l" fontAlgn="ct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6º - Em ambientes marinhos, estuarinos e </a:t>
                      </a:r>
                      <a:r>
                        <a:rPr lang="pt-BR" sz="1300" b="0" i="0" u="none" strike="noStrike" dirty="0" err="1">
                          <a:solidFill>
                            <a:srgbClr val="FF0000"/>
                          </a:solidFill>
                          <a:effectLst/>
                          <a:latin typeface="+mn-lt"/>
                        </a:rPr>
                        <a:t>lênticos</a:t>
                      </a:r>
                      <a:r>
                        <a:rPr lang="pt-BR" sz="1300" b="0" i="0" u="none" strike="noStrike" dirty="0">
                          <a:solidFill>
                            <a:srgbClr val="FF0000"/>
                          </a:solidFill>
                          <a:effectLst/>
                          <a:latin typeface="+mn-lt"/>
                        </a:rPr>
                        <a:t> de água doce, a CECR deverá ser estimada com base no estudo de dispersão física do efluente no corpo hídrico receptor, com as </a:t>
                      </a:r>
                      <a:r>
                        <a:rPr lang="pt-BR" sz="1300" b="0" i="0" u="none" strike="noStrike" dirty="0" err="1">
                          <a:solidFill>
                            <a:srgbClr val="FF0000"/>
                          </a:solidFill>
                          <a:effectLst/>
                          <a:latin typeface="+mn-lt"/>
                        </a:rPr>
                        <a:t>isolinhas</a:t>
                      </a:r>
                      <a:r>
                        <a:rPr lang="pt-BR" sz="1300" b="0" i="0" u="none" strike="noStrike" dirty="0">
                          <a:solidFill>
                            <a:srgbClr val="FF0000"/>
                          </a:solidFill>
                          <a:effectLst/>
                          <a:latin typeface="+mn-lt"/>
                        </a:rPr>
                        <a:t> de diluição, sendo a CECR representada pelo valor da toxicidade crônica (CENO) mais restritiva,  limitando a área de impacto definida pelo órgão ambiental. A critério do órgão ambiental, essa avaliação também poderá ser feita em ambientes lóticos. A área de impacto deve ficar confinada à dimensão superficial que atenda às condições: </a:t>
                      </a:r>
                    </a:p>
                  </a:txBody>
                  <a:tcPr marL="9525" marR="9525" marT="9525" marB="0" anchor="ctr">
                    <a:solidFill>
                      <a:srgbClr val="92D050"/>
                    </a:solidFill>
                  </a:tcPr>
                </a:tc>
                <a:extLst>
                  <a:ext uri="{0D108BD9-81ED-4DB2-BD59-A6C34878D82A}">
                    <a16:rowId xmlns:a16="http://schemas.microsoft.com/office/drawing/2014/main" val="3462872140"/>
                  </a:ext>
                </a:extLst>
              </a:tr>
              <a:tr h="69451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a) ausência de efeitos tóxicos crônicos em porção significativa das seções transversal e longitudinal do recurso hídrico, de modo a permitir o trânsito e preservação dos organismos aquáticos;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a) ausência de efeitos tóxicos crônicos em porção significativa das seções transversal e longitudinal do recurso hídrico, de modo a permitir o trânsito e preservação dos organismos aquáticos;</a:t>
                      </a:r>
                    </a:p>
                  </a:txBody>
                  <a:tcPr marL="9525" marR="9525" marT="9525" marB="0" anchor="ctr">
                    <a:solidFill>
                      <a:srgbClr val="92D050"/>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32589349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408136779"/>
              </p:ext>
            </p:extLst>
          </p:nvPr>
        </p:nvGraphicFramePr>
        <p:xfrm>
          <a:off x="156001" y="167054"/>
          <a:ext cx="11880000" cy="4382732"/>
        </p:xfrm>
        <a:graphic>
          <a:graphicData uri="http://schemas.openxmlformats.org/drawingml/2006/table">
            <a:tbl>
              <a:tblPr>
                <a:tableStyleId>{5C22544A-7EE6-4342-B048-85BDC9FD1C3A}</a:tableStyleId>
              </a:tblPr>
              <a:tblGrid>
                <a:gridCol w="2229390">
                  <a:extLst>
                    <a:ext uri="{9D8B030D-6E8A-4147-A177-3AD203B41FA5}">
                      <a16:colId xmlns:a16="http://schemas.microsoft.com/office/drawing/2014/main" val="2831925566"/>
                    </a:ext>
                  </a:extLst>
                </a:gridCol>
                <a:gridCol w="1577009">
                  <a:extLst>
                    <a:ext uri="{9D8B030D-6E8A-4147-A177-3AD203B41FA5}">
                      <a16:colId xmlns:a16="http://schemas.microsoft.com/office/drawing/2014/main" val="123678958"/>
                    </a:ext>
                  </a:extLst>
                </a:gridCol>
                <a:gridCol w="1630017">
                  <a:extLst>
                    <a:ext uri="{9D8B030D-6E8A-4147-A177-3AD203B41FA5}">
                      <a16:colId xmlns:a16="http://schemas.microsoft.com/office/drawing/2014/main" val="4068051759"/>
                    </a:ext>
                  </a:extLst>
                </a:gridCol>
                <a:gridCol w="2173357">
                  <a:extLst>
                    <a:ext uri="{9D8B030D-6E8A-4147-A177-3AD203B41FA5}">
                      <a16:colId xmlns:a16="http://schemas.microsoft.com/office/drawing/2014/main" val="4100105347"/>
                    </a:ext>
                  </a:extLst>
                </a:gridCol>
                <a:gridCol w="1908313">
                  <a:extLst>
                    <a:ext uri="{9D8B030D-6E8A-4147-A177-3AD203B41FA5}">
                      <a16:colId xmlns:a16="http://schemas.microsoft.com/office/drawing/2014/main" val="489804545"/>
                    </a:ext>
                  </a:extLst>
                </a:gridCol>
                <a:gridCol w="2361914">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b) a destinação da água do recurso hídrico, imediatamente à jusante ou na área de influência do lançamento, para qualquer um dos seguintes fins: aquicultura, proteção das comunidades aquáticas e pesca</a:t>
                      </a:r>
                      <a:r>
                        <a:rPr lang="pt-BR" sz="1300" b="0" i="0" u="none" strike="noStrike" dirty="0" smtClean="0">
                          <a:solidFill>
                            <a:srgbClr val="FF0000"/>
                          </a:solidFill>
                          <a:effectLst/>
                          <a:latin typeface="+mn-lt"/>
                        </a:rPr>
                        <a:t>.</a:t>
                      </a:r>
                    </a:p>
                    <a:p>
                      <a:pPr algn="l" fontAlgn="ct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b) a destinação da água do recurso hídrico, imediatamente à jusante ou na área de influência do lançamento, para qualquer um dos seguintes fins: aquicultura, proteção das comunidades aquáticas e pesca.</a:t>
                      </a:r>
                    </a:p>
                    <a:p>
                      <a:pPr algn="l" fontAlgn="ctr"/>
                      <a:endParaRPr lang="pt-BR" sz="1300" b="0" i="0" u="none" strike="noStrike" dirty="0" smtClean="0">
                        <a:solidFill>
                          <a:schemeClr val="tx1"/>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2478953410"/>
                  </a:ext>
                </a:extLst>
              </a:tr>
              <a:tr h="1589723">
                <a:tc>
                  <a:txBody>
                    <a:bodyPr/>
                    <a:lstStyle/>
                    <a:p>
                      <a:pPr algn="l" fontAlgn="ctr"/>
                      <a:r>
                        <a:rPr lang="pt-BR" sz="1300" b="0" i="0" u="none" strike="noStrike" dirty="0">
                          <a:effectLst/>
                          <a:latin typeface="+mn-lt"/>
                        </a:rPr>
                        <a:t>Art. 19. O órgão ambiental competente deverá determinar quais empreendimentos e atividades deverão realizar os ensaios de </a:t>
                      </a:r>
                      <a:r>
                        <a:rPr lang="pt-BR" sz="1300" b="0" i="0" u="none" strike="noStrike" dirty="0" err="1">
                          <a:effectLst/>
                          <a:latin typeface="+mn-lt"/>
                        </a:rPr>
                        <a:t>ecotoxicidade</a:t>
                      </a:r>
                      <a:r>
                        <a:rPr lang="pt-BR" sz="1300" b="0" i="0" u="none" strike="noStrike" dirty="0">
                          <a:effectLst/>
                          <a:latin typeface="+mn-lt"/>
                        </a:rPr>
                        <a:t>, considerando as características dos efluentes gerados e do corpo receptor.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Art. 19. O órgão ambiental competente deverá determinar quais empreendimentos e atividades </a:t>
                      </a:r>
                      <a:r>
                        <a:rPr lang="pt-BR" sz="1300" b="0" i="0" u="none" strike="noStrike" dirty="0">
                          <a:solidFill>
                            <a:srgbClr val="FF0000"/>
                          </a:solidFill>
                          <a:effectLst/>
                          <a:latin typeface="+mn-lt"/>
                        </a:rPr>
                        <a:t>serão dispensados de</a:t>
                      </a:r>
                      <a:r>
                        <a:rPr lang="pt-BR" sz="1300" b="0" i="0" u="none" strike="noStrike" dirty="0">
                          <a:solidFill>
                            <a:srgbClr val="333333"/>
                          </a:solidFill>
                          <a:effectLst/>
                          <a:latin typeface="+mn-lt"/>
                        </a:rPr>
                        <a:t> realizar os ensaios de </a:t>
                      </a:r>
                      <a:r>
                        <a:rPr lang="pt-BR" sz="1300" b="0" i="0" u="none" strike="noStrike" dirty="0" err="1">
                          <a:solidFill>
                            <a:srgbClr val="333333"/>
                          </a:solidFill>
                          <a:effectLst/>
                          <a:latin typeface="+mn-lt"/>
                        </a:rPr>
                        <a:t>ecotoxicidade</a:t>
                      </a:r>
                      <a:r>
                        <a:rPr lang="pt-BR" sz="1300" b="0" i="0" u="none" strike="noStrike" dirty="0">
                          <a:solidFill>
                            <a:srgbClr val="333333"/>
                          </a:solidFill>
                          <a:effectLst/>
                          <a:latin typeface="+mn-lt"/>
                        </a:rPr>
                        <a:t>,</a:t>
                      </a:r>
                      <a:r>
                        <a:rPr lang="pt-BR" sz="1300" b="0" i="0" u="none" strike="noStrike" dirty="0">
                          <a:solidFill>
                            <a:srgbClr val="FF0000"/>
                          </a:solidFill>
                          <a:effectLst/>
                          <a:latin typeface="+mn-lt"/>
                        </a:rPr>
                        <a:t> com base nas</a:t>
                      </a:r>
                      <a:r>
                        <a:rPr lang="pt-BR" sz="1300" b="0" i="0" u="none" strike="noStrike" dirty="0">
                          <a:solidFill>
                            <a:srgbClr val="333333"/>
                          </a:solidFill>
                          <a:effectLst/>
                          <a:latin typeface="+mn-lt"/>
                        </a:rPr>
                        <a:t> características dos efluentes gerados, do corpo receptor </a:t>
                      </a:r>
                      <a:r>
                        <a:rPr lang="pt-BR" sz="1300" b="0" i="0" u="none" strike="noStrike" dirty="0">
                          <a:solidFill>
                            <a:srgbClr val="FF0000"/>
                          </a:solidFill>
                          <a:effectLst/>
                          <a:latin typeface="+mn-lt"/>
                        </a:rPr>
                        <a:t>e no histórico de toxicidade do efluente</a:t>
                      </a:r>
                      <a:r>
                        <a:rPr lang="pt-BR" sz="1300" b="0" i="0" u="none" strike="noStrike" dirty="0">
                          <a:solidFill>
                            <a:srgbClr val="333333"/>
                          </a:solidFill>
                          <a:effectLst/>
                          <a:latin typeface="+mn-lt"/>
                        </a:rPr>
                        <a:t>.</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Art. 19. O órgão ambiental competente deverá determinar quais empreendimentos e atividades deverão realizar os ensaios de </a:t>
                      </a:r>
                      <a:r>
                        <a:rPr lang="pt-BR" sz="1300" b="0" i="0" u="none" strike="noStrike" dirty="0" err="1">
                          <a:solidFill>
                            <a:srgbClr val="333333"/>
                          </a:solidFill>
                          <a:effectLst/>
                          <a:latin typeface="+mn-lt"/>
                        </a:rPr>
                        <a:t>ecotoxicidade</a:t>
                      </a:r>
                      <a:r>
                        <a:rPr lang="pt-BR" sz="1300" b="0" i="0" u="none" strike="noStrike" dirty="0">
                          <a:solidFill>
                            <a:srgbClr val="333333"/>
                          </a:solidFill>
                          <a:effectLst/>
                          <a:latin typeface="+mn-lt"/>
                        </a:rPr>
                        <a:t>, considerando as características dos efluentes gerados, do corpo recepto</a:t>
                      </a:r>
                      <a:r>
                        <a:rPr lang="pt-BR" sz="1300" b="0" i="0" u="none" strike="noStrike" dirty="0">
                          <a:solidFill>
                            <a:schemeClr val="tx1"/>
                          </a:solidFill>
                          <a:effectLst/>
                          <a:latin typeface="+mn-lt"/>
                        </a:rPr>
                        <a:t>r</a:t>
                      </a:r>
                      <a:r>
                        <a:rPr lang="pt-BR" sz="1300" b="0" i="0" u="none" strike="noStrike" dirty="0">
                          <a:solidFill>
                            <a:srgbClr val="FF0000"/>
                          </a:solidFill>
                          <a:effectLst/>
                          <a:latin typeface="+mn-lt"/>
                        </a:rPr>
                        <a:t> e impactos da toxicidade do efluente</a:t>
                      </a:r>
                      <a:endParaRPr lang="pt-BR" sz="1300" b="0" i="0" u="none" strike="noStrike" dirty="0">
                        <a:solidFill>
                          <a:srgbClr val="333333"/>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447899585"/>
                  </a:ext>
                </a:extLst>
              </a:tr>
            </a:tbl>
          </a:graphicData>
        </a:graphic>
      </p:graphicFrame>
    </p:spTree>
    <p:extLst>
      <p:ext uri="{BB962C8B-B14F-4D97-AF65-F5344CB8AC3E}">
        <p14:creationId xmlns:p14="http://schemas.microsoft.com/office/powerpoint/2010/main" val="2936901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424059760"/>
              </p:ext>
            </p:extLst>
          </p:nvPr>
        </p:nvGraphicFramePr>
        <p:xfrm>
          <a:off x="156001" y="54686"/>
          <a:ext cx="11880000" cy="6609677"/>
        </p:xfrm>
        <a:graphic>
          <a:graphicData uri="http://schemas.openxmlformats.org/drawingml/2006/table">
            <a:tbl>
              <a:tblPr>
                <a:tableStyleId>{5C22544A-7EE6-4342-B048-85BDC9FD1C3A}</a:tableStyleId>
              </a:tblPr>
              <a:tblGrid>
                <a:gridCol w="3514851">
                  <a:extLst>
                    <a:ext uri="{9D8B030D-6E8A-4147-A177-3AD203B41FA5}">
                      <a16:colId xmlns:a16="http://schemas.microsoft.com/office/drawing/2014/main" val="2831925566"/>
                    </a:ext>
                  </a:extLst>
                </a:gridCol>
                <a:gridCol w="2968487">
                  <a:extLst>
                    <a:ext uri="{9D8B030D-6E8A-4147-A177-3AD203B41FA5}">
                      <a16:colId xmlns:a16="http://schemas.microsoft.com/office/drawing/2014/main" val="123678958"/>
                    </a:ext>
                  </a:extLst>
                </a:gridCol>
                <a:gridCol w="954157">
                  <a:extLst>
                    <a:ext uri="{9D8B030D-6E8A-4147-A177-3AD203B41FA5}">
                      <a16:colId xmlns:a16="http://schemas.microsoft.com/office/drawing/2014/main" val="4068051759"/>
                    </a:ext>
                  </a:extLst>
                </a:gridCol>
                <a:gridCol w="622852">
                  <a:extLst>
                    <a:ext uri="{9D8B030D-6E8A-4147-A177-3AD203B41FA5}">
                      <a16:colId xmlns:a16="http://schemas.microsoft.com/office/drawing/2014/main" val="4100105347"/>
                    </a:ext>
                  </a:extLst>
                </a:gridCol>
                <a:gridCol w="450574">
                  <a:extLst>
                    <a:ext uri="{9D8B030D-6E8A-4147-A177-3AD203B41FA5}">
                      <a16:colId xmlns:a16="http://schemas.microsoft.com/office/drawing/2014/main" val="489804545"/>
                    </a:ext>
                  </a:extLst>
                </a:gridCol>
                <a:gridCol w="3369079">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995022">
                <a:tc>
                  <a:txBody>
                    <a:bodyPr/>
                    <a:lstStyle/>
                    <a:p>
                      <a:pPr algn="l" fontAlgn="ctr"/>
                      <a:r>
                        <a:rPr lang="pt-BR" sz="1300" b="0" i="0" u="none" strike="noStrike" dirty="0">
                          <a:effectLst/>
                          <a:latin typeface="Calibri" panose="020F0502020204030204" pitchFamily="34" charset="0"/>
                        </a:rPr>
                        <a:t>Art. 20. O lançamento de efluentes efetuado por meio de emissários submarinos deve atender, após tratamento, aos padrões e condições de lançamento previstas nesta Resolução, aos padrões da classe do corpo receptor, após o limite da zona de mistura, e ao padrão de balneabilidade, de acordo com normas e legislação vigentes.</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Calibri" panose="020F0502020204030204" pitchFamily="34" charset="0"/>
                        </a:rPr>
                        <a:t>Art. 20. O</a:t>
                      </a:r>
                      <a:r>
                        <a:rPr lang="pt-BR" sz="1300" b="0" i="0" u="none" strike="noStrike" dirty="0">
                          <a:solidFill>
                            <a:srgbClr val="FF0000"/>
                          </a:solidFill>
                          <a:effectLst/>
                          <a:latin typeface="Calibri" panose="020F0502020204030204" pitchFamily="34" charset="0"/>
                        </a:rPr>
                        <a:t> sistema de tratamento de efluentes, seguido de lançamento por emissário submarino, deve ser licenciado pelo órgão ambiental competente e o efluente deve atender aos padrões </a:t>
                      </a:r>
                      <a:r>
                        <a:rPr lang="pt-BR" sz="1300" b="0" i="0" u="none" strike="noStrike" dirty="0">
                          <a:solidFill>
                            <a:srgbClr val="333333"/>
                          </a:solidFill>
                          <a:effectLst/>
                          <a:latin typeface="Calibri" panose="020F0502020204030204" pitchFamily="34" charset="0"/>
                        </a:rPr>
                        <a:t>e condições de lançamento previstos</a:t>
                      </a:r>
                      <a:r>
                        <a:rPr lang="pt-BR" sz="1300" b="1" i="0" u="none" strike="noStrike" dirty="0">
                          <a:solidFill>
                            <a:srgbClr val="00B050"/>
                          </a:solidFill>
                          <a:effectLst/>
                          <a:latin typeface="Calibri" panose="020F0502020204030204" pitchFamily="34" charset="0"/>
                        </a:rPr>
                        <a:t> </a:t>
                      </a:r>
                      <a:r>
                        <a:rPr lang="pt-BR" sz="1300" b="0" i="0" u="none" strike="noStrike" dirty="0">
                          <a:solidFill>
                            <a:srgbClr val="FF0000"/>
                          </a:solidFill>
                          <a:effectLst/>
                          <a:latin typeface="Calibri" panose="020F0502020204030204" pitchFamily="34" charset="0"/>
                        </a:rPr>
                        <a:t>no artigo 22, após tratamento,</a:t>
                      </a:r>
                      <a:r>
                        <a:rPr lang="pt-BR" sz="1300" b="0" i="0" u="none" strike="noStrike" dirty="0">
                          <a:solidFill>
                            <a:srgbClr val="333333"/>
                          </a:solidFill>
                          <a:effectLst/>
                          <a:latin typeface="Calibri" panose="020F0502020204030204" pitchFamily="34" charset="0"/>
                        </a:rPr>
                        <a:t> aos padrões da classe do corpo receptor</a:t>
                      </a:r>
                      <a:r>
                        <a:rPr lang="pt-BR" sz="1300" b="0" i="0" u="none" strike="noStrike" dirty="0">
                          <a:solidFill>
                            <a:srgbClr val="FF0000"/>
                          </a:solidFill>
                          <a:effectLst/>
                          <a:latin typeface="Calibri" panose="020F0502020204030204" pitchFamily="34" charset="0"/>
                        </a:rPr>
                        <a:t> e ao padrão de balneabilidade,</a:t>
                      </a:r>
                      <a:r>
                        <a:rPr lang="pt-BR" sz="1300" b="0" i="0" u="none" strike="noStrike" dirty="0">
                          <a:solidFill>
                            <a:srgbClr val="333333"/>
                          </a:solidFill>
                          <a:effectLst/>
                          <a:latin typeface="Calibri" panose="020F0502020204030204" pitchFamily="34" charset="0"/>
                        </a:rPr>
                        <a:t> após o limite da zona de mistura</a:t>
                      </a:r>
                      <a:r>
                        <a:rPr lang="pt-BR" sz="1300" b="0" i="0" u="none" strike="noStrike" dirty="0">
                          <a:solidFill>
                            <a:srgbClr val="FF0000"/>
                          </a:solidFill>
                          <a:effectLst/>
                          <a:latin typeface="Calibri" panose="020F0502020204030204" pitchFamily="34" charset="0"/>
                        </a:rPr>
                        <a:t> regulatória</a:t>
                      </a:r>
                      <a:r>
                        <a:rPr lang="pt-BR" sz="1300" b="0" i="0" u="none" strike="noStrike" dirty="0">
                          <a:solidFill>
                            <a:srgbClr val="333333"/>
                          </a:solidFill>
                          <a:effectLst/>
                          <a:latin typeface="Calibri" panose="020F0502020204030204" pitchFamily="34" charset="0"/>
                        </a:rPr>
                        <a:t>, de acordo com normas e legislação vigentes.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333333"/>
                          </a:solidFill>
                          <a:effectLst/>
                          <a:latin typeface="Calibri" panose="020F0502020204030204" pitchFamily="34" charset="0"/>
                        </a:rPr>
                        <a:t>Art. 20. O</a:t>
                      </a:r>
                      <a:r>
                        <a:rPr lang="pt-BR" sz="1300" b="0" i="0" u="none" strike="noStrike" dirty="0" smtClean="0">
                          <a:solidFill>
                            <a:srgbClr val="FF0000"/>
                          </a:solidFill>
                          <a:effectLst/>
                          <a:latin typeface="Calibri" panose="020F0502020204030204" pitchFamily="34" charset="0"/>
                        </a:rPr>
                        <a:t> sistema de tratamento de efluentes, seguido de lançamento por emissário submarino, deve ser licenciado pelo órgão ambiental competente e o efluente deve atender aos padrões </a:t>
                      </a:r>
                      <a:r>
                        <a:rPr lang="pt-BR" sz="1300" b="0" i="0" u="none" strike="noStrike" dirty="0" smtClean="0">
                          <a:solidFill>
                            <a:srgbClr val="333333"/>
                          </a:solidFill>
                          <a:effectLst/>
                          <a:latin typeface="Calibri" panose="020F0502020204030204" pitchFamily="34" charset="0"/>
                        </a:rPr>
                        <a:t>e condições de lançamento previstos</a:t>
                      </a:r>
                      <a:r>
                        <a:rPr lang="pt-BR" sz="1300" b="1" i="0" u="none" strike="noStrike" dirty="0" smtClean="0">
                          <a:solidFill>
                            <a:srgbClr val="00B050"/>
                          </a:solidFill>
                          <a:effectLst/>
                          <a:latin typeface="Calibri" panose="020F0502020204030204" pitchFamily="34" charset="0"/>
                        </a:rPr>
                        <a:t> </a:t>
                      </a:r>
                      <a:r>
                        <a:rPr lang="pt-BR" sz="1300" b="0" i="0" u="none" strike="noStrike" dirty="0" smtClean="0">
                          <a:solidFill>
                            <a:srgbClr val="FF0000"/>
                          </a:solidFill>
                          <a:effectLst/>
                          <a:latin typeface="Calibri" panose="020F0502020204030204" pitchFamily="34" charset="0"/>
                        </a:rPr>
                        <a:t>no artigo 22, após tratamento,</a:t>
                      </a:r>
                      <a:r>
                        <a:rPr lang="pt-BR" sz="1300" b="0" i="0" u="none" strike="noStrike" dirty="0" smtClean="0">
                          <a:solidFill>
                            <a:srgbClr val="333333"/>
                          </a:solidFill>
                          <a:effectLst/>
                          <a:latin typeface="Calibri" panose="020F0502020204030204" pitchFamily="34" charset="0"/>
                        </a:rPr>
                        <a:t> aos padrões da classe do corpo receptor</a:t>
                      </a:r>
                      <a:r>
                        <a:rPr lang="pt-BR" sz="1300" b="0" i="0" u="none" strike="noStrike" dirty="0" smtClean="0">
                          <a:solidFill>
                            <a:srgbClr val="FF0000"/>
                          </a:solidFill>
                          <a:effectLst/>
                          <a:latin typeface="Calibri" panose="020F0502020204030204" pitchFamily="34" charset="0"/>
                        </a:rPr>
                        <a:t> e ao padrão de balneabilidade,</a:t>
                      </a:r>
                      <a:r>
                        <a:rPr lang="pt-BR" sz="1300" b="0" i="0" u="none" strike="noStrike" dirty="0" smtClean="0">
                          <a:solidFill>
                            <a:srgbClr val="333333"/>
                          </a:solidFill>
                          <a:effectLst/>
                          <a:latin typeface="Calibri" panose="020F0502020204030204" pitchFamily="34" charset="0"/>
                        </a:rPr>
                        <a:t> após o limite da zona de mistura</a:t>
                      </a:r>
                      <a:r>
                        <a:rPr lang="pt-BR" sz="1300" b="0" i="0" u="none" strike="noStrike" dirty="0" smtClean="0">
                          <a:solidFill>
                            <a:srgbClr val="FF0000"/>
                          </a:solidFill>
                          <a:effectLst/>
                          <a:latin typeface="Calibri" panose="020F0502020204030204" pitchFamily="34" charset="0"/>
                        </a:rPr>
                        <a:t> regulatória</a:t>
                      </a:r>
                      <a:r>
                        <a:rPr lang="pt-BR" sz="1300" b="0" i="0" u="none" strike="noStrike" dirty="0" smtClean="0">
                          <a:solidFill>
                            <a:srgbClr val="333333"/>
                          </a:solidFill>
                          <a:effectLst/>
                          <a:latin typeface="Calibri" panose="020F0502020204030204" pitchFamily="34" charset="0"/>
                        </a:rPr>
                        <a:t>, de acordo com normas e legislação vigentes.</a:t>
                      </a:r>
                    </a:p>
                    <a:p>
                      <a:pPr marL="0" marR="0" lvl="0" indent="0" algn="l" defTabSz="914400" eaLnBrk="1" fontAlgn="ctr" latinLnBrk="0" hangingPunct="1">
                        <a:lnSpc>
                          <a:spcPct val="100000"/>
                        </a:lnSpc>
                        <a:spcBef>
                          <a:spcPts val="0"/>
                        </a:spcBef>
                        <a:spcAft>
                          <a:spcPts val="0"/>
                        </a:spcAft>
                        <a:buClrTx/>
                        <a:buSzTx/>
                        <a:buFontTx/>
                        <a:buNone/>
                        <a:tabLst/>
                        <a:defRPr/>
                      </a:pPr>
                      <a:endParaRPr lang="pt-BR" sz="1300" b="0" i="0" u="none" strike="noStrike" dirty="0" smtClean="0">
                        <a:solidFill>
                          <a:srgbClr val="333333"/>
                        </a:solidFill>
                        <a:effectLst/>
                        <a:latin typeface="Calibri" panose="020F0502020204030204" pitchFamily="34" charset="0"/>
                      </a:endParaRPr>
                    </a:p>
                    <a:p>
                      <a:pPr marL="0" marR="0" lvl="0" indent="0" algn="l" defTabSz="914400" eaLnBrk="1" fontAlgn="ctr" latinLnBrk="0" hangingPunct="1">
                        <a:lnSpc>
                          <a:spcPct val="100000"/>
                        </a:lnSpc>
                        <a:spcBef>
                          <a:spcPts val="0"/>
                        </a:spcBef>
                        <a:spcAft>
                          <a:spcPts val="0"/>
                        </a:spcAft>
                        <a:buClrTx/>
                        <a:buSzTx/>
                        <a:buFontTx/>
                        <a:buNone/>
                        <a:tabLst/>
                        <a:defRPr/>
                      </a:pPr>
                      <a:r>
                        <a:rPr lang="pt-BR" sz="1300" b="1" i="0" u="none" strike="noStrike" dirty="0" smtClean="0">
                          <a:solidFill>
                            <a:schemeClr val="tx1"/>
                          </a:solidFill>
                          <a:effectLst/>
                          <a:latin typeface="+mn-lt"/>
                        </a:rPr>
                        <a:t>(atentar ao conceito de zona</a:t>
                      </a:r>
                      <a:r>
                        <a:rPr lang="pt-BR" sz="1300" b="1" i="0" u="none" strike="noStrike" baseline="0" dirty="0" smtClean="0">
                          <a:solidFill>
                            <a:schemeClr val="tx1"/>
                          </a:solidFill>
                          <a:effectLst/>
                          <a:latin typeface="+mn-lt"/>
                        </a:rPr>
                        <a:t> de mistura</a:t>
                      </a:r>
                      <a:r>
                        <a:rPr lang="pt-BR" sz="1300" b="1" i="0" u="none" strike="noStrike" dirty="0" smtClean="0">
                          <a:solidFill>
                            <a:schemeClr val="tx1"/>
                          </a:solidFill>
                          <a:effectLst/>
                          <a:latin typeface="+mn-lt"/>
                        </a:rPr>
                        <a:t>)</a:t>
                      </a:r>
                      <a:endParaRPr lang="pt-BR" sz="1300" b="0" i="0" u="none" strike="noStrike" dirty="0" smtClean="0">
                        <a:solidFill>
                          <a:srgbClr val="333333"/>
                        </a:solidFill>
                        <a:effectLst/>
                        <a:latin typeface="Calibri" panose="020F0502020204030204" pitchFamily="34" charset="0"/>
                      </a:endParaRPr>
                    </a:p>
                  </a:txBody>
                  <a:tcPr marL="5042" marR="5042" marT="5042" marB="0" anchor="ctr">
                    <a:solidFill>
                      <a:srgbClr val="92D050"/>
                    </a:solidFill>
                  </a:tcPr>
                </a:tc>
                <a:extLst>
                  <a:ext uri="{0D108BD9-81ED-4DB2-BD59-A6C34878D82A}">
                    <a16:rowId xmlns:a16="http://schemas.microsoft.com/office/drawing/2014/main" val="531961469"/>
                  </a:ext>
                </a:extLst>
              </a:tr>
              <a:tr h="406772">
                <a:tc>
                  <a:txBody>
                    <a:bodyPr/>
                    <a:lstStyle/>
                    <a:p>
                      <a:pPr algn="l" fontAlgn="ctr"/>
                      <a:r>
                        <a:rPr lang="pt-BR" sz="1300" b="0" i="0" u="none" strike="noStrike" dirty="0">
                          <a:effectLst/>
                          <a:latin typeface="Calibri" panose="020F0502020204030204" pitchFamily="34" charset="0"/>
                        </a:rPr>
                        <a:t>Parágrafo Único. A disposição de efluentes por emissário submarino em desacordo com as condições e padrões de lançamento estabelecidos nesta Resolução poderá ser autorizada pelo órgão ambiental competente, conforme previsto nos incisos III e IV do art. 6º, sendo que o estudo ambiental definido no inciso III deverá conter no mínimo</a:t>
                      </a:r>
                      <a:r>
                        <a:rPr lang="pt-BR" sz="1300" b="0" i="0" u="none" strike="noStrike" dirty="0" smtClean="0">
                          <a:effectLst/>
                          <a:latin typeface="Calibri" panose="020F0502020204030204" pitchFamily="34" charset="0"/>
                        </a:rPr>
                        <a:t>:</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Revogar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447899585"/>
                  </a:ext>
                </a:extLst>
              </a:tr>
              <a:tr h="106614">
                <a:tc>
                  <a:txBody>
                    <a:bodyPr/>
                    <a:lstStyle/>
                    <a:p>
                      <a:pPr algn="l" fontAlgn="ctr"/>
                      <a:r>
                        <a:rPr lang="pt-BR" sz="1300" b="0" i="0" u="none" strike="noStrike" dirty="0">
                          <a:effectLst/>
                          <a:latin typeface="Calibri" panose="020F0502020204030204" pitchFamily="34" charset="0"/>
                        </a:rPr>
                        <a:t>I - As condições e padrões específicos na entrada do emissário</a:t>
                      </a:r>
                      <a:r>
                        <a:rPr lang="pt-BR" sz="1300" b="0" i="0" u="none" strike="noStrike" dirty="0" smtClean="0">
                          <a:effectLst/>
                          <a:latin typeface="Calibri" panose="020F0502020204030204" pitchFamily="34" charset="0"/>
                        </a:rPr>
                        <a:t>;</a:t>
                      </a:r>
                    </a:p>
                    <a:p>
                      <a:pPr algn="l" fontAlgn="ctr"/>
                      <a:endParaRPr lang="pt-BR" sz="1300" b="0" i="0" u="none" strike="noStrike" dirty="0">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Revogar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3462872140"/>
                  </a:ext>
                </a:extLst>
              </a:tr>
              <a:tr h="0">
                <a:tc>
                  <a:txBody>
                    <a:bodyPr/>
                    <a:lstStyle/>
                    <a:p>
                      <a:pPr algn="l" fontAlgn="ctr"/>
                      <a:r>
                        <a:rPr lang="pt-BR" sz="1300" b="0" i="0" u="none" strike="noStrike" dirty="0">
                          <a:effectLst/>
                          <a:latin typeface="Calibri" panose="020F0502020204030204" pitchFamily="34" charset="0"/>
                        </a:rPr>
                        <a:t>II - O estudo de dispersão na zona de mistura, com dois cenários:</a:t>
                      </a:r>
                      <a:br>
                        <a:rPr lang="pt-BR" sz="1300" b="0" i="0" u="none" strike="noStrike" dirty="0">
                          <a:effectLst/>
                          <a:latin typeface="Calibri" panose="020F0502020204030204" pitchFamily="34" charset="0"/>
                        </a:rPr>
                      </a:br>
                      <a:endParaRPr lang="pt-BR" sz="1300" b="0" i="0" u="none" strike="noStrike" dirty="0">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Revogar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1546125317"/>
                  </a:ext>
                </a:extLst>
              </a:tr>
              <a:tr h="0">
                <a:tc>
                  <a:txBody>
                    <a:bodyPr/>
                    <a:lstStyle/>
                    <a:p>
                      <a:pPr marL="0" indent="0" algn="l" fontAlgn="ctr">
                        <a:buNone/>
                      </a:pPr>
                      <a:r>
                        <a:rPr lang="pt-BR" sz="1300" b="0" i="0" u="none" strike="noStrike" dirty="0" smtClean="0">
                          <a:solidFill>
                            <a:schemeClr val="dk1"/>
                          </a:solidFill>
                          <a:effectLst/>
                          <a:latin typeface="Calibri" panose="020F0502020204030204" pitchFamily="34" charset="0"/>
                          <a:ea typeface="+mn-ea"/>
                          <a:cs typeface="+mn-cs"/>
                        </a:rPr>
                        <a:t>a) primeiro </a:t>
                      </a:r>
                      <a:r>
                        <a:rPr lang="pt-BR" sz="1300" b="0" i="0" u="none" strike="noStrike" dirty="0">
                          <a:solidFill>
                            <a:schemeClr val="dk1"/>
                          </a:solidFill>
                          <a:effectLst/>
                          <a:latin typeface="Calibri" panose="020F0502020204030204" pitchFamily="34" charset="0"/>
                          <a:ea typeface="+mn-ea"/>
                          <a:cs typeface="+mn-cs"/>
                        </a:rPr>
                        <a:t>cenário: atendimento aos valores preconizados na Tabela I desta Resolução</a:t>
                      </a:r>
                      <a:r>
                        <a:rPr lang="pt-BR" sz="1300" b="0" i="0" u="none" strike="noStrike" dirty="0" smtClean="0">
                          <a:solidFill>
                            <a:schemeClr val="dk1"/>
                          </a:solidFill>
                          <a:effectLst/>
                          <a:latin typeface="Calibri" panose="020F0502020204030204" pitchFamily="34" charset="0"/>
                          <a:ea typeface="+mn-ea"/>
                          <a:cs typeface="+mn-cs"/>
                        </a:rPr>
                        <a:t>;</a:t>
                      </a:r>
                    </a:p>
                    <a:p>
                      <a:pPr marL="342900" indent="-342900" algn="l" fontAlgn="ctr">
                        <a:buAutoNum type="alphaLcParenR"/>
                      </a:pPr>
                      <a:endParaRPr lang="pt-BR" sz="1300" b="0" i="0" u="none" strike="noStrike" dirty="0">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Revogar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2329148481"/>
                  </a:ext>
                </a:extLst>
              </a:tr>
              <a:tr h="0">
                <a:tc>
                  <a:txBody>
                    <a:bodyPr/>
                    <a:lstStyle/>
                    <a:p>
                      <a:pPr algn="l" fontAlgn="ctr"/>
                      <a:r>
                        <a:rPr lang="pt-BR" sz="1300" b="0" i="0" u="none" strike="noStrike" dirty="0">
                          <a:effectLst/>
                          <a:latin typeface="Calibri" panose="020F0502020204030204" pitchFamily="34" charset="0"/>
                        </a:rPr>
                        <a:t>b) segundo cenário: condições e padrões propostos pelo empreendedor; </a:t>
                      </a:r>
                      <a:r>
                        <a:rPr lang="pt-BR" sz="1300" b="0" i="0" u="none" strike="noStrike" dirty="0" smtClean="0">
                          <a:effectLst/>
                          <a:latin typeface="Calibri" panose="020F0502020204030204" pitchFamily="34" charset="0"/>
                        </a:rPr>
                        <a:t>e</a:t>
                      </a:r>
                    </a:p>
                    <a:p>
                      <a:pPr algn="l" fontAlgn="ctr"/>
                      <a:endParaRPr lang="pt-BR" sz="1300" b="0" i="0" u="none" strike="noStrike" dirty="0">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Revogar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1136054096"/>
                  </a:ext>
                </a:extLst>
              </a:tr>
              <a:tr h="0">
                <a:tc>
                  <a:txBody>
                    <a:bodyPr/>
                    <a:lstStyle/>
                    <a:p>
                      <a:pPr algn="l" fontAlgn="ctr"/>
                      <a:r>
                        <a:rPr lang="pt-BR" sz="1300" b="0" i="0" u="none" strike="noStrike">
                          <a:effectLst/>
                          <a:latin typeface="Calibri" panose="020F0502020204030204" pitchFamily="34" charset="0"/>
                        </a:rPr>
                        <a:t>III - Programa de monitoramento ambiental.</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Revogar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4250860017"/>
                  </a:ext>
                </a:extLst>
              </a:tr>
            </a:tbl>
          </a:graphicData>
        </a:graphic>
      </p:graphicFrame>
    </p:spTree>
    <p:extLst>
      <p:ext uri="{BB962C8B-B14F-4D97-AF65-F5344CB8AC3E}">
        <p14:creationId xmlns:p14="http://schemas.microsoft.com/office/powerpoint/2010/main" val="1763432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198023741"/>
              </p:ext>
            </p:extLst>
          </p:nvPr>
        </p:nvGraphicFramePr>
        <p:xfrm>
          <a:off x="156001" y="167054"/>
          <a:ext cx="11880000" cy="6376165"/>
        </p:xfrm>
        <a:graphic>
          <a:graphicData uri="http://schemas.openxmlformats.org/drawingml/2006/table">
            <a:tbl>
              <a:tblPr>
                <a:tableStyleId>{5C22544A-7EE6-4342-B048-85BDC9FD1C3A}</a:tableStyleId>
              </a:tblPr>
              <a:tblGrid>
                <a:gridCol w="3660625">
                  <a:extLst>
                    <a:ext uri="{9D8B030D-6E8A-4147-A177-3AD203B41FA5}">
                      <a16:colId xmlns:a16="http://schemas.microsoft.com/office/drawing/2014/main" val="2831925566"/>
                    </a:ext>
                  </a:extLst>
                </a:gridCol>
                <a:gridCol w="3034748">
                  <a:extLst>
                    <a:ext uri="{9D8B030D-6E8A-4147-A177-3AD203B41FA5}">
                      <a16:colId xmlns:a16="http://schemas.microsoft.com/office/drawing/2014/main" val="123678958"/>
                    </a:ext>
                  </a:extLst>
                </a:gridCol>
                <a:gridCol w="1166191">
                  <a:extLst>
                    <a:ext uri="{9D8B030D-6E8A-4147-A177-3AD203B41FA5}">
                      <a16:colId xmlns:a16="http://schemas.microsoft.com/office/drawing/2014/main" val="4068051759"/>
                    </a:ext>
                  </a:extLst>
                </a:gridCol>
                <a:gridCol w="1020418">
                  <a:extLst>
                    <a:ext uri="{9D8B030D-6E8A-4147-A177-3AD203B41FA5}">
                      <a16:colId xmlns:a16="http://schemas.microsoft.com/office/drawing/2014/main" val="4100105347"/>
                    </a:ext>
                  </a:extLst>
                </a:gridCol>
                <a:gridCol w="1018018">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583941">
                <a:tc>
                  <a:txBody>
                    <a:bodyPr/>
                    <a:lstStyle/>
                    <a:p>
                      <a:pPr algn="l" fontAlgn="ctr"/>
                      <a:r>
                        <a:rPr lang="pt-BR" sz="1300" b="0" i="0" u="none" strike="noStrike" dirty="0">
                          <a:effectLst/>
                          <a:latin typeface="+mn-lt"/>
                        </a:rPr>
                        <a:t>Art. 21. Para o lançamento direto de efluentes oriundos de sistemas de tratamento de esgotos sanitários deverão ser obedecidas as seguintes condições e padrões específicos</a:t>
                      </a:r>
                      <a:r>
                        <a:rPr lang="pt-BR" sz="1300" b="0" i="0" u="none" strike="noStrike" dirty="0" smtClean="0">
                          <a:effectLst/>
                          <a:latin typeface="+mn-lt"/>
                        </a:rPr>
                        <a:t>:</a:t>
                      </a:r>
                    </a:p>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algn="l" fontAlgn="ctr"/>
                      <a:r>
                        <a:rPr lang="pt-BR" sz="1300" b="0" i="0" u="none" strike="noStrike" dirty="0" smtClean="0">
                          <a:solidFill>
                            <a:srgbClr val="FF0000"/>
                          </a:solidFill>
                          <a:effectLst/>
                          <a:latin typeface="+mn-lt"/>
                        </a:rPr>
                        <a:t>Não revogar</a:t>
                      </a: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447899585"/>
                  </a:ext>
                </a:extLst>
              </a:tr>
              <a:tr h="0">
                <a:tc>
                  <a:txBody>
                    <a:bodyPr/>
                    <a:lstStyle/>
                    <a:p>
                      <a:pPr algn="l" fontAlgn="ctr"/>
                      <a:r>
                        <a:rPr lang="pt-BR" sz="1300" b="0" i="0" u="none" strike="noStrike" dirty="0">
                          <a:effectLst/>
                          <a:latin typeface="+mn-lt"/>
                        </a:rPr>
                        <a:t>I - Condições de lançamento de efluentes:</a:t>
                      </a:r>
                      <a:br>
                        <a:rPr lang="pt-BR" sz="1300" b="0" i="0" u="none" strike="noStrike" dirty="0">
                          <a:effectLst/>
                          <a:latin typeface="+mn-lt"/>
                        </a:rPr>
                      </a:b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Não revogar</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1094893847"/>
                  </a:ext>
                </a:extLst>
              </a:tr>
              <a:tr h="0">
                <a:tc>
                  <a:txBody>
                    <a:bodyPr/>
                    <a:lstStyle/>
                    <a:p>
                      <a:pPr marL="342900" indent="-342900" algn="l" fontAlgn="ctr">
                        <a:buAutoNum type="alphaLcParenR"/>
                      </a:pPr>
                      <a:r>
                        <a:rPr lang="pt-BR" sz="1300" b="0" i="0" u="none" strike="noStrike" dirty="0" smtClean="0">
                          <a:effectLst/>
                          <a:latin typeface="+mn-lt"/>
                        </a:rPr>
                        <a:t>pH </a:t>
                      </a:r>
                      <a:r>
                        <a:rPr lang="pt-BR" sz="1300" b="0" i="0" u="none" strike="noStrike" dirty="0">
                          <a:effectLst/>
                          <a:latin typeface="+mn-lt"/>
                        </a:rPr>
                        <a:t>entre 5 e 9</a:t>
                      </a:r>
                      <a:r>
                        <a:rPr lang="pt-BR" sz="1300" b="0" i="0" u="none" strike="noStrike" dirty="0" smtClean="0">
                          <a:effectLst/>
                          <a:latin typeface="+mn-lt"/>
                        </a:rPr>
                        <a:t>;</a:t>
                      </a:r>
                    </a:p>
                    <a:p>
                      <a:pPr marL="342900" indent="-342900" algn="l" fontAlgn="ctr">
                        <a:buAutoNum type="alphaLcParenR"/>
                      </a:pP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Não revogar</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1850631221"/>
                  </a:ext>
                </a:extLst>
              </a:tr>
              <a:tr h="383211">
                <a:tc>
                  <a:txBody>
                    <a:bodyPr/>
                    <a:lstStyle/>
                    <a:p>
                      <a:pPr algn="l" fontAlgn="ctr"/>
                      <a:r>
                        <a:rPr lang="pt-BR" sz="1300" b="0" i="0" u="none" strike="noStrike" dirty="0">
                          <a:effectLst/>
                          <a:latin typeface="+mn-lt"/>
                        </a:rPr>
                        <a:t>b) temperatura: inferior a 40°C, sendo que a variação de temperatura do corpo receptor não deverá exceder a 3°C no limite da zona de mistura</a:t>
                      </a:r>
                      <a:r>
                        <a:rPr lang="pt-BR" sz="1300" b="0" i="0" u="none" strike="noStrike" dirty="0" smtClean="0">
                          <a:effectLst/>
                          <a:latin typeface="+mn-lt"/>
                        </a:rPr>
                        <a:t>;</a:t>
                      </a:r>
                    </a:p>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000000"/>
                          </a:solidFill>
                          <a:effectLst/>
                          <a:latin typeface="+mn-lt"/>
                        </a:rPr>
                        <a:t>b) temperatura: inferior a 40°C, sendo que a variação de temperatura do corpo receptor não deverá exceder a 3°C no limite da zona de mistura </a:t>
                      </a:r>
                      <a:r>
                        <a:rPr lang="pt-BR" sz="1300" b="0" i="0" u="none" strike="noStrike" dirty="0">
                          <a:solidFill>
                            <a:srgbClr val="FF0000"/>
                          </a:solidFill>
                          <a:effectLst/>
                          <a:latin typeface="+mn-lt"/>
                        </a:rPr>
                        <a:t>regulatória</a:t>
                      </a:r>
                      <a:r>
                        <a:rPr lang="pt-BR" sz="1300" b="0" i="0" u="none" strike="noStrike" dirty="0" smtClean="0">
                          <a:solidFill>
                            <a:srgbClr val="000000"/>
                          </a:solidFill>
                          <a:effectLst/>
                          <a:latin typeface="+mn-lt"/>
                        </a:rPr>
                        <a:t>;</a:t>
                      </a:r>
                    </a:p>
                    <a:p>
                      <a:pPr algn="l" fontAlgn="ctr"/>
                      <a:endParaRPr lang="pt-BR" sz="1300" b="0" i="0" u="none" strike="noStrike" dirty="0">
                        <a:solidFill>
                          <a:srgbClr val="00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Não revogar</a:t>
                      </a: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1" i="0" u="none" strike="noStrike" dirty="0" smtClean="0">
                          <a:effectLst/>
                          <a:latin typeface="Calibri" panose="020F0502020204030204" pitchFamily="34" charset="0"/>
                        </a:rPr>
                        <a:t>Em aberto em função do dissenso sobre a definição de zona de mistura</a:t>
                      </a:r>
                    </a:p>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3462872140"/>
                  </a:ext>
                </a:extLst>
              </a:tr>
              <a:tr h="673724">
                <a:tc>
                  <a:txBody>
                    <a:bodyPr/>
                    <a:lstStyle/>
                    <a:p>
                      <a:pPr algn="l" fontAlgn="ctr"/>
                      <a:r>
                        <a:rPr lang="pt-BR" sz="1300" b="0" i="0" u="none" strike="noStrike" dirty="0">
                          <a:effectLst/>
                          <a:latin typeface="+mn-lt"/>
                        </a:rPr>
                        <a:t>c) materiais sedimentáveis: até 1 </a:t>
                      </a:r>
                      <a:r>
                        <a:rPr lang="pt-BR" sz="1300" b="0" i="0" u="none" strike="noStrike" dirty="0" err="1">
                          <a:effectLst/>
                          <a:latin typeface="+mn-lt"/>
                        </a:rPr>
                        <a:t>mL</a:t>
                      </a:r>
                      <a:r>
                        <a:rPr lang="pt-BR" sz="1300" b="0" i="0" u="none" strike="noStrike" dirty="0">
                          <a:effectLst/>
                          <a:latin typeface="+mn-lt"/>
                        </a:rPr>
                        <a:t>/L em teste de 1 hora em cone </a:t>
                      </a:r>
                      <a:r>
                        <a:rPr lang="pt-BR" sz="1300" b="0" i="0" u="none" strike="noStrike" dirty="0" err="1">
                          <a:effectLst/>
                          <a:latin typeface="+mn-lt"/>
                        </a:rPr>
                        <a:t>Inmhoff</a:t>
                      </a:r>
                      <a:r>
                        <a:rPr lang="pt-BR" sz="1300" b="0" i="0" u="none" strike="noStrike" dirty="0">
                          <a:effectLst/>
                          <a:latin typeface="+mn-lt"/>
                        </a:rPr>
                        <a:t>. Para o lançamento em lagos e lagoas, cuja velocidade de circulação seja praticamente nula, os materiais sedimentáveis deverão estar virtualmente ausentes</a:t>
                      </a:r>
                      <a:r>
                        <a:rPr lang="pt-BR" sz="1300" b="0" i="0" u="none" strike="noStrike" dirty="0" smtClean="0">
                          <a:effectLst/>
                          <a:latin typeface="+mn-lt"/>
                        </a:rPr>
                        <a:t>;</a:t>
                      </a:r>
                    </a:p>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000000"/>
                          </a:solidFill>
                          <a:effectLst/>
                          <a:latin typeface="+mn-lt"/>
                        </a:rPr>
                        <a:t>c) materiais sedimentáveis: até 1 </a:t>
                      </a:r>
                      <a:r>
                        <a:rPr lang="pt-BR" sz="1300" b="0" i="0" u="none" strike="noStrike" dirty="0" err="1">
                          <a:solidFill>
                            <a:srgbClr val="000000"/>
                          </a:solidFill>
                          <a:effectLst/>
                          <a:latin typeface="+mn-lt"/>
                        </a:rPr>
                        <a:t>mL</a:t>
                      </a:r>
                      <a:r>
                        <a:rPr lang="pt-BR" sz="1300" b="0" i="0" u="none" strike="noStrike" dirty="0">
                          <a:solidFill>
                            <a:srgbClr val="000000"/>
                          </a:solidFill>
                          <a:effectLst/>
                          <a:latin typeface="+mn-lt"/>
                        </a:rPr>
                        <a:t>/L em teste de 1 hora em cone </a:t>
                      </a:r>
                      <a:r>
                        <a:rPr lang="pt-BR" sz="1300" b="0" i="0" u="none" strike="noStrike" dirty="0" err="1">
                          <a:solidFill>
                            <a:srgbClr val="000000"/>
                          </a:solidFill>
                          <a:effectLst/>
                          <a:latin typeface="+mn-lt"/>
                        </a:rPr>
                        <a:t>Imhoff</a:t>
                      </a:r>
                      <a:r>
                        <a:rPr lang="pt-BR" sz="1300" b="0" i="0" u="none" strike="noStrike" dirty="0">
                          <a:solidFill>
                            <a:srgbClr val="000000"/>
                          </a:solidFill>
                          <a:effectLst/>
                          <a:latin typeface="+mn-lt"/>
                        </a:rPr>
                        <a:t>. Para o lançamento em lagos e lagoas, cuja velocidade de circulação seja praticamente nula, os materiais sedimentáveis deverão estar </a:t>
                      </a:r>
                      <a:r>
                        <a:rPr lang="pt-BR" sz="1300" b="0" i="0" u="none" strike="noStrike" dirty="0">
                          <a:solidFill>
                            <a:srgbClr val="FF0000"/>
                          </a:solidFill>
                          <a:effectLst/>
                          <a:latin typeface="+mn-lt"/>
                        </a:rPr>
                        <a:t>visualmente</a:t>
                      </a:r>
                      <a:r>
                        <a:rPr lang="pt-BR" sz="1300" b="0" i="0" u="none" strike="noStrike" dirty="0">
                          <a:solidFill>
                            <a:srgbClr val="000000"/>
                          </a:solidFill>
                          <a:effectLst/>
                          <a:latin typeface="+mn-lt"/>
                        </a:rPr>
                        <a:t> ausentes</a:t>
                      </a:r>
                      <a:r>
                        <a:rPr lang="pt-BR" sz="1300" b="0" i="0" u="none" strike="noStrike" dirty="0" smtClean="0">
                          <a:solidFill>
                            <a:srgbClr val="000000"/>
                          </a:solidFill>
                          <a:effectLst/>
                          <a:latin typeface="+mn-lt"/>
                        </a:rPr>
                        <a:t>;</a:t>
                      </a:r>
                    </a:p>
                    <a:p>
                      <a:pPr algn="l" fontAlgn="ctr"/>
                      <a:endParaRPr lang="pt-BR" sz="1300" b="0" i="0" u="none" strike="noStrike" dirty="0">
                        <a:solidFill>
                          <a:srgbClr val="00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Não revogar</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1546125317"/>
                  </a:ext>
                </a:extLst>
              </a:tr>
              <a:tr h="1964858">
                <a:tc>
                  <a:txBody>
                    <a:bodyPr/>
                    <a:lstStyle/>
                    <a:p>
                      <a:pPr algn="l" fontAlgn="ctr"/>
                      <a:r>
                        <a:rPr lang="pt-BR" sz="1300" b="0" i="0" u="none" strike="noStrike" dirty="0">
                          <a:effectLst/>
                          <a:latin typeface="+mn-lt"/>
                        </a:rPr>
                        <a:t>d) Demanda Bioquímica de Oxigênio-DBO 5 dias, 20°C: máximo de 120 mg/L, sendo que este limite somente poderá ser ultrapassado no caso de efluente de sistema de tratamento com eficiência de remoção mínima de 60% de DBO, ou mediante estudo de autodepuração do corpo hídrico que comprove atendimento às metas do enquadramento do corpo receptor.</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Revogar</a:t>
                      </a:r>
                    </a:p>
                    <a:p>
                      <a:pPr algn="l" fontAlgn="ctr"/>
                      <a:endParaRPr lang="pt-BR" sz="1300" b="0" i="0" u="none" strike="noStrike" dirty="0">
                        <a:solidFill>
                          <a:srgbClr val="FF0000"/>
                        </a:solidFill>
                        <a:effectLst/>
                        <a:latin typeface="+mn-lt"/>
                      </a:endParaRP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Não revogar</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3722639366"/>
                  </a:ext>
                </a:extLst>
              </a:tr>
            </a:tbl>
          </a:graphicData>
        </a:graphic>
      </p:graphicFrame>
      <p:sp>
        <p:nvSpPr>
          <p:cNvPr id="13" name="Seta para Baixo 12"/>
          <p:cNvSpPr/>
          <p:nvPr/>
        </p:nvSpPr>
        <p:spPr>
          <a:xfrm rot="1721148">
            <a:off x="9644620" y="4696061"/>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637830" y="3332078"/>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Seta para Baixo 15"/>
          <p:cNvSpPr/>
          <p:nvPr/>
        </p:nvSpPr>
        <p:spPr>
          <a:xfrm rot="1721148">
            <a:off x="9615089" y="2260713"/>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Seta para Baixo 18"/>
          <p:cNvSpPr/>
          <p:nvPr/>
        </p:nvSpPr>
        <p:spPr>
          <a:xfrm rot="1721148">
            <a:off x="9644620" y="486539"/>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0" name="Seta para Baixo 19"/>
          <p:cNvSpPr/>
          <p:nvPr/>
        </p:nvSpPr>
        <p:spPr>
          <a:xfrm rot="1721148">
            <a:off x="9863196" y="1357569"/>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Seta para Baixo 20"/>
          <p:cNvSpPr/>
          <p:nvPr/>
        </p:nvSpPr>
        <p:spPr>
          <a:xfrm rot="1721148">
            <a:off x="9866297" y="1779832"/>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382354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3299FB50-F5EB-8A19-F29D-289B7BE9280E}"/>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FD0210F4-C3F9-B93B-125B-72D6C1856EB0}"/>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BD948944-2DCC-59D5-B347-FDCAA8B6F4FE}"/>
                </a:ext>
              </a:extLst>
            </p:cNvPr>
            <p:cNvPicPr/>
            <p:nvPr/>
          </p:nvPicPr>
          <p:blipFill>
            <a:blip r:embed="rId4" cstate="print"/>
            <a:stretch>
              <a:fillRect/>
            </a:stretch>
          </p:blipFill>
          <p:spPr>
            <a:xfrm>
              <a:off x="4675504" y="5694616"/>
              <a:ext cx="2821927" cy="1027468"/>
            </a:xfrm>
            <a:prstGeom prst="rect">
              <a:avLst/>
            </a:prstGeom>
          </p:spPr>
        </p:pic>
      </p:grpSp>
      <p:sp>
        <p:nvSpPr>
          <p:cNvPr id="10" name="Espaço Reservado para Conteúdo 2">
            <a:extLst>
              <a:ext uri="{FF2B5EF4-FFF2-40B4-BE49-F238E27FC236}">
                <a16:creationId xmlns:a16="http://schemas.microsoft.com/office/drawing/2014/main" id="{EA183407-3F31-8221-66A0-9F9A2301E83D}"/>
              </a:ext>
            </a:extLst>
          </p:cNvPr>
          <p:cNvSpPr txBox="1">
            <a:spLocks/>
          </p:cNvSpPr>
          <p:nvPr/>
        </p:nvSpPr>
        <p:spPr>
          <a:xfrm>
            <a:off x="744280" y="898634"/>
            <a:ext cx="10790224" cy="5038096"/>
          </a:xfrm>
          <a:prstGeom prst="rect">
            <a:avLst/>
          </a:prstGeom>
          <a:solidFill>
            <a:schemeClr val="bg2">
              <a:lumMod val="90000"/>
            </a:schemeClr>
          </a:solidFill>
        </p:spPr>
        <p:txBody>
          <a:bodyPr anchor="ctr">
            <a:no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pt-BR" sz="2400" b="1" dirty="0"/>
              <a:t>4. Metodologia de Trabalho</a:t>
            </a:r>
          </a:p>
          <a:p>
            <a:pPr algn="just"/>
            <a:r>
              <a:rPr lang="pt-BR" dirty="0"/>
              <a:t>O Grupo de Trabalho seguirá um cronograma estruturado para garantir a efetividade das discussões e a construção participativa da nova regulamentação.</a:t>
            </a:r>
          </a:p>
          <a:p>
            <a:pPr algn="just"/>
            <a:endParaRPr lang="pt-BR" dirty="0"/>
          </a:p>
          <a:p>
            <a:pPr algn="just"/>
            <a:r>
              <a:rPr lang="pt-BR" b="1" dirty="0" smtClean="0"/>
              <a:t>Terceira </a:t>
            </a:r>
            <a:r>
              <a:rPr lang="pt-BR" b="1" dirty="0"/>
              <a:t>reunião:</a:t>
            </a:r>
          </a:p>
          <a:p>
            <a:pPr algn="just"/>
            <a:r>
              <a:rPr lang="pt-BR" dirty="0" smtClean="0"/>
              <a:t>4.1. </a:t>
            </a:r>
            <a:r>
              <a:rPr lang="pt-BR" dirty="0"/>
              <a:t>Análise da proposta revisada com base nas considerações das reuniões anteriores.</a:t>
            </a:r>
          </a:p>
          <a:p>
            <a:pPr algn="just"/>
            <a:endParaRPr lang="pt-BR" dirty="0"/>
          </a:p>
          <a:p>
            <a:pPr algn="just"/>
            <a:r>
              <a:rPr lang="pt-BR" b="1" dirty="0"/>
              <a:t>Quarta reunião (Reunião final):</a:t>
            </a:r>
          </a:p>
          <a:p>
            <a:pPr algn="just"/>
            <a:r>
              <a:rPr lang="pt-BR" dirty="0" smtClean="0"/>
              <a:t>4.2. </a:t>
            </a:r>
            <a:r>
              <a:rPr lang="pt-BR" dirty="0"/>
              <a:t>Leitura </a:t>
            </a:r>
            <a:r>
              <a:rPr lang="pt-BR" dirty="0" smtClean="0"/>
              <a:t>final, resolução de dissensos </a:t>
            </a:r>
            <a:r>
              <a:rPr lang="pt-BR" dirty="0"/>
              <a:t>e aprovação da proposta de revisão da </a:t>
            </a:r>
            <a:r>
              <a:rPr lang="pt-BR" b="1" dirty="0"/>
              <a:t>Resolução Conama nº 430/2011</a:t>
            </a:r>
            <a:r>
              <a:rPr lang="pt-BR" dirty="0"/>
              <a:t>, que dispõe sobre as condições e padrões de lançamento de efluentes, complementa e altera a Resolução nº 357, de 17 de março de 2005.</a:t>
            </a:r>
          </a:p>
        </p:txBody>
      </p:sp>
      <p:sp>
        <p:nvSpPr>
          <p:cNvPr id="15" name="Título 1">
            <a:extLst>
              <a:ext uri="{FF2B5EF4-FFF2-40B4-BE49-F238E27FC236}">
                <a16:creationId xmlns:a16="http://schemas.microsoft.com/office/drawing/2014/main" id="{251A9784-50D2-512E-F1CE-474DFD57A49C}"/>
              </a:ext>
            </a:extLst>
          </p:cNvPr>
          <p:cNvSpPr txBox="1">
            <a:spLocks/>
          </p:cNvSpPr>
          <p:nvPr/>
        </p:nvSpPr>
        <p:spPr>
          <a:xfrm>
            <a:off x="1033149" y="0"/>
            <a:ext cx="8639908" cy="698744"/>
          </a:xfrm>
          <a:prstGeom prst="rect">
            <a:avLst/>
          </a:prstGeom>
        </p:spPr>
        <p:txBody>
          <a:bodyPr>
            <a:noAutofit/>
          </a:bodyPr>
          <a:lstStyle>
            <a:lvl1pPr>
              <a:defRPr>
                <a:latin typeface="+mj-lt"/>
                <a:ea typeface="+mj-ea"/>
                <a:cs typeface="+mj-cs"/>
              </a:defRPr>
            </a:lvl1pPr>
          </a:lstStyle>
          <a:p>
            <a:pPr algn="ctr"/>
            <a:r>
              <a:rPr lang="pt-BR" sz="3600" b="1" u="sng" kern="0" dirty="0">
                <a:solidFill>
                  <a:sysClr val="windowText" lastClr="000000"/>
                </a:solidFill>
                <a:latin typeface="+mn-lt"/>
                <a:ea typeface="+mn-ea"/>
                <a:cs typeface="+mn-cs"/>
              </a:rPr>
              <a:t>Planejamento dos trabalhos do GT</a:t>
            </a:r>
          </a:p>
        </p:txBody>
      </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8" name="Imagem 17"/>
          <p:cNvPicPr>
            <a:picLocks noChangeAspect="1"/>
          </p:cNvPicPr>
          <p:nvPr/>
        </p:nvPicPr>
        <p:blipFill>
          <a:blip r:embed="rId6"/>
          <a:stretch>
            <a:fillRect/>
          </a:stretch>
        </p:blipFill>
        <p:spPr>
          <a:xfrm>
            <a:off x="6190446" y="6160075"/>
            <a:ext cx="969348" cy="377985"/>
          </a:xfrm>
          <a:prstGeom prst="rect">
            <a:avLst/>
          </a:prstGeom>
        </p:spPr>
      </p:pic>
      <p:pic>
        <p:nvPicPr>
          <p:cNvPr id="19" name="Imagem 18"/>
          <p:cNvPicPr>
            <a:picLocks noChangeAspect="1"/>
          </p:cNvPicPr>
          <p:nvPr/>
        </p:nvPicPr>
        <p:blipFill>
          <a:blip r:embed="rId7"/>
          <a:stretch>
            <a:fillRect/>
          </a:stretch>
        </p:blipFill>
        <p:spPr>
          <a:xfrm>
            <a:off x="5311582" y="6156917"/>
            <a:ext cx="1127858" cy="499915"/>
          </a:xfrm>
          <a:prstGeom prst="rect">
            <a:avLst/>
          </a:prstGeom>
        </p:spPr>
      </p:pic>
      <p:pic>
        <p:nvPicPr>
          <p:cNvPr id="11" name="Imagem 10"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spTree>
    <p:extLst>
      <p:ext uri="{BB962C8B-B14F-4D97-AF65-F5344CB8AC3E}">
        <p14:creationId xmlns:p14="http://schemas.microsoft.com/office/powerpoint/2010/main" val="1620129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457611742"/>
              </p:ext>
            </p:extLst>
          </p:nvPr>
        </p:nvGraphicFramePr>
        <p:xfrm>
          <a:off x="156001" y="167054"/>
          <a:ext cx="11880000" cy="6581102"/>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709529">
                  <a:extLst>
                    <a:ext uri="{9D8B030D-6E8A-4147-A177-3AD203B41FA5}">
                      <a16:colId xmlns:a16="http://schemas.microsoft.com/office/drawing/2014/main" val="4100105347"/>
                    </a:ext>
                  </a:extLst>
                </a:gridCol>
                <a:gridCol w="2250471">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0">
                <a:tc>
                  <a:txBody>
                    <a:bodyPr/>
                    <a:lstStyle/>
                    <a:p>
                      <a:pPr algn="l" fontAlgn="ctr"/>
                      <a:r>
                        <a:rPr lang="pt-BR" sz="1300" b="0" i="0" u="none" strike="noStrike" dirty="0">
                          <a:effectLst/>
                          <a:latin typeface="+mn-lt"/>
                        </a:rPr>
                        <a:t>e) substâncias solúveis em </a:t>
                      </a:r>
                      <a:r>
                        <a:rPr lang="pt-BR" sz="1300" b="0" i="0" u="none" strike="noStrike" dirty="0" err="1">
                          <a:effectLst/>
                          <a:latin typeface="+mn-lt"/>
                        </a:rPr>
                        <a:t>hexano</a:t>
                      </a:r>
                      <a:r>
                        <a:rPr lang="pt-BR" sz="1300" b="0" i="0" u="none" strike="noStrike" dirty="0">
                          <a:effectLst/>
                          <a:latin typeface="+mn-lt"/>
                        </a:rPr>
                        <a:t> (óleos e graxas) até 100 mg/L; e</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Não revogar</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447899585"/>
                  </a:ext>
                </a:extLst>
              </a:tr>
              <a:tr h="0">
                <a:tc>
                  <a:txBody>
                    <a:bodyPr/>
                    <a:lstStyle/>
                    <a:p>
                      <a:pPr algn="l" fontAlgn="ctr"/>
                      <a:r>
                        <a:rPr lang="pt-BR" sz="1300" b="0" i="0" u="none" strike="noStrike" dirty="0">
                          <a:effectLst/>
                          <a:latin typeface="+mn-lt"/>
                        </a:rPr>
                        <a:t>f) ausência de materiais flutuantes.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0" i="0" u="none" strike="noStrike" dirty="0" smtClean="0">
                          <a:solidFill>
                            <a:srgbClr val="FF0000"/>
                          </a:solidFill>
                          <a:effectLst/>
                          <a:latin typeface="+mn-lt"/>
                        </a:rPr>
                        <a:t>Não revogar</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3462872140"/>
                  </a:ext>
                </a:extLst>
              </a:tr>
              <a:tr h="141634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a:solidFill>
                            <a:schemeClr val="tx1"/>
                          </a:solidFill>
                          <a:effectLst/>
                          <a:latin typeface="Calibri" panose="020F0502020204030204" pitchFamily="34" charset="0"/>
                        </a:rPr>
                        <a:t>Prof. Dr. </a:t>
                      </a:r>
                      <a:r>
                        <a:rPr lang="pt-BR" sz="1300" b="0" i="0" u="sng" strike="noStrike" dirty="0" err="1">
                          <a:solidFill>
                            <a:schemeClr val="tx1"/>
                          </a:solidFill>
                          <a:effectLst/>
                          <a:latin typeface="Calibri" panose="020F0502020204030204" pitchFamily="34" charset="0"/>
                        </a:rPr>
                        <a:t>Adacto</a:t>
                      </a:r>
                      <a:r>
                        <a:rPr lang="pt-BR" sz="1300" b="0" i="0" u="sng" strike="noStrike" dirty="0">
                          <a:solidFill>
                            <a:schemeClr val="tx1"/>
                          </a:solidFill>
                          <a:effectLst/>
                          <a:latin typeface="Calibri" panose="020F0502020204030204" pitchFamily="34" charset="0"/>
                        </a:rPr>
                        <a:t> </a:t>
                      </a:r>
                      <a:r>
                        <a:rPr lang="pt-BR" sz="1300" b="0" i="0" u="sng" strike="noStrike" dirty="0" err="1">
                          <a:solidFill>
                            <a:schemeClr val="tx1"/>
                          </a:solidFill>
                          <a:effectLst/>
                          <a:latin typeface="Calibri" panose="020F0502020204030204" pitchFamily="34" charset="0"/>
                        </a:rPr>
                        <a:t>Benedicto</a:t>
                      </a:r>
                      <a:r>
                        <a:rPr lang="pt-BR" sz="1300" b="0" i="0" u="sng" strike="noStrike" dirty="0">
                          <a:solidFill>
                            <a:schemeClr val="tx1"/>
                          </a:solidFill>
                          <a:effectLst/>
                          <a:latin typeface="Calibri" panose="020F0502020204030204" pitchFamily="34" charset="0"/>
                        </a:rPr>
                        <a:t> Ottoni</a:t>
                      </a:r>
                      <a:r>
                        <a:rPr lang="pt-BR" sz="1300" b="0" i="0" u="none" strike="noStrike" dirty="0">
                          <a:solidFill>
                            <a:srgbClr val="FF0000"/>
                          </a:solidFill>
                          <a:effectLst/>
                          <a:latin typeface="Calibri" panose="020F0502020204030204" pitchFamily="34" charset="0"/>
                        </a:rPr>
                        <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g) Ausência de Coliformes </a:t>
                      </a:r>
                      <a:r>
                        <a:rPr lang="pt-BR" sz="1300" b="0" i="0" u="none" strike="noStrike" dirty="0" err="1">
                          <a:solidFill>
                            <a:srgbClr val="FF0000"/>
                          </a:solidFill>
                          <a:effectLst/>
                          <a:latin typeface="Calibri" panose="020F0502020204030204" pitchFamily="34" charset="0"/>
                        </a:rPr>
                        <a:t>Termotolerantes</a:t>
                      </a:r>
                      <a:r>
                        <a:rPr lang="pt-BR" sz="1300" b="0" i="0" u="none" strike="noStrike" dirty="0">
                          <a:solidFill>
                            <a:srgbClr val="FF0000"/>
                          </a:solidFill>
                          <a:effectLst/>
                          <a:latin typeface="Calibri" panose="020F0502020204030204" pitchFamily="34" charset="0"/>
                        </a:rPr>
                        <a:t>, a não ser quando a destinação final dos esgotos tratados é a disposição oceânica em emissários </a:t>
                      </a:r>
                      <a:r>
                        <a:rPr lang="pt-BR" sz="1300" b="0" i="0" u="none" strike="noStrike" dirty="0" smtClean="0">
                          <a:solidFill>
                            <a:srgbClr val="FF0000"/>
                          </a:solidFill>
                          <a:effectLst/>
                          <a:latin typeface="Calibri" panose="020F0502020204030204" pitchFamily="34" charset="0"/>
                        </a:rPr>
                        <a:t>submarinos.</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r h="1964858">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a:solidFill>
                            <a:schemeClr val="tx1"/>
                          </a:solidFill>
                          <a:effectLst/>
                          <a:latin typeface="Calibri" panose="020F0502020204030204" pitchFamily="34" charset="0"/>
                        </a:rPr>
                        <a:t>Prof. Dr. </a:t>
                      </a:r>
                      <a:r>
                        <a:rPr lang="pt-BR" sz="1300" b="0" i="0" u="sng" strike="noStrike" dirty="0" err="1">
                          <a:solidFill>
                            <a:schemeClr val="tx1"/>
                          </a:solidFill>
                          <a:effectLst/>
                          <a:latin typeface="Calibri" panose="020F0502020204030204" pitchFamily="34" charset="0"/>
                        </a:rPr>
                        <a:t>Adacto</a:t>
                      </a:r>
                      <a:r>
                        <a:rPr lang="pt-BR" sz="1300" b="0" i="0" u="sng" strike="noStrike" dirty="0">
                          <a:solidFill>
                            <a:schemeClr val="tx1"/>
                          </a:solidFill>
                          <a:effectLst/>
                          <a:latin typeface="Calibri" panose="020F0502020204030204" pitchFamily="34" charset="0"/>
                        </a:rPr>
                        <a:t> </a:t>
                      </a:r>
                      <a:r>
                        <a:rPr lang="pt-BR" sz="1300" b="0" i="0" u="sng" strike="noStrike" dirty="0" err="1">
                          <a:solidFill>
                            <a:schemeClr val="tx1"/>
                          </a:solidFill>
                          <a:effectLst/>
                          <a:latin typeface="Calibri" panose="020F0502020204030204" pitchFamily="34" charset="0"/>
                        </a:rPr>
                        <a:t>Benedicto</a:t>
                      </a:r>
                      <a:r>
                        <a:rPr lang="pt-BR" sz="1300" b="0" i="0" u="sng" strike="noStrike" dirty="0">
                          <a:solidFill>
                            <a:schemeClr val="tx1"/>
                          </a:solidFill>
                          <a:effectLst/>
                          <a:latin typeface="Calibri" panose="020F0502020204030204" pitchFamily="34" charset="0"/>
                        </a:rPr>
                        <a:t> Ottoni</a:t>
                      </a:r>
                      <a:r>
                        <a:rPr lang="pt-BR" sz="1300" b="0" i="0" u="none" strike="noStrike" dirty="0">
                          <a:solidFill>
                            <a:srgbClr val="FF0000"/>
                          </a:solidFill>
                          <a:effectLst/>
                          <a:latin typeface="Calibri" panose="020F0502020204030204" pitchFamily="34" charset="0"/>
                        </a:rPr>
                        <a:t/>
                      </a:r>
                      <a:br>
                        <a:rPr lang="pt-BR" sz="1300" b="0" i="0" u="none" strike="noStrike" dirty="0">
                          <a:solidFill>
                            <a:srgbClr val="FF0000"/>
                          </a:solidFill>
                          <a:effectLst/>
                          <a:latin typeface="Calibri" panose="020F0502020204030204" pitchFamily="34" charset="0"/>
                        </a:rPr>
                      </a:br>
                      <a:r>
                        <a:rPr lang="pt-BR" sz="1300" b="0" i="0" u="none" strike="noStrike" dirty="0">
                          <a:solidFill>
                            <a:srgbClr val="FF0000"/>
                          </a:solidFill>
                          <a:effectLst/>
                          <a:latin typeface="Calibri" panose="020F0502020204030204" pitchFamily="34" charset="0"/>
                        </a:rPr>
                        <a:t>Parágrafo Único: As especificações dos padrões para efluentes de tratamento de esgotos sanitários só será válida quando houver a totalidade dos esgotos chegando à ETE sendo coletada pelo Sistema Separador Absoluto. Quando isso não ocorrer, como no caso da coleta de tempo seco de esgotos, a ETE deverá utilizar os padrões para efluentes (Seção II) em função da ocorrência dos diferentes parâmetros encontrados na qualidade dos esgotos brutos afluentes à ETE.</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2433672059"/>
                  </a:ext>
                </a:extLst>
              </a:tr>
            </a:tbl>
          </a:graphicData>
        </a:graphic>
      </p:graphicFrame>
      <p:sp>
        <p:nvSpPr>
          <p:cNvPr id="13" name="Seta para Baixo 12"/>
          <p:cNvSpPr/>
          <p:nvPr/>
        </p:nvSpPr>
        <p:spPr>
          <a:xfrm rot="1721148">
            <a:off x="9679812" y="417669"/>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679811" y="1017265"/>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Seta para Baixo 15"/>
          <p:cNvSpPr/>
          <p:nvPr/>
        </p:nvSpPr>
        <p:spPr>
          <a:xfrm rot="1721148">
            <a:off x="9683448" y="1502605"/>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Seta para Baixo 18"/>
          <p:cNvSpPr/>
          <p:nvPr/>
        </p:nvSpPr>
        <p:spPr>
          <a:xfrm rot="1721148">
            <a:off x="9661447" y="3350606"/>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871361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13112655"/>
              </p:ext>
            </p:extLst>
          </p:nvPr>
        </p:nvGraphicFramePr>
        <p:xfrm>
          <a:off x="156001" y="167054"/>
          <a:ext cx="11880000" cy="6545710"/>
        </p:xfrm>
        <a:graphic>
          <a:graphicData uri="http://schemas.openxmlformats.org/drawingml/2006/table">
            <a:tbl>
              <a:tblPr>
                <a:tableStyleId>{5C22544A-7EE6-4342-B048-85BDC9FD1C3A}</a:tableStyleId>
              </a:tblPr>
              <a:tblGrid>
                <a:gridCol w="2679964">
                  <a:extLst>
                    <a:ext uri="{9D8B030D-6E8A-4147-A177-3AD203B41FA5}">
                      <a16:colId xmlns:a16="http://schemas.microsoft.com/office/drawing/2014/main" val="2831925566"/>
                    </a:ext>
                  </a:extLst>
                </a:gridCol>
                <a:gridCol w="1550505">
                  <a:extLst>
                    <a:ext uri="{9D8B030D-6E8A-4147-A177-3AD203B41FA5}">
                      <a16:colId xmlns:a16="http://schemas.microsoft.com/office/drawing/2014/main" val="123678958"/>
                    </a:ext>
                  </a:extLst>
                </a:gridCol>
                <a:gridCol w="1709531">
                  <a:extLst>
                    <a:ext uri="{9D8B030D-6E8A-4147-A177-3AD203B41FA5}">
                      <a16:colId xmlns:a16="http://schemas.microsoft.com/office/drawing/2014/main" val="4068051759"/>
                    </a:ext>
                  </a:extLst>
                </a:gridCol>
                <a:gridCol w="1404729">
                  <a:extLst>
                    <a:ext uri="{9D8B030D-6E8A-4147-A177-3AD203B41FA5}">
                      <a16:colId xmlns:a16="http://schemas.microsoft.com/office/drawing/2014/main" val="4100105347"/>
                    </a:ext>
                  </a:extLst>
                </a:gridCol>
                <a:gridCol w="2555271">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 1º As condições e padrões de lançamento relacionados na Seção II, art. 16, incisos I e II desta Resolução, poderão ser aplicáveis aos sistemas de tratamento de esgotos sanitários, a critério do órgão ambiental competente, em função das características locais, não sendo exigível o padrão de nitrogênio amoniacal total</a:t>
                      </a:r>
                      <a:r>
                        <a:rPr lang="pt-BR" sz="1300" b="0" i="0" u="none" strike="noStrike" dirty="0" smtClean="0">
                          <a:effectLst/>
                          <a:latin typeface="+mn-lt"/>
                        </a:rPr>
                        <a:t>.</a:t>
                      </a:r>
                    </a:p>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Revogar</a:t>
                      </a:r>
                    </a:p>
                  </a:txBody>
                  <a:tcPr marL="9525" marR="9525" marT="9525" marB="0" anchor="ctr">
                    <a:solidFill>
                      <a:schemeClr val="accent3">
                        <a:lumMod val="20000"/>
                        <a:lumOff val="80000"/>
                      </a:schemeClr>
                    </a:solidFill>
                  </a:tcPr>
                </a:tc>
                <a:tc>
                  <a:txBody>
                    <a:bodyPr/>
                    <a:lstStyle/>
                    <a:p>
                      <a:pPr algn="l" fontAlgn="ctr"/>
                      <a:r>
                        <a:rPr lang="pt-BR" sz="1300" b="0" i="0" u="sng" strike="noStrike" dirty="0">
                          <a:effectLst/>
                          <a:latin typeface="+mn-lt"/>
                        </a:rPr>
                        <a:t>Prof. Dr. </a:t>
                      </a:r>
                      <a:r>
                        <a:rPr lang="pt-BR" sz="1300" b="0" i="0" u="sng" strike="noStrike" dirty="0" err="1">
                          <a:effectLst/>
                          <a:latin typeface="+mn-lt"/>
                        </a:rPr>
                        <a:t>Adacto</a:t>
                      </a:r>
                      <a:r>
                        <a:rPr lang="pt-BR" sz="1300" b="0" i="0" u="sng" strike="noStrike" dirty="0">
                          <a:effectLst/>
                          <a:latin typeface="+mn-lt"/>
                        </a:rPr>
                        <a:t> </a:t>
                      </a:r>
                      <a:r>
                        <a:rPr lang="pt-BR" sz="1300" b="0" i="0" u="sng" strike="noStrike" dirty="0" err="1">
                          <a:effectLst/>
                          <a:latin typeface="+mn-lt"/>
                        </a:rPr>
                        <a:t>Benedicto</a:t>
                      </a:r>
                      <a:r>
                        <a:rPr lang="pt-BR" sz="1300" b="0" i="0" u="sng" strike="noStrike" dirty="0">
                          <a:effectLst/>
                          <a:latin typeface="+mn-lt"/>
                        </a:rPr>
                        <a:t> Ottoni</a:t>
                      </a:r>
                      <a:r>
                        <a:rPr lang="pt-BR" sz="1300" b="0" i="0" u="none" strike="noStrike" dirty="0">
                          <a:effectLst/>
                          <a:latin typeface="+mn-lt"/>
                        </a:rPr>
                        <a:t/>
                      </a:r>
                      <a:br>
                        <a:rPr lang="pt-BR" sz="1300" b="0" i="0" u="none" strike="noStrike" dirty="0">
                          <a:effectLst/>
                          <a:latin typeface="+mn-lt"/>
                        </a:rPr>
                      </a:br>
                      <a:r>
                        <a:rPr lang="pt-BR" sz="1300" b="0" i="0" u="none" strike="noStrike" dirty="0">
                          <a:solidFill>
                            <a:schemeClr val="tx1"/>
                          </a:solidFill>
                          <a:effectLst/>
                          <a:latin typeface="+mn-lt"/>
                        </a:rPr>
                        <a:t>§ 1º As condições e padrões de lançamento relacionados na Seção II, art. 16, incisos I e II desta Resolução, poderão ser aplicáveis aos sistemas de tratamento de esgotos sanitários, a critério do órgão ambiental competente, em função das características locais.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447899585"/>
                  </a:ext>
                </a:extLst>
              </a:tr>
              <a:tr h="2173590">
                <a:tc>
                  <a:txBody>
                    <a:bodyPr/>
                    <a:lstStyle/>
                    <a:p>
                      <a:pPr algn="l" fontAlgn="ctr"/>
                      <a:r>
                        <a:rPr lang="pt-BR" sz="1300" b="0" i="0" u="none" strike="noStrike" dirty="0">
                          <a:effectLst/>
                          <a:latin typeface="+mn-lt"/>
                        </a:rPr>
                        <a:t>§ 2º No caso de sistemas de tratamento de esgotos sanitários que recebam lixiviados de aterros sanitários, o órgão ambiental competente deverá indicar quais os parâmetros da Tabela I do art. 16, inciso II desta Resolução que deverão ser atendidos e monitorados, não sendo exigível o padrão de nitrogênio amoniacal total</a:t>
                      </a:r>
                      <a:r>
                        <a:rPr lang="pt-BR" sz="1300" b="0" i="0" u="none" strike="noStrike" dirty="0" smtClean="0">
                          <a:effectLst/>
                          <a:latin typeface="+mn-lt"/>
                        </a:rPr>
                        <a:t>.</a:t>
                      </a:r>
                    </a:p>
                    <a:p>
                      <a:pPr algn="l" fontAlgn="ct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Migrar para Artigo 16</a:t>
                      </a:r>
                    </a:p>
                  </a:txBody>
                  <a:tcPr marL="9525" marR="9525" marT="9525" marB="0" anchor="ctr">
                    <a:solidFill>
                      <a:schemeClr val="accent3">
                        <a:lumMod val="20000"/>
                        <a:lumOff val="80000"/>
                      </a:schemeClr>
                    </a:solidFill>
                  </a:tcPr>
                </a:tc>
                <a:tc>
                  <a:txBody>
                    <a:bodyPr/>
                    <a:lstStyle/>
                    <a:p>
                      <a:pPr algn="l" fontAlgn="ctr"/>
                      <a:r>
                        <a:rPr lang="pt-BR" sz="1300" b="0" i="0" u="sng" strike="noStrike" dirty="0">
                          <a:solidFill>
                            <a:schemeClr val="tx1"/>
                          </a:solidFill>
                          <a:effectLst/>
                          <a:latin typeface="+mn-lt"/>
                        </a:rPr>
                        <a:t>Prof. Dr. </a:t>
                      </a:r>
                      <a:r>
                        <a:rPr lang="pt-BR" sz="1300" b="0" i="0" u="sng" strike="noStrike" dirty="0" err="1">
                          <a:solidFill>
                            <a:schemeClr val="tx1"/>
                          </a:solidFill>
                          <a:effectLst/>
                          <a:latin typeface="+mn-lt"/>
                        </a:rPr>
                        <a:t>Adacto</a:t>
                      </a:r>
                      <a:r>
                        <a:rPr lang="pt-BR" sz="1300" b="0" i="0" u="sng" strike="noStrike" dirty="0">
                          <a:solidFill>
                            <a:schemeClr val="tx1"/>
                          </a:solidFill>
                          <a:effectLst/>
                          <a:latin typeface="+mn-lt"/>
                        </a:rPr>
                        <a:t> </a:t>
                      </a:r>
                      <a:r>
                        <a:rPr lang="pt-BR" sz="1300" b="0" i="0" u="sng" strike="noStrike" dirty="0" err="1">
                          <a:solidFill>
                            <a:schemeClr val="tx1"/>
                          </a:solidFill>
                          <a:effectLst/>
                          <a:latin typeface="+mn-lt"/>
                        </a:rPr>
                        <a:t>Benedicto</a:t>
                      </a:r>
                      <a:r>
                        <a:rPr lang="pt-BR" sz="1300" b="0" i="0" u="sng" strike="noStrike" dirty="0">
                          <a:solidFill>
                            <a:schemeClr val="tx1"/>
                          </a:solidFill>
                          <a:effectLst/>
                          <a:latin typeface="+mn-lt"/>
                        </a:rPr>
                        <a:t> Ottoni</a:t>
                      </a:r>
                      <a:r>
                        <a:rPr lang="pt-BR" sz="1300" b="0" i="0" u="none" strike="noStrike" dirty="0">
                          <a:solidFill>
                            <a:srgbClr val="FF0000"/>
                          </a:solidFill>
                          <a:effectLst/>
                          <a:latin typeface="+mn-lt"/>
                        </a:rPr>
                        <a:t/>
                      </a:r>
                      <a:br>
                        <a:rPr lang="pt-BR" sz="1300" b="0" i="0" u="none" strike="noStrike" dirty="0">
                          <a:solidFill>
                            <a:srgbClr val="FF0000"/>
                          </a:solidFill>
                          <a:effectLst/>
                          <a:latin typeface="+mn-lt"/>
                        </a:rPr>
                      </a:br>
                      <a:r>
                        <a:rPr lang="pt-BR" sz="1300" b="0" i="0" u="none" strike="noStrike" dirty="0">
                          <a:solidFill>
                            <a:srgbClr val="FF0000"/>
                          </a:solidFill>
                          <a:effectLst/>
                          <a:latin typeface="+mn-lt"/>
                        </a:rPr>
                        <a:t>§ 2º No caso de sistemas de tratamento de esgotos sanitários que recebam lixiviados de aterros sanitários, o órgão ambiental competente deverá indicar quais os parâmetros da Tabela I do art. 16, inciso II desta Resolução que deverão ser atendidos e monitorados.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3462872140"/>
                  </a:ext>
                </a:extLst>
              </a:tr>
              <a:tr h="1964858">
                <a:tc>
                  <a:txBody>
                    <a:bodyPr/>
                    <a:lstStyle/>
                    <a:p>
                      <a:pPr algn="l" fontAlgn="ctr"/>
                      <a:r>
                        <a:rPr lang="pt-BR" sz="1300" b="0" i="0" u="none" strike="noStrike" dirty="0">
                          <a:effectLst/>
                          <a:latin typeface="+mn-lt"/>
                        </a:rPr>
                        <a:t>§ 3º Para a determinação da eficiência de remoção de carga poluidora em termos de DBO5,20 para sistemas de tratamento com lagoas de estabilização, a amostra do efluente deverá ser filtrada.</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Migrar para Artigo 16</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rgbClr val="92D050"/>
                    </a:solidFill>
                  </a:tcPr>
                </a:tc>
                <a:extLst>
                  <a:ext uri="{0D108BD9-81ED-4DB2-BD59-A6C34878D82A}">
                    <a16:rowId xmlns:a16="http://schemas.microsoft.com/office/drawing/2014/main" val="1546125317"/>
                  </a:ext>
                </a:extLst>
              </a:tr>
            </a:tbl>
          </a:graphicData>
        </a:graphic>
      </p:graphicFrame>
      <p:sp>
        <p:nvSpPr>
          <p:cNvPr id="13" name="Seta para Baixo 12"/>
          <p:cNvSpPr/>
          <p:nvPr/>
        </p:nvSpPr>
        <p:spPr>
          <a:xfrm rot="1721148">
            <a:off x="9779516" y="391291"/>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779516" y="2636447"/>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1832749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799190153"/>
              </p:ext>
            </p:extLst>
          </p:nvPr>
        </p:nvGraphicFramePr>
        <p:xfrm>
          <a:off x="156001" y="167054"/>
          <a:ext cx="11880000" cy="6578303"/>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Art. 22. O lançamento de esgotos sanitários por meio de emissários submarinos deve atender aos padrões da classe do corpo receptor, após o limite da zona de mistura e ao padrão de balneabilidade, de acordo com as normas e legislação vigentes.</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Art. 22. O lançamento de esgotos sanitários por meio de emissários submarinos deve atender aos padrões da classe do corpo receptor, após o limite da zona de mistura </a:t>
                      </a:r>
                      <a:r>
                        <a:rPr lang="pt-BR" sz="1300" b="0" i="0" u="none" strike="noStrike" dirty="0">
                          <a:solidFill>
                            <a:srgbClr val="FF0000"/>
                          </a:solidFill>
                          <a:effectLst/>
                          <a:latin typeface="+mn-lt"/>
                        </a:rPr>
                        <a:t>regulatória</a:t>
                      </a:r>
                      <a:r>
                        <a:rPr lang="pt-BR" sz="1300" b="0" i="0" u="none" strike="noStrike" dirty="0">
                          <a:solidFill>
                            <a:srgbClr val="333333"/>
                          </a:solidFill>
                          <a:effectLst/>
                          <a:latin typeface="+mn-lt"/>
                        </a:rPr>
                        <a:t> e ao padrão de balneabilidade, de acordo com as normas e legislação vigentes.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a:effectLst/>
                          <a:latin typeface="+mn-lt"/>
                        </a:rPr>
                        <a:t>Prof. Dr. </a:t>
                      </a:r>
                      <a:r>
                        <a:rPr lang="pt-BR" sz="1300" b="0" i="0" u="sng" strike="noStrike" dirty="0" err="1">
                          <a:effectLst/>
                          <a:latin typeface="+mn-lt"/>
                        </a:rPr>
                        <a:t>Adacto</a:t>
                      </a:r>
                      <a:r>
                        <a:rPr lang="pt-BR" sz="1300" b="0" i="0" u="sng" strike="noStrike" dirty="0">
                          <a:effectLst/>
                          <a:latin typeface="+mn-lt"/>
                        </a:rPr>
                        <a:t> </a:t>
                      </a:r>
                      <a:r>
                        <a:rPr lang="pt-BR" sz="1300" b="0" i="0" u="sng" strike="noStrike" dirty="0" err="1">
                          <a:effectLst/>
                          <a:latin typeface="+mn-lt"/>
                        </a:rPr>
                        <a:t>Benedicto</a:t>
                      </a:r>
                      <a:r>
                        <a:rPr lang="pt-BR" sz="1300" b="0" i="0" u="sng" strike="noStrike" dirty="0">
                          <a:effectLst/>
                          <a:latin typeface="+mn-lt"/>
                        </a:rPr>
                        <a:t> Ottoni</a:t>
                      </a:r>
                      <a:r>
                        <a:rPr lang="pt-BR" sz="1300" b="0" i="0" u="none" strike="noStrike" dirty="0">
                          <a:effectLst/>
                          <a:latin typeface="+mn-lt"/>
                        </a:rPr>
                        <a:t/>
                      </a:r>
                      <a:br>
                        <a:rPr lang="pt-BR" sz="1300" b="0" i="0" u="none" strike="noStrike" dirty="0">
                          <a:effectLst/>
                          <a:latin typeface="+mn-lt"/>
                        </a:rPr>
                      </a:br>
                      <a:r>
                        <a:rPr lang="pt-BR" sz="1300" b="0" i="0" u="none" strike="noStrike" dirty="0">
                          <a:effectLst/>
                          <a:latin typeface="+mn-lt"/>
                        </a:rPr>
                        <a:t>O lançamento de esgotos sanitários por meio de emissários submarinos deve atender aos padrões da classe do corpo receptor, após o limite da zona de mistura e ao padrão de balneabilidade, </a:t>
                      </a:r>
                      <a:r>
                        <a:rPr lang="pt-BR" sz="1300" b="0" i="0" u="none" strike="noStrike" dirty="0">
                          <a:solidFill>
                            <a:srgbClr val="FF0000"/>
                          </a:solidFill>
                          <a:effectLst/>
                          <a:latin typeface="+mn-lt"/>
                        </a:rPr>
                        <a:t>sendo a zona de mistura definida de acordo com o Programa “US </a:t>
                      </a:r>
                      <a:r>
                        <a:rPr lang="pt-BR" sz="1300" b="0" i="0" u="none" strike="noStrike" dirty="0" err="1">
                          <a:solidFill>
                            <a:srgbClr val="FF0000"/>
                          </a:solidFill>
                          <a:effectLst/>
                          <a:latin typeface="+mn-lt"/>
                        </a:rPr>
                        <a:t>National</a:t>
                      </a:r>
                      <a:r>
                        <a:rPr lang="pt-BR" sz="1300" b="0" i="0" u="none" strike="noStrike" dirty="0">
                          <a:solidFill>
                            <a:srgbClr val="FF0000"/>
                          </a:solidFill>
                          <a:effectLst/>
                          <a:latin typeface="+mn-lt"/>
                        </a:rPr>
                        <a:t> </a:t>
                      </a:r>
                      <a:r>
                        <a:rPr lang="pt-BR" sz="1300" b="0" i="0" u="none" strike="noStrike" dirty="0" err="1">
                          <a:solidFill>
                            <a:srgbClr val="FF0000"/>
                          </a:solidFill>
                          <a:effectLst/>
                          <a:latin typeface="+mn-lt"/>
                        </a:rPr>
                        <a:t>Pollutant</a:t>
                      </a:r>
                      <a:r>
                        <a:rPr lang="pt-BR" sz="1300" b="0" i="0" u="none" strike="noStrike" dirty="0">
                          <a:solidFill>
                            <a:srgbClr val="FF0000"/>
                          </a:solidFill>
                          <a:effectLst/>
                          <a:latin typeface="+mn-lt"/>
                        </a:rPr>
                        <a:t> </a:t>
                      </a:r>
                      <a:r>
                        <a:rPr lang="pt-BR" sz="1300" b="0" i="0" u="none" strike="noStrike" dirty="0" err="1">
                          <a:solidFill>
                            <a:srgbClr val="FF0000"/>
                          </a:solidFill>
                          <a:effectLst/>
                          <a:latin typeface="+mn-lt"/>
                        </a:rPr>
                        <a:t>Discharge</a:t>
                      </a:r>
                      <a:r>
                        <a:rPr lang="pt-BR" sz="1300" b="0" i="0" u="none" strike="noStrike" dirty="0">
                          <a:solidFill>
                            <a:srgbClr val="FF0000"/>
                          </a:solidFill>
                          <a:effectLst/>
                          <a:latin typeface="+mn-lt"/>
                        </a:rPr>
                        <a:t> </a:t>
                      </a:r>
                      <a:r>
                        <a:rPr lang="pt-BR" sz="1300" b="0" i="0" u="none" strike="noStrike" dirty="0" err="1">
                          <a:solidFill>
                            <a:srgbClr val="FF0000"/>
                          </a:solidFill>
                          <a:effectLst/>
                          <a:latin typeface="+mn-lt"/>
                        </a:rPr>
                        <a:t>Elimination</a:t>
                      </a:r>
                      <a:r>
                        <a:rPr lang="pt-BR" sz="1300" b="0" i="0" u="none" strike="noStrike" dirty="0">
                          <a:solidFill>
                            <a:srgbClr val="FF0000"/>
                          </a:solidFill>
                          <a:effectLst/>
                          <a:latin typeface="+mn-lt"/>
                        </a:rPr>
                        <a:t> System – NPDES” da agência de Proteção Ambiental dos Estados Unidos da América</a:t>
                      </a:r>
                      <a:br>
                        <a:rPr lang="pt-BR" sz="1300" b="0" i="0" u="none" strike="noStrike" dirty="0">
                          <a:solidFill>
                            <a:srgbClr val="FF0000"/>
                          </a:solidFill>
                          <a:effectLst/>
                          <a:latin typeface="+mn-lt"/>
                        </a:rPr>
                      </a:b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1" i="0" u="none" strike="noStrike" dirty="0" smtClean="0">
                          <a:effectLst/>
                          <a:latin typeface="Calibri" panose="020F0502020204030204" pitchFamily="34" charset="0"/>
                        </a:rPr>
                        <a:t>Em aberto em função do dissenso sobre a definição de zona de mistura</a:t>
                      </a:r>
                    </a:p>
                    <a:p>
                      <a:pPr algn="l" fontAlgn="ctr"/>
                      <a:endParaRPr lang="pt-BR" sz="1300" b="1" i="0" u="none" strike="noStrike" dirty="0" smtClean="0">
                        <a:solidFill>
                          <a:schemeClr val="tx1"/>
                        </a:solidFill>
                        <a:effectLst/>
                        <a:latin typeface="+mn-lt"/>
                      </a:endParaRPr>
                    </a:p>
                  </a:txBody>
                  <a:tcPr marL="5042" marR="5042" marT="5042" marB="0" anchor="ctr">
                    <a:solidFill>
                      <a:schemeClr val="accent2">
                        <a:lumMod val="60000"/>
                        <a:lumOff val="40000"/>
                      </a:schemeClr>
                    </a:solidFill>
                  </a:tcPr>
                </a:tc>
                <a:extLst>
                  <a:ext uri="{0D108BD9-81ED-4DB2-BD59-A6C34878D82A}">
                    <a16:rowId xmlns:a16="http://schemas.microsoft.com/office/drawing/2014/main" val="447899585"/>
                  </a:ext>
                </a:extLst>
              </a:tr>
              <a:tr h="1209195">
                <a:tc>
                  <a:txBody>
                    <a:bodyPr/>
                    <a:lstStyle/>
                    <a:p>
                      <a:pPr algn="l" fontAlgn="ctr"/>
                      <a:r>
                        <a:rPr lang="pt-BR" sz="1300" b="0" i="0" u="none" strike="noStrike" dirty="0">
                          <a:effectLst/>
                          <a:latin typeface="Calibri" panose="020F0502020204030204" pitchFamily="34" charset="0"/>
                        </a:rPr>
                        <a:t>II - temperatura: inferior a 40ºC, sendo que a variação de temperatura do corpo receptor não deverá exceder a 3ºC no limite da zona de mistura</a:t>
                      </a:r>
                      <a:r>
                        <a:rPr lang="pt-BR" sz="1300" b="0" i="0" u="none" strike="noStrike" dirty="0" smtClean="0">
                          <a:effectLst/>
                          <a:latin typeface="Calibri" panose="020F0502020204030204" pitchFamily="34" charset="0"/>
                        </a:rPr>
                        <a:t>;</a:t>
                      </a:r>
                    </a:p>
                    <a:p>
                      <a:pPr algn="l" fontAlgn="ctr"/>
                      <a:endParaRPr lang="pt-BR" sz="1300" b="0" i="0" u="none" strike="noStrike" dirty="0">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Calibri" panose="020F0502020204030204" pitchFamily="34" charset="0"/>
                        </a:rPr>
                        <a:t>II - temperatura: inferior a 40ºC, sendo que a variação de temperatura do corpo receptor não deverá exceder a 3ºC no limite da zona de mistura </a:t>
                      </a:r>
                      <a:r>
                        <a:rPr lang="pt-BR" sz="1300" b="0" i="0" u="none" strike="noStrike" dirty="0">
                          <a:solidFill>
                            <a:srgbClr val="FF0000"/>
                          </a:solidFill>
                          <a:effectLst/>
                          <a:latin typeface="Calibri" panose="020F0502020204030204" pitchFamily="34" charset="0"/>
                        </a:rPr>
                        <a:t>regulatória</a:t>
                      </a:r>
                      <a:r>
                        <a:rPr lang="pt-BR" sz="1300" b="0" i="0" u="none" strike="noStrike" dirty="0" smtClean="0">
                          <a:solidFill>
                            <a:srgbClr val="333333"/>
                          </a:solidFill>
                          <a:effectLst/>
                          <a:latin typeface="Calibri" panose="020F0502020204030204" pitchFamily="34" charset="0"/>
                        </a:rPr>
                        <a:t>;</a:t>
                      </a:r>
                      <a:endParaRPr lang="pt-BR" sz="1300" b="0" i="0" u="none" strike="noStrike" dirty="0">
                        <a:solidFill>
                          <a:srgbClr val="333333"/>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300" b="1" i="0" u="none" strike="noStrike" dirty="0" smtClean="0">
                          <a:effectLst/>
                          <a:latin typeface="Calibri" panose="020F0502020204030204" pitchFamily="34" charset="0"/>
                        </a:rPr>
                        <a:t>Em aberto em função do dissenso sobre a definição de zona de mistura</a:t>
                      </a:r>
                    </a:p>
                    <a:p>
                      <a:pPr algn="l" fontAlgn="ctr"/>
                      <a:endParaRPr lang="pt-BR" sz="1300" b="1"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1403091">
                <a:tc>
                  <a:txBody>
                    <a:bodyPr/>
                    <a:lstStyle/>
                    <a:p>
                      <a:pPr algn="l" fontAlgn="ctr"/>
                      <a:r>
                        <a:rPr lang="pt-BR" sz="1300" b="0" i="0" u="none" strike="noStrike" dirty="0">
                          <a:effectLst/>
                          <a:latin typeface="+mn-lt"/>
                        </a:rPr>
                        <a:t>III - após </a:t>
                      </a:r>
                      <a:r>
                        <a:rPr lang="pt-BR" sz="1300" b="0" i="0" u="none" strike="noStrike" dirty="0" err="1">
                          <a:effectLst/>
                          <a:latin typeface="+mn-lt"/>
                        </a:rPr>
                        <a:t>desarenação</a:t>
                      </a:r>
                      <a:r>
                        <a:rPr lang="pt-BR" sz="1300" b="0" i="0" u="none" strike="noStrike" dirty="0">
                          <a:effectLst/>
                          <a:latin typeface="+mn-lt"/>
                        </a:rPr>
                        <a:t>;</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III - </a:t>
                      </a:r>
                      <a:r>
                        <a:rPr lang="pt-BR" sz="1300" b="0" i="0" u="none" strike="noStrike" dirty="0" err="1">
                          <a:solidFill>
                            <a:srgbClr val="FF0000"/>
                          </a:solidFill>
                          <a:effectLst/>
                          <a:latin typeface="+mn-lt"/>
                        </a:rPr>
                        <a:t>demanada</a:t>
                      </a:r>
                      <a:r>
                        <a:rPr lang="pt-BR" sz="1300" b="0" i="0" u="none" strike="noStrike" dirty="0">
                          <a:solidFill>
                            <a:srgbClr val="FF0000"/>
                          </a:solidFill>
                          <a:effectLst/>
                          <a:latin typeface="+mn-lt"/>
                        </a:rPr>
                        <a:t> bioquímica de oxigênio (DBO 5 dias, 20ºC): eficiência mínima de remoção de 20%.</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III - </a:t>
                      </a:r>
                      <a:r>
                        <a:rPr lang="pt-BR" sz="1300" b="0" i="0" u="none" strike="noStrike" dirty="0" err="1">
                          <a:solidFill>
                            <a:srgbClr val="FF0000"/>
                          </a:solidFill>
                          <a:effectLst/>
                          <a:latin typeface="+mn-lt"/>
                        </a:rPr>
                        <a:t>demanada</a:t>
                      </a:r>
                      <a:r>
                        <a:rPr lang="pt-BR" sz="1300" b="0" i="0" u="none" strike="noStrike" dirty="0">
                          <a:solidFill>
                            <a:srgbClr val="FF0000"/>
                          </a:solidFill>
                          <a:effectLst/>
                          <a:latin typeface="+mn-lt"/>
                        </a:rPr>
                        <a:t> bioquímica de oxigênio (DBO 5 dias, 20ºC): eficiência mínima de remoção de 20%.</a:t>
                      </a:r>
                    </a:p>
                  </a:txBody>
                  <a:tcPr marL="9525" marR="9525" marT="9525" marB="0" anchor="ctr">
                    <a:solidFill>
                      <a:srgbClr val="92D050"/>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1640689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261401314"/>
              </p:ext>
            </p:extLst>
          </p:nvPr>
        </p:nvGraphicFramePr>
        <p:xfrm>
          <a:off x="156001" y="167054"/>
          <a:ext cx="11880000" cy="5018316"/>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676706">
                <a:tc>
                  <a:txBody>
                    <a:bodyPr/>
                    <a:lstStyle/>
                    <a:p>
                      <a:pPr algn="l" fontAlgn="ctr"/>
                      <a:r>
                        <a:rPr lang="pt-BR" sz="1300" b="0" i="0" u="none" strike="noStrike" dirty="0">
                          <a:effectLst/>
                          <a:latin typeface="+mn-lt"/>
                        </a:rPr>
                        <a:t>IV - sólidos grosseiros e materiais flutuantes: virtualmente ausentes; e</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IV - sólidos grosseiros e materiais flutuantes:</a:t>
                      </a:r>
                      <a:r>
                        <a:rPr lang="pt-BR" sz="1300" b="0" i="0" u="none" strike="noStrike" dirty="0">
                          <a:solidFill>
                            <a:srgbClr val="FF0000"/>
                          </a:solidFill>
                          <a:effectLst/>
                          <a:latin typeface="+mn-lt"/>
                        </a:rPr>
                        <a:t> visualmente</a:t>
                      </a:r>
                      <a:r>
                        <a:rPr lang="pt-BR" sz="1300" b="0" i="0" u="none" strike="noStrike" dirty="0">
                          <a:solidFill>
                            <a:srgbClr val="333333"/>
                          </a:solidFill>
                          <a:effectLst/>
                          <a:latin typeface="+mn-lt"/>
                        </a:rPr>
                        <a:t> ausentes; e</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IV - sólidos grosseiros e materiais flutuantes:</a:t>
                      </a:r>
                      <a:r>
                        <a:rPr lang="pt-BR" sz="1300" b="0" i="0" u="none" strike="noStrike" dirty="0">
                          <a:solidFill>
                            <a:srgbClr val="FF0000"/>
                          </a:solidFill>
                          <a:effectLst/>
                          <a:latin typeface="+mn-lt"/>
                        </a:rPr>
                        <a:t> visualmente</a:t>
                      </a:r>
                      <a:r>
                        <a:rPr lang="pt-BR" sz="1300" b="0" i="0" u="none" strike="noStrike" dirty="0">
                          <a:solidFill>
                            <a:srgbClr val="333333"/>
                          </a:solidFill>
                          <a:effectLst/>
                          <a:latin typeface="+mn-lt"/>
                        </a:rPr>
                        <a:t> ausentes; e</a:t>
                      </a:r>
                    </a:p>
                  </a:txBody>
                  <a:tcPr marL="9525" marR="9525" marT="9525" marB="0" anchor="ctr">
                    <a:solidFill>
                      <a:srgbClr val="92D050"/>
                    </a:solidFill>
                  </a:tcPr>
                </a:tc>
                <a:extLst>
                  <a:ext uri="{0D108BD9-81ED-4DB2-BD59-A6C34878D82A}">
                    <a16:rowId xmlns:a16="http://schemas.microsoft.com/office/drawing/2014/main" val="447899585"/>
                  </a:ext>
                </a:extLst>
              </a:tr>
              <a:tr h="2173590">
                <a:tc>
                  <a:txBody>
                    <a:bodyPr/>
                    <a:lstStyle/>
                    <a:p>
                      <a:pPr algn="l" fontAlgn="ctr"/>
                      <a:r>
                        <a:rPr lang="pt-BR" sz="1300" b="0" i="0" u="none" strike="noStrike" dirty="0">
                          <a:effectLst/>
                          <a:latin typeface="+mn-lt"/>
                        </a:rPr>
                        <a:t>V - sólidos em suspensão totais: eficiência mínima de remoção de 20%, após </a:t>
                      </a:r>
                      <a:r>
                        <a:rPr lang="pt-BR" sz="1300" b="0" i="0" u="none" strike="noStrike" dirty="0" err="1">
                          <a:effectLst/>
                          <a:latin typeface="+mn-lt"/>
                        </a:rPr>
                        <a:t>desarenação</a:t>
                      </a:r>
                      <a:r>
                        <a:rPr lang="pt-BR" sz="1300" b="0" i="0" u="none" strike="noStrike" dirty="0">
                          <a:effectLst/>
                          <a:latin typeface="+mn-lt"/>
                        </a:rPr>
                        <a:t>.</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333333"/>
                          </a:solidFill>
                          <a:effectLst/>
                          <a:latin typeface="+mn-lt"/>
                        </a:rPr>
                        <a:t>V - sólidos em suspensão totais: eficiência mínima de remoção de</a:t>
                      </a:r>
                      <a:r>
                        <a:rPr lang="pt-BR" sz="1300" b="0" i="0" u="none" strike="noStrike" dirty="0">
                          <a:solidFill>
                            <a:srgbClr val="FF0000"/>
                          </a:solidFill>
                          <a:effectLst/>
                          <a:latin typeface="+mn-lt"/>
                        </a:rPr>
                        <a:t> 50%.</a:t>
                      </a:r>
                      <a:endParaRPr lang="pt-BR" sz="1300" b="0" i="0" u="none" strike="noStrike" dirty="0">
                        <a:solidFill>
                          <a:srgbClr val="333333"/>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marL="0" marR="0" lvl="0" indent="0" algn="l" defTabSz="914400" eaLnBrk="1" fontAlgn="ctr" latinLnBrk="0" hangingPunct="1">
                        <a:lnSpc>
                          <a:spcPct val="100000"/>
                        </a:lnSpc>
                        <a:spcBef>
                          <a:spcPts val="0"/>
                        </a:spcBef>
                        <a:spcAft>
                          <a:spcPts val="0"/>
                        </a:spcAft>
                        <a:buClrTx/>
                        <a:buSzTx/>
                        <a:buFontTx/>
                        <a:buNone/>
                        <a:tabLst/>
                        <a:defRPr/>
                      </a:pPr>
                      <a:r>
                        <a:rPr lang="pt-BR" sz="1400" b="0" i="0" u="none" strike="noStrike" dirty="0" smtClean="0">
                          <a:solidFill>
                            <a:srgbClr val="333333"/>
                          </a:solidFill>
                          <a:effectLst/>
                          <a:latin typeface="Calibri" panose="020F0502020204030204" pitchFamily="34" charset="0"/>
                        </a:rPr>
                        <a:t>V - sólidos em suspensão totais: eficiência mínima de remoção de</a:t>
                      </a:r>
                      <a:r>
                        <a:rPr lang="pt-BR" sz="1400" b="0" i="0" u="none" strike="noStrike" dirty="0" smtClean="0">
                          <a:solidFill>
                            <a:srgbClr val="FF0000"/>
                          </a:solidFill>
                          <a:effectLst/>
                          <a:latin typeface="Calibri" panose="020F0502020204030204" pitchFamily="34" charset="0"/>
                        </a:rPr>
                        <a:t> 50%.</a:t>
                      </a:r>
                      <a:endParaRPr lang="pt-BR" sz="1400" b="0" i="0" u="none" strike="noStrike" dirty="0" smtClean="0">
                        <a:solidFill>
                          <a:srgbClr val="333333"/>
                        </a:solidFill>
                        <a:effectLst/>
                        <a:latin typeface="Calibri" panose="020F0502020204030204" pitchFamily="34" charset="0"/>
                      </a:endParaRPr>
                    </a:p>
                  </a:txBody>
                  <a:tcPr marL="5042" marR="5042" marT="5042" marB="0" anchor="ctr">
                    <a:solidFill>
                      <a:srgbClr val="92D050"/>
                    </a:solidFill>
                  </a:tcPr>
                </a:tc>
                <a:extLst>
                  <a:ext uri="{0D108BD9-81ED-4DB2-BD59-A6C34878D82A}">
                    <a16:rowId xmlns:a16="http://schemas.microsoft.com/office/drawing/2014/main" val="3462872140"/>
                  </a:ext>
                </a:extLst>
              </a:tr>
              <a:tr h="1964858">
                <a:tc gridSpan="6">
                  <a:txBody>
                    <a:bodyPr/>
                    <a:lstStyle/>
                    <a:p>
                      <a:pPr algn="ctr" fontAlgn="ctr"/>
                      <a:r>
                        <a:rPr lang="pt-BR" sz="4000" b="0" i="0" u="none" strike="noStrike" dirty="0" smtClean="0">
                          <a:solidFill>
                            <a:schemeClr val="tx1"/>
                          </a:solidFill>
                          <a:effectLst/>
                          <a:latin typeface="+mn-lt"/>
                        </a:rPr>
                        <a:t>Finalização da</a:t>
                      </a:r>
                      <a:r>
                        <a:rPr lang="pt-BR" sz="4000" b="0" i="0" u="none" strike="noStrike" baseline="0" dirty="0" smtClean="0">
                          <a:solidFill>
                            <a:schemeClr val="tx1"/>
                          </a:solidFill>
                          <a:effectLst/>
                          <a:latin typeface="+mn-lt"/>
                        </a:rPr>
                        <a:t> 2ª Reunião do GT</a:t>
                      </a:r>
                      <a:endParaRPr lang="pt-BR" sz="4000" b="0" i="0" u="none" strike="noStrike" dirty="0">
                        <a:solidFill>
                          <a:schemeClr val="tx1"/>
                        </a:solidFill>
                        <a:effectLst/>
                        <a:latin typeface="+mn-lt"/>
                      </a:endParaRPr>
                    </a:p>
                  </a:txBody>
                  <a:tcPr marL="5042" marR="5042" marT="5042" marB="0" anchor="ctr">
                    <a:solidFill>
                      <a:srgbClr val="00B0F0"/>
                    </a:solidFill>
                  </a:tcPr>
                </a:tc>
                <a:tc hMerge="1">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hMerge="1">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hMerge="1">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hMerge="1">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hMerge="1">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2418816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5" name="Diagrama 14">
            <a:extLst>
              <a:ext uri="{FF2B5EF4-FFF2-40B4-BE49-F238E27FC236}">
                <a16:creationId xmlns:a16="http://schemas.microsoft.com/office/drawing/2014/main" id="{289DF6BA-7EA6-665C-4538-3D0A3748E46C}"/>
              </a:ext>
            </a:extLst>
          </p:cNvPr>
          <p:cNvGraphicFramePr/>
          <p:nvPr>
            <p:extLst>
              <p:ext uri="{D42A27DB-BD31-4B8C-83A1-F6EECF244321}">
                <p14:modId xmlns:p14="http://schemas.microsoft.com/office/powerpoint/2010/main" val="2974864490"/>
              </p:ext>
            </p:extLst>
          </p:nvPr>
        </p:nvGraphicFramePr>
        <p:xfrm>
          <a:off x="57203" y="453242"/>
          <a:ext cx="10591800" cy="4788133"/>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15519486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301320593"/>
              </p:ext>
            </p:extLst>
          </p:nvPr>
        </p:nvGraphicFramePr>
        <p:xfrm>
          <a:off x="146467" y="112571"/>
          <a:ext cx="11880000" cy="6581102"/>
        </p:xfrm>
        <a:graphic>
          <a:graphicData uri="http://schemas.openxmlformats.org/drawingml/2006/table">
            <a:tbl>
              <a:tblPr>
                <a:tableStyleId>{5C22544A-7EE6-4342-B048-85BDC9FD1C3A}</a:tableStyleId>
              </a:tblPr>
              <a:tblGrid>
                <a:gridCol w="1314990">
                  <a:extLst>
                    <a:ext uri="{9D8B030D-6E8A-4147-A177-3AD203B41FA5}">
                      <a16:colId xmlns:a16="http://schemas.microsoft.com/office/drawing/2014/main" val="2831925566"/>
                    </a:ext>
                  </a:extLst>
                </a:gridCol>
                <a:gridCol w="1944352">
                  <a:extLst>
                    <a:ext uri="{9D8B030D-6E8A-4147-A177-3AD203B41FA5}">
                      <a16:colId xmlns:a16="http://schemas.microsoft.com/office/drawing/2014/main" val="123678958"/>
                    </a:ext>
                  </a:extLst>
                </a:gridCol>
                <a:gridCol w="3008243">
                  <a:extLst>
                    <a:ext uri="{9D8B030D-6E8A-4147-A177-3AD203B41FA5}">
                      <a16:colId xmlns:a16="http://schemas.microsoft.com/office/drawing/2014/main" val="4068051759"/>
                    </a:ext>
                  </a:extLst>
                </a:gridCol>
                <a:gridCol w="1652415">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33367">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Incluir Seção IV </a:t>
                      </a:r>
                      <a:endParaRPr lang="pt-BR" sz="1300" b="0" i="0" u="none" strike="noStrike" dirty="0" smtClean="0">
                        <a:solidFill>
                          <a:srgbClr val="FF0000"/>
                        </a:solidFill>
                        <a:effectLst/>
                        <a:latin typeface="Calibri" panose="020F0502020204030204" pitchFamily="34" charset="0"/>
                      </a:endParaRPr>
                    </a:p>
                    <a:p>
                      <a:pPr algn="l" fontAlgn="ctr"/>
                      <a:r>
                        <a:rPr lang="pt-BR" sz="1300" b="0" i="0" u="none" strike="noStrike" dirty="0" smtClean="0">
                          <a:solidFill>
                            <a:srgbClr val="FF0000"/>
                          </a:solidFill>
                          <a:effectLst/>
                          <a:latin typeface="Calibri" panose="020F0502020204030204" pitchFamily="34" charset="0"/>
                        </a:rPr>
                        <a:t>(</a:t>
                      </a:r>
                      <a:r>
                        <a:rPr lang="pt-BR" sz="1300" b="0" i="0" u="none" strike="noStrike" dirty="0">
                          <a:solidFill>
                            <a:srgbClr val="FF0000"/>
                          </a:solidFill>
                          <a:effectLst/>
                          <a:latin typeface="Calibri" panose="020F0502020204030204" pitchFamily="34" charset="0"/>
                        </a:rPr>
                        <a:t>Das Condições para Efluentes de Sistemas de Drenagem e Manejo de Águas Pluviais Urbanas</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231847">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Art.  XX O lançamento de águas pluviais urbanas em corpos hídricos será admitido desde que atendidas as condições estabelecidas nesta Seção e demais normas aplicáveis ao lançamento das águas pluviais</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1964858">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1º Para fins de controle da poluição difusa urbana, os responsáveis pela gestão dos sistemas de drenagem e manejo de águas pluviais urbanas deverão incluir nos seus planos de drenagem urbana a implantação de sistemas de tratamento e manejo de águas pluviais de acordo com os poluentes encontrados de acordo com o uso e ocupação do solo da bacia de drenagem e o uso da água do corpo receptor, preferencialmente adotando as soluções baseadas na natureza, como bacias de retenção, infiltração, jardins de chuva, trincheiras ou estruturas equivalentes</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r h="175691">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2º As exigências deste artigo aplicam-se incialmente a áreas urbanas com população superior a 100 mil habitantes ou, podendo ser flexibilizadas para municípios de menor porte   aprovado pelo órgão ambiental competente.</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665298453"/>
                  </a:ext>
                </a:extLst>
              </a:tr>
            </a:tbl>
          </a:graphicData>
        </a:graphic>
      </p:graphicFrame>
    </p:spTree>
    <p:extLst>
      <p:ext uri="{BB962C8B-B14F-4D97-AF65-F5344CB8AC3E}">
        <p14:creationId xmlns:p14="http://schemas.microsoft.com/office/powerpoint/2010/main" val="16314239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153281050"/>
              </p:ext>
            </p:extLst>
          </p:nvPr>
        </p:nvGraphicFramePr>
        <p:xfrm>
          <a:off x="156001" y="167054"/>
          <a:ext cx="11880000" cy="6371006"/>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5885">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816628">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Art. XX O tratamento das águas pluviais consiste na redução das cargas de poluição difusa, preferencialmente a partir da abordagem das soluções baseadas na natureza, e deve</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1415078">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I – considerar a qualidade da água a ser tratada, que varia conforme as fontes de poluição relacionadas ao uso e ocupação do solo na bacia de contribuição</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547475539"/>
                  </a:ext>
                </a:extLst>
              </a:tr>
              <a:tr h="1013528">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II – reduzir a carga de origem difusa minimizando impactos na qualidade da água do corpo receptor</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81275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III – ser dimensionado para a primeira carga de lavagem (</a:t>
                      </a:r>
                      <a:r>
                        <a:rPr lang="pt-BR" sz="1300" b="0" i="1" u="none" strike="noStrike" dirty="0" err="1">
                          <a:solidFill>
                            <a:srgbClr val="FF0000"/>
                          </a:solidFill>
                          <a:effectLst/>
                          <a:latin typeface="Calibri" panose="020F0502020204030204" pitchFamily="34" charset="0"/>
                        </a:rPr>
                        <a:t>first</a:t>
                      </a:r>
                      <a:r>
                        <a:rPr lang="pt-BR" sz="1300" b="0" i="1" u="none" strike="noStrike" dirty="0">
                          <a:solidFill>
                            <a:srgbClr val="FF0000"/>
                          </a:solidFill>
                          <a:effectLst/>
                          <a:latin typeface="Calibri" panose="020F0502020204030204" pitchFamily="34" charset="0"/>
                        </a:rPr>
                        <a:t> flush</a:t>
                      </a:r>
                      <a:r>
                        <a:rPr lang="pt-BR" sz="1300" b="0" i="0" u="none" strike="noStrike" dirty="0">
                          <a:solidFill>
                            <a:srgbClr val="FF0000"/>
                          </a:solidFill>
                          <a:effectLst/>
                          <a:latin typeface="Calibri" panose="020F0502020204030204" pitchFamily="34" charset="0"/>
                        </a:rPr>
                        <a:t>); </a:t>
                      </a:r>
                      <a:r>
                        <a:rPr lang="pt-BR" sz="1300" b="0" i="0" u="none" strike="noStrike" dirty="0" smtClean="0">
                          <a:solidFill>
                            <a:srgbClr val="FF0000"/>
                          </a:solidFill>
                          <a:effectLst/>
                          <a:latin typeface="Calibri" panose="020F0502020204030204" pitchFamily="34" charset="0"/>
                        </a:rPr>
                        <a:t>e</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r h="1107134">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IV – basear-se na decantação dos poluentes ou infiltração das águas pluviais.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776750779"/>
                  </a:ext>
                </a:extLst>
              </a:tr>
            </a:tbl>
          </a:graphicData>
        </a:graphic>
      </p:graphicFrame>
    </p:spTree>
    <p:extLst>
      <p:ext uri="{BB962C8B-B14F-4D97-AF65-F5344CB8AC3E}">
        <p14:creationId xmlns:p14="http://schemas.microsoft.com/office/powerpoint/2010/main" val="36620939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448924988"/>
              </p:ext>
            </p:extLst>
          </p:nvPr>
        </p:nvGraphicFramePr>
        <p:xfrm>
          <a:off x="156001" y="167054"/>
          <a:ext cx="11880000" cy="6463671"/>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627616">
                  <a:extLst>
                    <a:ext uri="{9D8B030D-6E8A-4147-A177-3AD203B41FA5}">
                      <a16:colId xmlns:a16="http://schemas.microsoft.com/office/drawing/2014/main" val="123678958"/>
                    </a:ext>
                  </a:extLst>
                </a:gridCol>
                <a:gridCol w="2597426">
                  <a:extLst>
                    <a:ext uri="{9D8B030D-6E8A-4147-A177-3AD203B41FA5}">
                      <a16:colId xmlns:a16="http://schemas.microsoft.com/office/drawing/2014/main" val="4068051759"/>
                    </a:ext>
                  </a:extLst>
                </a:gridCol>
                <a:gridCol w="1714958">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663454">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1º Outras formas de tratamento de águas pluviais podem ser necessárias de acordo com os poluentes encontrados</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2º Para coletores em tempo seco, os efluentes coletados devem ser encaminhados para o sistema de tratamento de esgotos, observando-se as condições de lançamento estabelecidas na Seção III</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Art. XX O prazo para adequação dos titulares e prestadores de serviços com sistema de drenagem urbana existente é de oito anos contados a partir da publicação dessa Resolução.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r h="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1º Os municípios que já tenham sistemas de amortecimento de água pluvial terão quatro anos para adequar seu sistema de modo a atender a esta Seção.</a:t>
                      </a:r>
                      <a:br>
                        <a:rPr lang="pt-BR" sz="1300" b="0" i="0" u="none" strike="noStrike" dirty="0">
                          <a:solidFill>
                            <a:srgbClr val="FF0000"/>
                          </a:solidFill>
                          <a:effectLst/>
                          <a:latin typeface="Calibri" panose="020F0502020204030204" pitchFamily="34" charset="0"/>
                        </a:rPr>
                      </a:b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934386095"/>
                  </a:ext>
                </a:extLst>
              </a:tr>
              <a:tr h="1665649">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2º Os municípios que venham a construir novos sistemas de drenagem urbana deverão prever o atendimento ao disposto nesta Seção de forma imediata à utilização de seus sistemas</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a:solidFill>
                          <a:srgbClr val="FF0000"/>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243142113"/>
                  </a:ext>
                </a:extLst>
              </a:tr>
            </a:tbl>
          </a:graphicData>
        </a:graphic>
      </p:graphicFrame>
    </p:spTree>
    <p:extLst>
      <p:ext uri="{BB962C8B-B14F-4D97-AF65-F5344CB8AC3E}">
        <p14:creationId xmlns:p14="http://schemas.microsoft.com/office/powerpoint/2010/main" val="42570559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02935369"/>
              </p:ext>
            </p:extLst>
          </p:nvPr>
        </p:nvGraphicFramePr>
        <p:xfrm>
          <a:off x="156001" y="167054"/>
          <a:ext cx="11880000" cy="6571577"/>
        </p:xfrm>
        <a:graphic>
          <a:graphicData uri="http://schemas.openxmlformats.org/drawingml/2006/table">
            <a:tbl>
              <a:tblPr>
                <a:tableStyleId>{5C22544A-7EE6-4342-B048-85BDC9FD1C3A}</a:tableStyleId>
              </a:tblPr>
              <a:tblGrid>
                <a:gridCol w="2746225">
                  <a:extLst>
                    <a:ext uri="{9D8B030D-6E8A-4147-A177-3AD203B41FA5}">
                      <a16:colId xmlns:a16="http://schemas.microsoft.com/office/drawing/2014/main" val="2831925566"/>
                    </a:ext>
                  </a:extLst>
                </a:gridCol>
                <a:gridCol w="450574">
                  <a:extLst>
                    <a:ext uri="{9D8B030D-6E8A-4147-A177-3AD203B41FA5}">
                      <a16:colId xmlns:a16="http://schemas.microsoft.com/office/drawing/2014/main" val="123678958"/>
                    </a:ext>
                  </a:extLst>
                </a:gridCol>
                <a:gridCol w="2292626">
                  <a:extLst>
                    <a:ext uri="{9D8B030D-6E8A-4147-A177-3AD203B41FA5}">
                      <a16:colId xmlns:a16="http://schemas.microsoft.com/office/drawing/2014/main" val="4068051759"/>
                    </a:ext>
                  </a:extLst>
                </a:gridCol>
                <a:gridCol w="874644">
                  <a:extLst>
                    <a:ext uri="{9D8B030D-6E8A-4147-A177-3AD203B41FA5}">
                      <a16:colId xmlns:a16="http://schemas.microsoft.com/office/drawing/2014/main" val="4100105347"/>
                    </a:ext>
                  </a:extLst>
                </a:gridCol>
                <a:gridCol w="3535931">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Art. 24. Os responsáveis pelas fontes poluidoras dos recursos hídricos deverão realizar o </a:t>
                      </a:r>
                      <a:r>
                        <a:rPr lang="pt-BR" sz="1300" b="0" i="0" u="none" strike="noStrike" dirty="0" err="1">
                          <a:effectLst/>
                          <a:latin typeface="+mn-lt"/>
                        </a:rPr>
                        <a:t>automonitoramento</a:t>
                      </a:r>
                      <a:r>
                        <a:rPr lang="pt-BR" sz="1300" b="0" i="0" u="none" strike="noStrike" dirty="0">
                          <a:effectLst/>
                          <a:latin typeface="+mn-lt"/>
                        </a:rPr>
                        <a:t> para controle e acompanhamento periódico dos efluentes lançados nos corpos receptores, com base em amostragem representativa dos mesmos.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288169">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3º No caso de lançamento de águas pluviais urbanas, podem ser definidos pontos estratégicos para o </a:t>
                      </a:r>
                      <a:r>
                        <a:rPr lang="pt-BR" sz="1300" b="0" i="0" u="none" strike="noStrike" dirty="0" err="1">
                          <a:solidFill>
                            <a:srgbClr val="FF0000"/>
                          </a:solidFill>
                          <a:effectLst/>
                          <a:latin typeface="+mn-lt"/>
                        </a:rPr>
                        <a:t>automonitoramento</a:t>
                      </a:r>
                      <a:r>
                        <a:rPr lang="pt-BR" sz="1300" b="0" i="0" u="none" strike="noStrike" dirty="0">
                          <a:solidFill>
                            <a:srgbClr val="FF0000"/>
                          </a:solidFill>
                          <a:effectLst/>
                          <a:latin typeface="+mn-lt"/>
                        </a:rPr>
                        <a:t>, aprovados pelo órgão ambiental competente.</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1964858">
                <a:tc>
                  <a:txBody>
                    <a:bodyPr/>
                    <a:lstStyle/>
                    <a:p>
                      <a:pPr algn="l" fontAlgn="ctr"/>
                      <a:r>
                        <a:rPr lang="pt-BR" sz="1300" b="0" i="0" u="none" strike="noStrike" dirty="0">
                          <a:effectLst/>
                          <a:latin typeface="+mn-lt"/>
                        </a:rPr>
                        <a:t>Art. 25. As coletas de amostras e as análises de efluentes líquidos e em corpos hídricos devem ser realizadas de acordo com as normas específicas, sob responsabilidade de profissional legalmente habilitado.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a:effectLst/>
                          <a:latin typeface="+mn-lt"/>
                        </a:rPr>
                        <a:t>Prof. Dr. </a:t>
                      </a:r>
                      <a:r>
                        <a:rPr lang="pt-BR" sz="1300" b="0" i="0" u="sng" strike="noStrike" dirty="0" err="1">
                          <a:effectLst/>
                          <a:latin typeface="+mn-lt"/>
                        </a:rPr>
                        <a:t>Adacto</a:t>
                      </a:r>
                      <a:r>
                        <a:rPr lang="pt-BR" sz="1300" b="0" i="0" u="sng" strike="noStrike" dirty="0">
                          <a:effectLst/>
                          <a:latin typeface="+mn-lt"/>
                        </a:rPr>
                        <a:t> </a:t>
                      </a:r>
                      <a:r>
                        <a:rPr lang="pt-BR" sz="1300" b="0" i="0" u="sng" strike="noStrike" dirty="0" err="1">
                          <a:effectLst/>
                          <a:latin typeface="+mn-lt"/>
                        </a:rPr>
                        <a:t>Benedicto</a:t>
                      </a:r>
                      <a:r>
                        <a:rPr lang="pt-BR" sz="1300" b="0" i="0" u="sng" strike="noStrike" dirty="0">
                          <a:effectLst/>
                          <a:latin typeface="+mn-lt"/>
                        </a:rPr>
                        <a:t> Ottoni</a:t>
                      </a:r>
                      <a:r>
                        <a:rPr lang="pt-BR" sz="1300" b="0" i="0" u="none" strike="noStrike" dirty="0">
                          <a:effectLst/>
                          <a:latin typeface="+mn-lt"/>
                        </a:rPr>
                        <a:t/>
                      </a:r>
                      <a:br>
                        <a:rPr lang="pt-BR" sz="1300" b="0" i="0" u="none" strike="noStrike" dirty="0">
                          <a:effectLst/>
                          <a:latin typeface="+mn-lt"/>
                        </a:rPr>
                      </a:br>
                      <a:r>
                        <a:rPr lang="pt-BR" sz="1300" b="0" i="0" u="none" strike="noStrike" dirty="0">
                          <a:effectLst/>
                          <a:latin typeface="+mn-lt"/>
                        </a:rPr>
                        <a:t>Art. 25 As coletas de amostras e as análises de efluentes líquidos e em corpos hídricos devem ser realizadas de acordo com as normas específicas, sob responsabilidade de profissional legalmente habilitado. </a:t>
                      </a:r>
                      <a:r>
                        <a:rPr lang="pt-BR" sz="1300" b="0" i="0" u="none" strike="noStrike" dirty="0">
                          <a:solidFill>
                            <a:srgbClr val="FF0000"/>
                          </a:solidFill>
                          <a:effectLst/>
                          <a:latin typeface="+mn-lt"/>
                        </a:rPr>
                        <a:t>As coletas de amostras de efluentes líquidos é feita, em geral, de forma pontual no tempo; visando garantir um controle contínuo, ao longo do tempo, da qualidade dos esgotos brutos e tratados nas estações de tratamento de esgotos das concessionárias de saneamento, das indústrias e das estações de tratamento de chorume, o monitoramento pontual dos esgotos brutos e tratados deve ser complementado por um monitoramento </a:t>
                      </a:r>
                      <a:r>
                        <a:rPr lang="pt-BR" sz="1300" b="0" i="0" u="none" strike="noStrike" dirty="0" err="1">
                          <a:solidFill>
                            <a:srgbClr val="FF0000"/>
                          </a:solidFill>
                          <a:effectLst/>
                          <a:latin typeface="+mn-lt"/>
                        </a:rPr>
                        <a:t>sensorizado</a:t>
                      </a:r>
                      <a:r>
                        <a:rPr lang="pt-BR" sz="1300" b="0" i="0" u="none" strike="noStrike" dirty="0">
                          <a:solidFill>
                            <a:srgbClr val="FF0000"/>
                          </a:solidFill>
                          <a:effectLst/>
                          <a:latin typeface="+mn-lt"/>
                        </a:rPr>
                        <a:t>, medindo-se pH e Condutividade Elétrica na entrada da ETE, e pH, Condutividade Elétrica e Turbidez na saída da ETE, com dados registrados a cada 15 minutos</a:t>
                      </a:r>
                      <a:endParaRPr lang="pt-BR" sz="1300" b="0" i="0"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1546125317"/>
                  </a:ext>
                </a:extLst>
              </a:tr>
            </a:tbl>
          </a:graphicData>
        </a:graphic>
      </p:graphicFrame>
    </p:spTree>
    <p:extLst>
      <p:ext uri="{BB962C8B-B14F-4D97-AF65-F5344CB8AC3E}">
        <p14:creationId xmlns:p14="http://schemas.microsoft.com/office/powerpoint/2010/main" val="8656193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761748896"/>
              </p:ext>
            </p:extLst>
          </p:nvPr>
        </p:nvGraphicFramePr>
        <p:xfrm>
          <a:off x="156001" y="167054"/>
          <a:ext cx="11880000" cy="3580727"/>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2714295">
                  <a:extLst>
                    <a:ext uri="{9D8B030D-6E8A-4147-A177-3AD203B41FA5}">
                      <a16:colId xmlns:a16="http://schemas.microsoft.com/office/drawing/2014/main" val="123678958"/>
                    </a:ext>
                  </a:extLst>
                </a:gridCol>
                <a:gridCol w="1245705">
                  <a:extLst>
                    <a:ext uri="{9D8B030D-6E8A-4147-A177-3AD203B41FA5}">
                      <a16:colId xmlns:a16="http://schemas.microsoft.com/office/drawing/2014/main" val="4068051759"/>
                    </a:ext>
                  </a:extLst>
                </a:gridCol>
                <a:gridCol w="2173356">
                  <a:extLst>
                    <a:ext uri="{9D8B030D-6E8A-4147-A177-3AD203B41FA5}">
                      <a16:colId xmlns:a16="http://schemas.microsoft.com/office/drawing/2014/main" val="4100105347"/>
                    </a:ext>
                  </a:extLst>
                </a:gridCol>
                <a:gridCol w="1786644">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Art. 28. O responsável por fonte potencial ou efetivamente poluidora dos recursos hídricos deve apresentar ao órgão ambiental competente, até o dia 31 de março de cada ano, Declaração de Carga Poluidora, referente ao ano anterior.</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effectLst/>
                          <a:latin typeface="+mn-lt"/>
                        </a:rPr>
                        <a:t>Art. 28. O </a:t>
                      </a:r>
                      <a:r>
                        <a:rPr lang="pt-BR" sz="1300" b="0" i="0" u="none" strike="noStrike" dirty="0">
                          <a:solidFill>
                            <a:srgbClr val="FF0000"/>
                          </a:solidFill>
                          <a:effectLst/>
                          <a:latin typeface="+mn-lt"/>
                        </a:rPr>
                        <a:t>representante legal</a:t>
                      </a:r>
                      <a:r>
                        <a:rPr lang="pt-BR" sz="1300" b="0" i="0" u="none" strike="noStrike" dirty="0">
                          <a:effectLst/>
                          <a:latin typeface="+mn-lt"/>
                        </a:rPr>
                        <a:t> por fonte potencial ou efetivamente poluidora dos recursos hídricos </a:t>
                      </a:r>
                      <a:r>
                        <a:rPr lang="pt-BR" sz="1300" b="0" i="0" u="none" strike="noStrike" dirty="0">
                          <a:solidFill>
                            <a:srgbClr val="FF0000"/>
                          </a:solidFill>
                          <a:effectLst/>
                          <a:latin typeface="+mn-lt"/>
                        </a:rPr>
                        <a:t>é responsável pelo envio das informações relativas às condicionantes do licenciamento ambiental do seu empreendimento ao Sistema Nacional de Monitoramento do Lançamento de Efluentes em Recursos Hídricos ou ao sistema semelhante próprio do órgão ambiental competente</a:t>
                      </a:r>
                      <a:r>
                        <a:rPr lang="pt-BR" sz="1300" b="0" i="0" u="none" strike="noStrike" dirty="0" smtClean="0">
                          <a:solidFill>
                            <a:srgbClr val="FF0000"/>
                          </a:solidFill>
                          <a:effectLst/>
                          <a:latin typeface="+mn-lt"/>
                        </a:rPr>
                        <a:t>.</a:t>
                      </a:r>
                    </a:p>
                    <a:p>
                      <a:pPr algn="l" fontAlgn="ctr"/>
                      <a:endParaRPr lang="pt-BR" sz="1300" b="0" i="0" u="none" strike="noStrike" dirty="0" smtClean="0">
                        <a:solidFill>
                          <a:srgbClr val="FF0000"/>
                        </a:solidFill>
                        <a:effectLst/>
                        <a:latin typeface="+mn-lt"/>
                      </a:endParaRPr>
                    </a:p>
                    <a:p>
                      <a:pPr algn="l" fontAlgn="ctr"/>
                      <a:r>
                        <a:rPr lang="pt-BR" sz="1300" b="0" i="1" u="none" strike="noStrike" dirty="0" smtClean="0">
                          <a:solidFill>
                            <a:schemeClr val="tx1"/>
                          </a:solidFill>
                          <a:effectLst/>
                          <a:latin typeface="+mn-lt"/>
                        </a:rPr>
                        <a:t>Melhorar a redação do artigo 28, esclarecendo que o empreendedor deverá registrar a sua carga poluidora no sistema desenvolvido pelo MMA ou no sistema próprio do estado.</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bl>
          </a:graphicData>
        </a:graphic>
      </p:graphicFrame>
    </p:spTree>
    <p:extLst>
      <p:ext uri="{BB962C8B-B14F-4D97-AF65-F5344CB8AC3E}">
        <p14:creationId xmlns:p14="http://schemas.microsoft.com/office/powerpoint/2010/main" val="364949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A62FA13-8432-C1E6-EFDA-A9E483FE6398}"/>
            </a:ext>
          </a:extLst>
        </p:cNvPr>
        <p:cNvGrpSpPr/>
        <p:nvPr/>
      </p:nvGrpSpPr>
      <p:grpSpPr>
        <a:xfrm>
          <a:off x="0" y="0"/>
          <a:ext cx="0" cy="0"/>
          <a:chOff x="0" y="0"/>
          <a:chExt cx="0" cy="0"/>
        </a:xfrm>
      </p:grpSpPr>
      <p:grpSp>
        <p:nvGrpSpPr>
          <p:cNvPr id="3" name="Agrupar 2">
            <a:extLst>
              <a:ext uri="{FF2B5EF4-FFF2-40B4-BE49-F238E27FC236}">
                <a16:creationId xmlns:a16="http://schemas.microsoft.com/office/drawing/2014/main" id="{A23828DA-6DA4-4C63-C4FE-14035473093F}"/>
              </a:ext>
            </a:extLst>
          </p:cNvPr>
          <p:cNvGrpSpPr/>
          <p:nvPr/>
        </p:nvGrpSpPr>
        <p:grpSpPr>
          <a:xfrm>
            <a:off x="1" y="0"/>
            <a:ext cx="12192000" cy="6858000"/>
            <a:chOff x="1" y="0"/>
            <a:chExt cx="12192000" cy="6858000"/>
          </a:xfrm>
        </p:grpSpPr>
        <p:pic>
          <p:nvPicPr>
            <p:cNvPr id="4" name="object 2">
              <a:extLst>
                <a:ext uri="{FF2B5EF4-FFF2-40B4-BE49-F238E27FC236}">
                  <a16:creationId xmlns:a16="http://schemas.microsoft.com/office/drawing/2014/main" id="{B86891CE-8E1D-FC84-14DB-C2339D82A66E}"/>
                </a:ext>
              </a:extLst>
            </p:cNvPr>
            <p:cNvPicPr/>
            <p:nvPr/>
          </p:nvPicPr>
          <p:blipFill>
            <a:blip r:embed="rId2" cstate="print"/>
            <a:stretch>
              <a:fillRect/>
            </a:stretch>
          </p:blipFill>
          <p:spPr>
            <a:xfrm>
              <a:off x="1" y="0"/>
              <a:ext cx="12192000" cy="6858000"/>
            </a:xfrm>
            <a:prstGeom prst="rect">
              <a:avLst/>
            </a:prstGeom>
          </p:spPr>
        </p:pic>
        <p:pic>
          <p:nvPicPr>
            <p:cNvPr id="5" name="object 4">
              <a:extLst>
                <a:ext uri="{FF2B5EF4-FFF2-40B4-BE49-F238E27FC236}">
                  <a16:creationId xmlns:a16="http://schemas.microsoft.com/office/drawing/2014/main" id="{28719715-22F5-2355-3FA5-6A79DB63408C}"/>
                </a:ext>
              </a:extLst>
            </p:cNvPr>
            <p:cNvPicPr/>
            <p:nvPr/>
          </p:nvPicPr>
          <p:blipFill>
            <a:blip r:embed="rId3" cstate="print"/>
            <a:stretch>
              <a:fillRect/>
            </a:stretch>
          </p:blipFill>
          <p:spPr>
            <a:xfrm>
              <a:off x="4675504" y="5694616"/>
              <a:ext cx="2821927" cy="1027468"/>
            </a:xfrm>
            <a:prstGeom prst="rect">
              <a:avLst/>
            </a:prstGeom>
          </p:spPr>
        </p:pic>
      </p:grpSp>
      <p:sp>
        <p:nvSpPr>
          <p:cNvPr id="10" name="Espaço Reservado para Conteúdo 2">
            <a:extLst>
              <a:ext uri="{FF2B5EF4-FFF2-40B4-BE49-F238E27FC236}">
                <a16:creationId xmlns:a16="http://schemas.microsoft.com/office/drawing/2014/main" id="{2FEEBA4B-B4EA-09EE-770E-5B82307F33FF}"/>
              </a:ext>
            </a:extLst>
          </p:cNvPr>
          <p:cNvSpPr txBox="1">
            <a:spLocks/>
          </p:cNvSpPr>
          <p:nvPr/>
        </p:nvSpPr>
        <p:spPr>
          <a:xfrm>
            <a:off x="1123143" y="1560636"/>
            <a:ext cx="10891740" cy="3527498"/>
          </a:xfrm>
          <a:prstGeom prst="rect">
            <a:avLst/>
          </a:prstGeom>
        </p:spPr>
        <p:txBody>
          <a:bodyPr anchor="ctr">
            <a:no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indent="-457200" algn="just">
              <a:spcBef>
                <a:spcPts val="600"/>
              </a:spcBef>
              <a:spcAft>
                <a:spcPts val="600"/>
              </a:spcAft>
              <a:buFont typeface="Arial" panose="020B0604020202020204" pitchFamily="34" charset="0"/>
              <a:buChar char="•"/>
            </a:pPr>
            <a:r>
              <a:rPr lang="pt-BR" sz="2800" b="1" dirty="0"/>
              <a:t>Calendário de reuniões:</a:t>
            </a:r>
          </a:p>
          <a:p>
            <a:pPr marL="914400" lvl="1" indent="-457200" algn="just">
              <a:spcBef>
                <a:spcPts val="600"/>
              </a:spcBef>
              <a:spcAft>
                <a:spcPts val="600"/>
              </a:spcAft>
              <a:buFont typeface="Arial" panose="020B0604020202020204" pitchFamily="34" charset="0"/>
              <a:buChar char="•"/>
            </a:pPr>
            <a:r>
              <a:rPr lang="pt-BR" sz="2800" b="1" dirty="0"/>
              <a:t>1ª Reunião: 4/4 – tarde </a:t>
            </a:r>
            <a:r>
              <a:rPr lang="pt-BR" sz="2800" b="1" dirty="0">
                <a:solidFill>
                  <a:srgbClr val="00B050"/>
                </a:solidFill>
                <a:sym typeface="Wingdings" panose="05000000000000000000" pitchFamily="2" charset="2"/>
              </a:rPr>
              <a:t></a:t>
            </a:r>
          </a:p>
          <a:p>
            <a:pPr lvl="1" algn="just">
              <a:spcBef>
                <a:spcPts val="600"/>
              </a:spcBef>
              <a:spcAft>
                <a:spcPts val="600"/>
              </a:spcAft>
            </a:pPr>
            <a:r>
              <a:rPr lang="pt-BR" sz="1400" b="1" dirty="0">
                <a:effectLst>
                  <a:outerShdw blurRad="38100" dist="38100" dir="2700000" algn="tl">
                    <a:srgbClr val="000000">
                      <a:alpha val="43137"/>
                    </a:srgbClr>
                  </a:outerShdw>
                </a:effectLst>
              </a:rPr>
              <a:t>Envio de contribuições  até 15/4, publicação no Conama 16/4</a:t>
            </a:r>
            <a:endParaRPr lang="pt-BR" sz="1400" b="1" dirty="0">
              <a:solidFill>
                <a:srgbClr val="00B050"/>
              </a:solidFill>
              <a:effectLst>
                <a:outerShdw blurRad="38100" dist="38100" dir="2700000" algn="tl">
                  <a:srgbClr val="000000">
                    <a:alpha val="43137"/>
                  </a:srgbClr>
                </a:outerShdw>
              </a:effectLst>
            </a:endParaRPr>
          </a:p>
          <a:p>
            <a:pPr marL="914400" lvl="1" indent="-457200" algn="just">
              <a:spcBef>
                <a:spcPts val="600"/>
              </a:spcBef>
              <a:spcAft>
                <a:spcPts val="600"/>
              </a:spcAft>
              <a:buFont typeface="Arial" panose="020B0604020202020204" pitchFamily="34" charset="0"/>
              <a:buChar char="•"/>
            </a:pPr>
            <a:r>
              <a:rPr lang="pt-BR" sz="2800" b="1" dirty="0"/>
              <a:t>2ª Reunião 14/5 – sugestão dia todo </a:t>
            </a:r>
            <a:r>
              <a:rPr lang="pt-BR" sz="2800" b="1" dirty="0">
                <a:solidFill>
                  <a:srgbClr val="00B050"/>
                </a:solidFill>
                <a:sym typeface="Wingdings" panose="05000000000000000000" pitchFamily="2" charset="2"/>
              </a:rPr>
              <a:t></a:t>
            </a:r>
            <a:endParaRPr lang="pt-BR" sz="2800" b="1" dirty="0"/>
          </a:p>
          <a:p>
            <a:pPr lvl="1" algn="just">
              <a:spcBef>
                <a:spcPts val="600"/>
              </a:spcBef>
              <a:spcAft>
                <a:spcPts val="600"/>
              </a:spcAft>
            </a:pPr>
            <a:r>
              <a:rPr lang="pt-BR" sz="1400" b="1" dirty="0">
                <a:effectLst>
                  <a:outerShdw blurRad="38100" dist="38100" dir="2700000" algn="tl">
                    <a:srgbClr val="000000">
                      <a:alpha val="43137"/>
                    </a:srgbClr>
                  </a:outerShdw>
                </a:effectLst>
              </a:rPr>
              <a:t>Envio de contribuições  até </a:t>
            </a:r>
            <a:r>
              <a:rPr lang="pt-BR" sz="1400" b="1" dirty="0" smtClean="0">
                <a:effectLst>
                  <a:outerShdw blurRad="38100" dist="38100" dir="2700000" algn="tl">
                    <a:srgbClr val="000000">
                      <a:alpha val="43137"/>
                    </a:srgbClr>
                  </a:outerShdw>
                </a:effectLst>
              </a:rPr>
              <a:t>6/5, </a:t>
            </a:r>
            <a:r>
              <a:rPr lang="pt-BR" sz="1400" b="1" dirty="0">
                <a:effectLst>
                  <a:outerShdw blurRad="38100" dist="38100" dir="2700000" algn="tl">
                    <a:srgbClr val="000000">
                      <a:alpha val="43137"/>
                    </a:srgbClr>
                  </a:outerShdw>
                </a:effectLst>
              </a:rPr>
              <a:t>publicação no Conama 7/5</a:t>
            </a:r>
          </a:p>
          <a:p>
            <a:pPr marL="914400" lvl="1" indent="-457200" algn="just">
              <a:spcBef>
                <a:spcPts val="600"/>
              </a:spcBef>
              <a:spcAft>
                <a:spcPts val="600"/>
              </a:spcAft>
              <a:buFont typeface="Arial" panose="020B0604020202020204" pitchFamily="34" charset="0"/>
              <a:buChar char="•"/>
            </a:pPr>
            <a:r>
              <a:rPr lang="pt-BR" sz="2800" b="1" dirty="0"/>
              <a:t>3ª Reunião 4/6 – sugestão </a:t>
            </a:r>
            <a:r>
              <a:rPr lang="pt-BR" sz="2800" b="1" dirty="0" smtClean="0"/>
              <a:t>tarde </a:t>
            </a:r>
            <a:r>
              <a:rPr lang="pt-BR" sz="2800" b="1" dirty="0">
                <a:solidFill>
                  <a:srgbClr val="00B050"/>
                </a:solidFill>
                <a:sym typeface="Wingdings" panose="05000000000000000000" pitchFamily="2" charset="2"/>
              </a:rPr>
              <a:t></a:t>
            </a:r>
            <a:endParaRPr lang="pt-BR" sz="2800" b="1" dirty="0"/>
          </a:p>
          <a:p>
            <a:pPr lvl="1" algn="just">
              <a:spcBef>
                <a:spcPts val="600"/>
              </a:spcBef>
              <a:spcAft>
                <a:spcPts val="600"/>
              </a:spcAft>
            </a:pPr>
            <a:r>
              <a:rPr lang="pt-BR" sz="1400" b="1" dirty="0">
                <a:effectLst>
                  <a:outerShdw blurRad="38100" dist="38100" dir="2700000" algn="tl">
                    <a:srgbClr val="000000">
                      <a:alpha val="43137"/>
                    </a:srgbClr>
                  </a:outerShdw>
                </a:effectLst>
              </a:rPr>
              <a:t>Envio de contribuições  até </a:t>
            </a:r>
            <a:r>
              <a:rPr lang="pt-BR" sz="1400" b="1" dirty="0" smtClean="0">
                <a:effectLst>
                  <a:outerShdw blurRad="38100" dist="38100" dir="2700000" algn="tl">
                    <a:srgbClr val="000000">
                      <a:alpha val="43137"/>
                    </a:srgbClr>
                  </a:outerShdw>
                </a:effectLst>
              </a:rPr>
              <a:t>27/5, </a:t>
            </a:r>
            <a:r>
              <a:rPr lang="pt-BR" sz="1400" b="1" dirty="0">
                <a:effectLst>
                  <a:outerShdw blurRad="38100" dist="38100" dir="2700000" algn="tl">
                    <a:srgbClr val="000000">
                      <a:alpha val="43137"/>
                    </a:srgbClr>
                  </a:outerShdw>
                </a:effectLst>
              </a:rPr>
              <a:t>publicação no Conama 28/5</a:t>
            </a:r>
          </a:p>
          <a:p>
            <a:pPr marL="914400" lvl="1" indent="-457200" algn="just">
              <a:spcBef>
                <a:spcPts val="600"/>
              </a:spcBef>
              <a:spcAft>
                <a:spcPts val="600"/>
              </a:spcAft>
              <a:buFont typeface="Arial" panose="020B0604020202020204" pitchFamily="34" charset="0"/>
              <a:buChar char="•"/>
            </a:pPr>
            <a:r>
              <a:rPr lang="pt-BR" sz="2800" b="1" dirty="0"/>
              <a:t>4ª </a:t>
            </a:r>
            <a:r>
              <a:rPr lang="pt-BR" sz="2800" b="1"/>
              <a:t>Reunião </a:t>
            </a:r>
            <a:r>
              <a:rPr lang="pt-BR" sz="2800" b="1" smtClean="0"/>
              <a:t>3/7 </a:t>
            </a:r>
            <a:r>
              <a:rPr lang="pt-BR" sz="2800" b="1" dirty="0" smtClean="0"/>
              <a:t>– </a:t>
            </a:r>
            <a:r>
              <a:rPr lang="pt-BR" sz="2800" b="1" dirty="0"/>
              <a:t>sugestão dia todo</a:t>
            </a:r>
          </a:p>
        </p:txBody>
      </p:sp>
      <p:sp>
        <p:nvSpPr>
          <p:cNvPr id="7" name="Título 1">
            <a:extLst>
              <a:ext uri="{FF2B5EF4-FFF2-40B4-BE49-F238E27FC236}">
                <a16:creationId xmlns:a16="http://schemas.microsoft.com/office/drawing/2014/main" id="{1C6EB0F4-D456-4F23-2563-4979A736B34F}"/>
              </a:ext>
            </a:extLst>
          </p:cNvPr>
          <p:cNvSpPr txBox="1">
            <a:spLocks/>
          </p:cNvSpPr>
          <p:nvPr/>
        </p:nvSpPr>
        <p:spPr>
          <a:xfrm>
            <a:off x="1774479" y="206596"/>
            <a:ext cx="8305800" cy="666075"/>
          </a:xfrm>
          <a:prstGeom prst="rect">
            <a:avLst/>
          </a:prstGeom>
        </p:spPr>
        <p:txBody>
          <a:bodyPr>
            <a:norm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3600" b="1" u="sng" kern="0" dirty="0">
                <a:solidFill>
                  <a:sysClr val="windowText" lastClr="000000"/>
                </a:solidFill>
              </a:rPr>
              <a:t>Proposta de encaminhamento</a:t>
            </a:r>
          </a:p>
        </p:txBody>
      </p:sp>
      <p:sp>
        <p:nvSpPr>
          <p:cNvPr id="2" name="Arredondar Retângulo em um Canto Diagonal 1"/>
          <p:cNvSpPr/>
          <p:nvPr/>
        </p:nvSpPr>
        <p:spPr>
          <a:xfrm>
            <a:off x="1503485" y="2552722"/>
            <a:ext cx="4703884" cy="263770"/>
          </a:xfrm>
          <a:prstGeom prst="round2DiagRect">
            <a:avLst/>
          </a:prstGeom>
          <a:no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3" name="Arredondar Retângulo em um Canto Diagonal 12"/>
          <p:cNvSpPr/>
          <p:nvPr/>
        </p:nvSpPr>
        <p:spPr>
          <a:xfrm>
            <a:off x="1503485" y="3496248"/>
            <a:ext cx="4703884" cy="263770"/>
          </a:xfrm>
          <a:prstGeom prst="round2DiagRect">
            <a:avLst/>
          </a:prstGeom>
          <a:noFill/>
          <a:ln>
            <a:solidFill>
              <a:srgbClr val="92D05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8" name="Arredondar Retângulo em um Canto Diagonal 12">
            <a:extLst>
              <a:ext uri="{FF2B5EF4-FFF2-40B4-BE49-F238E27FC236}">
                <a16:creationId xmlns:a16="http://schemas.microsoft.com/office/drawing/2014/main" id="{C48F196A-6305-64E3-50E2-0E3A04F5779F}"/>
              </a:ext>
            </a:extLst>
          </p:cNvPr>
          <p:cNvSpPr/>
          <p:nvPr/>
        </p:nvSpPr>
        <p:spPr>
          <a:xfrm>
            <a:off x="1503485" y="4425732"/>
            <a:ext cx="4703884" cy="263770"/>
          </a:xfrm>
          <a:prstGeom prst="round2DiagRect">
            <a:avLst/>
          </a:prstGeom>
          <a:noFill/>
          <a:ln>
            <a:solidFill>
              <a:srgbClr val="92D05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22" name="object 6"/>
          <p:cNvPicPr/>
          <p:nvPr/>
        </p:nvPicPr>
        <p:blipFill>
          <a:blip r:embed="rId4" cstate="print"/>
          <a:stretch>
            <a:fillRect/>
          </a:stretch>
        </p:blipFill>
        <p:spPr>
          <a:xfrm>
            <a:off x="7132862" y="6120754"/>
            <a:ext cx="1140000" cy="505715"/>
          </a:xfrm>
          <a:prstGeom prst="rect">
            <a:avLst/>
          </a:prstGeom>
          <a:solidFill>
            <a:schemeClr val="bg1"/>
          </a:solidFill>
        </p:spPr>
      </p:pic>
      <p:pic>
        <p:nvPicPr>
          <p:cNvPr id="23" name="Imagem 22"/>
          <p:cNvPicPr>
            <a:picLocks noChangeAspect="1"/>
          </p:cNvPicPr>
          <p:nvPr/>
        </p:nvPicPr>
        <p:blipFill>
          <a:blip r:embed="rId5"/>
          <a:stretch>
            <a:fillRect/>
          </a:stretch>
        </p:blipFill>
        <p:spPr>
          <a:xfrm>
            <a:off x="6190446" y="6160075"/>
            <a:ext cx="969348" cy="377985"/>
          </a:xfrm>
          <a:prstGeom prst="rect">
            <a:avLst/>
          </a:prstGeom>
        </p:spPr>
      </p:pic>
      <p:pic>
        <p:nvPicPr>
          <p:cNvPr id="24" name="Imagem 23"/>
          <p:cNvPicPr>
            <a:picLocks noChangeAspect="1"/>
          </p:cNvPicPr>
          <p:nvPr/>
        </p:nvPicPr>
        <p:blipFill>
          <a:blip r:embed="rId6"/>
          <a:stretch>
            <a:fillRect/>
          </a:stretch>
        </p:blipFill>
        <p:spPr>
          <a:xfrm>
            <a:off x="5311582" y="6156917"/>
            <a:ext cx="1127858" cy="499915"/>
          </a:xfrm>
          <a:prstGeom prst="rect">
            <a:avLst/>
          </a:prstGeom>
        </p:spPr>
      </p:pic>
      <p:pic>
        <p:nvPicPr>
          <p:cNvPr id="17" name="Imagem 16" descr="Início - Abema - Associação Brasileira de Entidades Estaduais de Meio  Ambient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sp>
        <p:nvSpPr>
          <p:cNvPr id="18" name="Arredondar Retângulo em um Canto Diagonal 12">
            <a:extLst>
              <a:ext uri="{FF2B5EF4-FFF2-40B4-BE49-F238E27FC236}">
                <a16:creationId xmlns:a16="http://schemas.microsoft.com/office/drawing/2014/main" id="{C48F196A-6305-64E3-50E2-0E3A04F5779F}"/>
              </a:ext>
            </a:extLst>
          </p:cNvPr>
          <p:cNvSpPr/>
          <p:nvPr/>
        </p:nvSpPr>
        <p:spPr>
          <a:xfrm>
            <a:off x="1503485" y="5348237"/>
            <a:ext cx="4703884" cy="263770"/>
          </a:xfrm>
          <a:prstGeom prst="round2DiagRect">
            <a:avLst/>
          </a:prstGeom>
          <a:noFill/>
          <a:ln>
            <a:solidFill>
              <a:srgbClr val="92D05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9" name="Retângulo 8"/>
          <p:cNvSpPr/>
          <p:nvPr/>
        </p:nvSpPr>
        <p:spPr>
          <a:xfrm>
            <a:off x="1075855" y="5325202"/>
            <a:ext cx="5241435" cy="307777"/>
          </a:xfrm>
          <a:prstGeom prst="rect">
            <a:avLst/>
          </a:prstGeom>
        </p:spPr>
        <p:txBody>
          <a:bodyPr wrap="none">
            <a:spAutoFit/>
          </a:bodyPr>
          <a:lstStyle/>
          <a:p>
            <a:pPr lvl="1" algn="just">
              <a:spcBef>
                <a:spcPts val="600"/>
              </a:spcBef>
              <a:spcAft>
                <a:spcPts val="600"/>
              </a:spcAft>
            </a:pPr>
            <a:r>
              <a:rPr lang="pt-BR" sz="1400" b="1" dirty="0">
                <a:effectLst>
                  <a:outerShdw blurRad="38100" dist="38100" dir="2700000" algn="tl">
                    <a:srgbClr val="000000">
                      <a:alpha val="43137"/>
                    </a:srgbClr>
                  </a:outerShdw>
                </a:effectLst>
              </a:rPr>
              <a:t>Envio de contribuições  até </a:t>
            </a:r>
            <a:r>
              <a:rPr lang="pt-BR" sz="1400" b="1" dirty="0" smtClean="0">
                <a:effectLst>
                  <a:outerShdw blurRad="38100" dist="38100" dir="2700000" algn="tl">
                    <a:srgbClr val="000000">
                      <a:alpha val="43137"/>
                    </a:srgbClr>
                  </a:outerShdw>
                </a:effectLst>
              </a:rPr>
              <a:t>XX/X, </a:t>
            </a:r>
            <a:r>
              <a:rPr lang="pt-BR" sz="1400" b="1" dirty="0">
                <a:effectLst>
                  <a:outerShdw blurRad="38100" dist="38100" dir="2700000" algn="tl">
                    <a:srgbClr val="000000">
                      <a:alpha val="43137"/>
                    </a:srgbClr>
                  </a:outerShdw>
                </a:effectLst>
              </a:rPr>
              <a:t>publicação no Conama </a:t>
            </a:r>
            <a:r>
              <a:rPr lang="pt-BR" sz="1400" b="1" dirty="0" smtClean="0">
                <a:effectLst>
                  <a:outerShdw blurRad="38100" dist="38100" dir="2700000" algn="tl">
                    <a:srgbClr val="000000">
                      <a:alpha val="43137"/>
                    </a:srgbClr>
                  </a:outerShdw>
                </a:effectLst>
              </a:rPr>
              <a:t>XX/X</a:t>
            </a:r>
            <a:endParaRPr lang="pt-BR" sz="1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479209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2244661923"/>
              </p:ext>
            </p:extLst>
          </p:nvPr>
        </p:nvGraphicFramePr>
        <p:xfrm>
          <a:off x="156001" y="167054"/>
          <a:ext cx="11880000" cy="6354407"/>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 1º A Declaração referida no caput deste artigo conterá, entre outros dados, a caracterização qualitativa e quantitativa dos efluentes, baseada em amostragem representativa dos mesmos.</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1º As informações referidas no caput devem compreender a caracterização qualitativa e quantitativa dos efluentes, baseada em amostragem representativa, assim como a qualidade da água em dois pontos de amostragem, sendo um à montante e outro à jusante, para lançamento de efluente em ambientes lóticos e em quatro pontos de amostragem, sendo 500 metros à frente, 500 metros à direita, 500 metros atrás e 500 metros à esquerda do ponto médio dos difusores, para lançamento por emissário submarino em ambientes </a:t>
                      </a:r>
                      <a:r>
                        <a:rPr lang="pt-BR" sz="1300" b="0" i="0" u="none" strike="noStrike" dirty="0" err="1">
                          <a:solidFill>
                            <a:srgbClr val="FF0000"/>
                          </a:solidFill>
                          <a:effectLst/>
                          <a:latin typeface="+mn-lt"/>
                        </a:rPr>
                        <a:t>lênticos</a:t>
                      </a:r>
                      <a:r>
                        <a:rPr lang="pt-BR" sz="1300" b="0" i="0" u="none" strike="noStrike" dirty="0" smtClean="0">
                          <a:solidFill>
                            <a:srgbClr val="FF0000"/>
                          </a:solidFill>
                          <a:effectLst/>
                          <a:latin typeface="+mn-lt"/>
                        </a:rPr>
                        <a:t>.</a:t>
                      </a:r>
                    </a:p>
                    <a:p>
                      <a:pPr algn="l" fontAlgn="ctr"/>
                      <a:endParaRPr lang="pt-BR" sz="1300" b="0" i="0" u="none" strike="noStrike" dirty="0" smtClean="0">
                        <a:solidFill>
                          <a:srgbClr val="FF0000"/>
                        </a:solidFill>
                        <a:effectLst/>
                        <a:latin typeface="+mn-lt"/>
                      </a:endParaRPr>
                    </a:p>
                    <a:p>
                      <a:pPr algn="l" fontAlgn="ctr"/>
                      <a:r>
                        <a:rPr lang="pt-BR" sz="1300" b="0" i="1" u="none" strike="noStrike" dirty="0" smtClean="0">
                          <a:solidFill>
                            <a:schemeClr val="tx1"/>
                          </a:solidFill>
                          <a:effectLst/>
                          <a:latin typeface="+mn-lt"/>
                        </a:rPr>
                        <a:t>Melhorar a redação do artigo 28, esclarecendo que o empreendedor deverá registrar a sua carga poluidora no sistema desenvolvido pelo MMA ou no sistema próprio do estado.</a:t>
                      </a:r>
                      <a:endParaRPr lang="pt-BR" sz="1300" b="0" i="1" u="none" strike="noStrike" dirty="0">
                        <a:solidFill>
                          <a:schemeClr val="tx1"/>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n-lt"/>
                        </a:rPr>
                        <a:t>§ 1º O órgão ambiental competente deverá exigir, nos processos de licenciamento ou de sua renovação, que o empreendedor preencha e mantenha atualizada as informações relativas ao seu empreendimento no sistema de informações de efluentes existente no órgão ambiental ou no Sistema Nacional de Monitoramento do Lançamento de Efluentes em Recursos Hídricos</a:t>
                      </a:r>
                      <a:r>
                        <a:rPr lang="pt-BR" sz="1300" b="0" i="0" u="none" strike="noStrike" dirty="0" smtClean="0">
                          <a:solidFill>
                            <a:srgbClr val="FF0000"/>
                          </a:solidFill>
                          <a:effectLst/>
                          <a:latin typeface="+mn-lt"/>
                        </a:rPr>
                        <a:t>.</a:t>
                      </a:r>
                    </a:p>
                    <a:p>
                      <a:pPr algn="l" fontAlgn="ctr"/>
                      <a:endParaRPr lang="pt-BR" sz="1300" b="0" i="0" u="none" strike="noStrike" dirty="0" smtClean="0">
                        <a:solidFill>
                          <a:srgbClr val="FF0000"/>
                        </a:solidFill>
                        <a:effectLst/>
                        <a:latin typeface="+mn-lt"/>
                      </a:endParaRPr>
                    </a:p>
                    <a:p>
                      <a:pPr algn="l" fontAlgn="ctr"/>
                      <a:r>
                        <a:rPr lang="pt-BR" sz="1300" b="0" i="1" u="none" strike="noStrike" dirty="0" smtClean="0">
                          <a:solidFill>
                            <a:schemeClr val="tx1"/>
                          </a:solidFill>
                          <a:effectLst/>
                          <a:latin typeface="+mn-lt"/>
                        </a:rPr>
                        <a:t>Incluir os § 5º e § 6º do artigo 7º, respectivamente, para os § 1º e § 2º do próprio artigo 28, uma vez que o artigo 7º se refere à carga máxima poluidora e os dois parágrafos referem-se ao sistema de efluentes, o que é tratado no artigo 28.</a:t>
                      </a:r>
                      <a:endParaRPr lang="pt-BR" sz="1300" b="0" i="1" u="none" strike="noStrike" dirty="0">
                        <a:solidFill>
                          <a:schemeClr val="tx1"/>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bl>
          </a:graphicData>
        </a:graphic>
      </p:graphicFrame>
    </p:spTree>
    <p:extLst>
      <p:ext uri="{BB962C8B-B14F-4D97-AF65-F5344CB8AC3E}">
        <p14:creationId xmlns:p14="http://schemas.microsoft.com/office/powerpoint/2010/main" val="29153402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858013631"/>
              </p:ext>
            </p:extLst>
          </p:nvPr>
        </p:nvGraphicFramePr>
        <p:xfrm>
          <a:off x="156001" y="167054"/>
          <a:ext cx="11880000" cy="4769447"/>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j-lt"/>
                        </a:rPr>
                        <a:t>§ 2º O órgão ambiental competente poderá definir critérios e informações adicionais para a complementação e apresentação da declaração mencionada no caput deste artigo, inclusive dispensando-a, se for o caso, para as fontes de baixo potencial poluidor.</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effectLst/>
                          <a:latin typeface="+mj-lt"/>
                        </a:rPr>
                        <a:t>§ 2º O órgão ambiental competente poderá definir critérios e informações adicionais para a complementação</a:t>
                      </a:r>
                      <a:r>
                        <a:rPr lang="pt-BR" sz="1300" b="0" i="0" u="none" strike="noStrike" dirty="0">
                          <a:solidFill>
                            <a:srgbClr val="FF0000"/>
                          </a:solidFill>
                          <a:effectLst/>
                          <a:latin typeface="+mj-lt"/>
                        </a:rPr>
                        <a:t> das informações mencionadas no caput e no § 1º</a:t>
                      </a:r>
                      <a:r>
                        <a:rPr lang="pt-BR" sz="1300" b="0" i="0" u="none" strike="noStrike" dirty="0">
                          <a:effectLst/>
                          <a:latin typeface="+mj-lt"/>
                        </a:rPr>
                        <a:t> deste artigo, inclusive dispensando-as, se for o caso, para as fontes de baixo potencial poluidor</a:t>
                      </a:r>
                      <a:r>
                        <a:rPr lang="pt-BR" sz="1300" b="0" i="0" u="none" strike="noStrike" dirty="0" smtClean="0">
                          <a:effectLst/>
                          <a:latin typeface="+mj-lt"/>
                        </a:rPr>
                        <a:t>.</a:t>
                      </a:r>
                    </a:p>
                    <a:p>
                      <a:pPr algn="l" fontAlgn="ctr"/>
                      <a:endParaRPr lang="pt-BR" sz="1300" b="0" i="0" u="none" strike="noStrike" dirty="0" smtClean="0">
                        <a:effectLst/>
                        <a:latin typeface="+mj-lt"/>
                      </a:endParaRPr>
                    </a:p>
                    <a:p>
                      <a:pPr algn="l" fontAlgn="ctr"/>
                      <a:r>
                        <a:rPr lang="pt-BR" sz="1300" b="0" i="1" u="none" strike="noStrike" dirty="0" smtClean="0">
                          <a:effectLst/>
                          <a:latin typeface="+mj-lt"/>
                        </a:rPr>
                        <a:t>Adequar a redação deste parágrafo com a alteração do caput do artigo.</a:t>
                      </a:r>
                      <a:endParaRPr lang="pt-BR" sz="1300" b="0" i="1" u="none" strike="noStrike" dirty="0">
                        <a:effectLst/>
                        <a:latin typeface="+mj-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j-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mj-lt"/>
                        </a:rPr>
                        <a:t>§ 2º Se o órgão ambiental competente já possuir sistema de informações próprio, as informações deste deverão ser integradas ao Sistema Nacional de Monitoramento do Lançamento de Efluentes em Recursos Hídricos, em até 18 meses após a disponibilização do sistema nacional</a:t>
                      </a:r>
                      <a:r>
                        <a:rPr lang="pt-BR" sz="1300" b="0" i="0" u="none" strike="noStrike" dirty="0" smtClean="0">
                          <a:solidFill>
                            <a:srgbClr val="FF0000"/>
                          </a:solidFill>
                          <a:effectLst/>
                          <a:latin typeface="+mj-lt"/>
                        </a:rPr>
                        <a:t>.</a:t>
                      </a:r>
                    </a:p>
                    <a:p>
                      <a:pPr algn="l" fontAlgn="ctr"/>
                      <a:endParaRPr lang="pt-BR" sz="1300" b="0" i="0" u="none" strike="noStrike" dirty="0" smtClean="0">
                        <a:solidFill>
                          <a:srgbClr val="FF0000"/>
                        </a:solidFill>
                        <a:effectLst/>
                        <a:latin typeface="+mj-lt"/>
                      </a:endParaRPr>
                    </a:p>
                    <a:p>
                      <a:pPr algn="l" fontAlgn="ctr"/>
                      <a:r>
                        <a:rPr lang="pt-BR" sz="1300" b="0" i="1" u="none" strike="noStrike" dirty="0" smtClean="0">
                          <a:solidFill>
                            <a:schemeClr val="tx1"/>
                          </a:solidFill>
                          <a:effectLst/>
                          <a:latin typeface="+mj-lt"/>
                        </a:rPr>
                        <a:t>Incluir os § 5º e § 6º do artigo 7º, respectivamente, para os § 1º e § 2º do próprio artigo 28, uma vez que o artigo 7º se refere à carga máxima poluidora e os dois parágrafos referem-se ao sistema de efluentes, o que é tratado no artigo 28.</a:t>
                      </a:r>
                    </a:p>
                    <a:p>
                      <a:pPr algn="l" fontAlgn="ctr"/>
                      <a:endParaRPr lang="pt-BR" sz="1300" b="0" i="1" u="none" strike="noStrike" dirty="0">
                        <a:solidFill>
                          <a:schemeClr val="tx1"/>
                        </a:solidFill>
                        <a:effectLst/>
                        <a:latin typeface="+mj-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j-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j-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bl>
          </a:graphicData>
        </a:graphic>
      </p:graphicFrame>
    </p:spTree>
    <p:extLst>
      <p:ext uri="{BB962C8B-B14F-4D97-AF65-F5344CB8AC3E}">
        <p14:creationId xmlns:p14="http://schemas.microsoft.com/office/powerpoint/2010/main" val="11298484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449392440"/>
              </p:ext>
            </p:extLst>
          </p:nvPr>
        </p:nvGraphicFramePr>
        <p:xfrm>
          <a:off x="156001" y="167054"/>
          <a:ext cx="11880000" cy="5561927"/>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r>
                        <a:rPr lang="pt-BR" sz="1300" b="0" i="0" u="none" strike="noStrike" dirty="0">
                          <a:effectLst/>
                          <a:latin typeface="+mn-lt"/>
                        </a:rPr>
                        <a:t>§ 3º Os relatórios, laudos e estudos que fundamentam a Declaração de Carga Poluidora deverão ser mantidos em arquivo no empreendimento ou atividade, bem como uma cópia impressa da declaração anual subscrita pelo administrador principal e pelo responsável legalmente habilitado, acompanhada da respectiva Anotação de Responsabilidade Técnica, os quais deverão ficar à disposição das autoridades de fiscalização ambiental.</a:t>
                      </a:r>
                    </a:p>
                  </a:txBody>
                  <a:tcPr marL="9525" marR="9525" marT="9525" marB="0" anchor="ctr">
                    <a:solidFill>
                      <a:schemeClr val="accent3">
                        <a:lumMod val="20000"/>
                        <a:lumOff val="80000"/>
                      </a:schemeClr>
                    </a:solidFill>
                  </a:tcPr>
                </a:tc>
                <a:tc>
                  <a:txBody>
                    <a:bodyPr/>
                    <a:lstStyle/>
                    <a:p>
                      <a:pPr algn="l" fontAlgn="ctr"/>
                      <a:r>
                        <a:rPr lang="pt-BR" sz="1300" b="0" i="0" u="none" strike="noStrike" dirty="0">
                          <a:effectLst/>
                          <a:latin typeface="+mn-lt"/>
                        </a:rPr>
                        <a:t>§ 3º Os relatórios, laudos e estudos que fundamentam </a:t>
                      </a:r>
                      <a:r>
                        <a:rPr lang="pt-BR" sz="1300" b="0" i="0" u="none" strike="noStrike" dirty="0">
                          <a:solidFill>
                            <a:srgbClr val="FF0000"/>
                          </a:solidFill>
                          <a:effectLst/>
                          <a:latin typeface="+mn-lt"/>
                        </a:rPr>
                        <a:t>a prestação de informações no Sistema Nacional de Monitoramento do Lançamento de Efluentes em Recursos Hídricos ou no sistema de informações próprio do órgão ambiental competente</a:t>
                      </a:r>
                      <a:r>
                        <a:rPr lang="pt-BR" sz="1300" b="0" i="0" u="none" strike="noStrike" dirty="0">
                          <a:effectLst/>
                          <a:latin typeface="+mn-lt"/>
                        </a:rPr>
                        <a:t> deverão ser mantidos em arquivo no empreendimento ou atividade e ficar à disposição das autoridades de fiscalização ambiental, </a:t>
                      </a:r>
                      <a:r>
                        <a:rPr lang="pt-BR" sz="1300" b="0" i="0" u="none" strike="noStrike" dirty="0">
                          <a:solidFill>
                            <a:srgbClr val="FF0000"/>
                          </a:solidFill>
                          <a:effectLst/>
                          <a:latin typeface="+mn-lt"/>
                        </a:rPr>
                        <a:t>acompanhados da respectiva Anotação de Responsabilidade Técnica</a:t>
                      </a:r>
                      <a:r>
                        <a:rPr lang="pt-BR" sz="1300" b="0" i="0" u="none" strike="noStrike" dirty="0" smtClean="0">
                          <a:effectLst/>
                          <a:latin typeface="+mn-lt"/>
                        </a:rPr>
                        <a:t>.</a:t>
                      </a:r>
                    </a:p>
                    <a:p>
                      <a:pPr algn="l" fontAlgn="ctr"/>
                      <a:endParaRPr lang="pt-BR" sz="1300" b="0" i="0" u="none" strike="noStrike" dirty="0" smtClean="0">
                        <a:effectLst/>
                        <a:latin typeface="+mn-lt"/>
                      </a:endParaRPr>
                    </a:p>
                    <a:p>
                      <a:pPr algn="l" fontAlgn="ctr"/>
                      <a:r>
                        <a:rPr lang="pt-BR" sz="1300" b="0" i="1" u="none" strike="noStrike" dirty="0" smtClean="0">
                          <a:effectLst/>
                          <a:latin typeface="+mn-lt"/>
                        </a:rPr>
                        <a:t>Adequar a redação deste parágrafo com a alteração do caput do artigo.</a:t>
                      </a:r>
                      <a:endParaRPr lang="pt-BR" sz="1300" b="0" i="1" u="none" strike="noStrike" dirty="0">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FF0000"/>
                          </a:solidFill>
                          <a:effectLst/>
                          <a:latin typeface="+mn-lt"/>
                        </a:rPr>
                        <a:t>§ 3º As informações referidas no caput conterão a caracterização qualitativa e quantitativa dos efluentes baseadas em amostragem e medição representativas. </a:t>
                      </a:r>
                    </a:p>
                    <a:p>
                      <a:pPr algn="l" fontAlgn="ctr"/>
                      <a:endParaRPr lang="pt-BR" sz="1300" b="0" i="0" u="none" strike="noStrike" dirty="0" smtClean="0">
                        <a:solidFill>
                          <a:srgbClr val="FF0000"/>
                        </a:solidFill>
                        <a:effectLst/>
                        <a:latin typeface="+mn-lt"/>
                      </a:endParaRPr>
                    </a:p>
                    <a:p>
                      <a:pPr algn="l" fontAlgn="ctr"/>
                      <a:r>
                        <a:rPr lang="pt-BR" sz="1300" b="0" i="1" u="none" strike="noStrike" dirty="0" smtClean="0">
                          <a:solidFill>
                            <a:schemeClr val="tx1"/>
                          </a:solidFill>
                          <a:effectLst/>
                          <a:latin typeface="+mn-lt"/>
                        </a:rPr>
                        <a:t>b.1 separar as caracterizações de efluentes e de corpo receptor em dois novos parágrafos, de forma a destacar a importância do órgão ambiental estadual exigir as duas caracterizações. </a:t>
                      </a:r>
                    </a:p>
                    <a:p>
                      <a:pPr algn="l" fontAlgn="ctr"/>
                      <a:r>
                        <a:rPr lang="pt-BR" sz="1300" b="0" i="1" u="none" strike="noStrike" dirty="0" smtClean="0">
                          <a:solidFill>
                            <a:schemeClr val="tx1"/>
                          </a:solidFill>
                          <a:effectLst/>
                          <a:latin typeface="+mn-lt"/>
                        </a:rPr>
                        <a:t>b.2 excluir as especificações de amostragem de corpo receptor (montante e jusante e entorno do Emissário Submarino), alterando-as para amostragem representativa, de forma que o órgão ambiental estadual tenha autonomia para estabelecer os critérios que julgar necessários para essa caracterização.</a:t>
                      </a:r>
                      <a:endParaRPr lang="pt-BR" sz="1300" b="0" i="1" u="none" strike="noStrike" dirty="0">
                        <a:solidFill>
                          <a:schemeClr val="tx1"/>
                        </a:solidFill>
                        <a:effectLst/>
                        <a:latin typeface="+mn-lt"/>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bl>
          </a:graphicData>
        </a:graphic>
      </p:graphicFrame>
    </p:spTree>
    <p:extLst>
      <p:ext uri="{BB962C8B-B14F-4D97-AF65-F5344CB8AC3E}">
        <p14:creationId xmlns:p14="http://schemas.microsoft.com/office/powerpoint/2010/main" val="28068228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1024775441"/>
              </p:ext>
            </p:extLst>
          </p:nvPr>
        </p:nvGraphicFramePr>
        <p:xfrm>
          <a:off x="156001" y="167054"/>
          <a:ext cx="11880000" cy="6363932"/>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196441">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89723">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4º As informações referidas no caput conterão a caracterização qualitativa do corpo receptor baseada em amostragem representativa</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smtClean="0">
                        <a:solidFill>
                          <a:srgbClr val="FF0000"/>
                        </a:solidFill>
                        <a:effectLst/>
                        <a:latin typeface="Calibri" panose="020F0502020204030204" pitchFamily="34" charset="0"/>
                      </a:endParaRPr>
                    </a:p>
                    <a:p>
                      <a:pPr algn="l" fontAlgn="ctr"/>
                      <a:r>
                        <a:rPr lang="pt-BR" sz="1300" b="0" i="1" u="none" strike="noStrike" dirty="0" smtClean="0">
                          <a:solidFill>
                            <a:schemeClr val="tx1"/>
                          </a:solidFill>
                          <a:effectLst/>
                          <a:latin typeface="Calibri" panose="020F0502020204030204" pitchFamily="34" charset="0"/>
                        </a:rPr>
                        <a:t>Separar as caracterizações de efluentes e de corpo receptor em dois novos parágrafos, de forma a destacar a importância do órgão ambiental estadual exigir as duas caracterizações.</a:t>
                      </a:r>
                    </a:p>
                    <a:p>
                      <a:pPr algn="l" fontAlgn="ctr"/>
                      <a:endParaRPr lang="pt-BR" sz="1300" b="0" i="1" u="none" strike="noStrike" dirty="0">
                        <a:solidFill>
                          <a:schemeClr val="tx1"/>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217359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a:solidFill>
                            <a:srgbClr val="FF0000"/>
                          </a:solidFill>
                          <a:effectLst/>
                          <a:latin typeface="Calibri" panose="020F0502020204030204" pitchFamily="34" charset="0"/>
                        </a:rPr>
                        <a:t>§ 5º O órgão ambiental competente poderá definir critérios e informações adicionais para a complementação das informações mencionadas no caput e nos § 3º e § 4º deste artigo, inclusive dispensando-as, se for o caso, para as fontes de baixo potencial poluidor</a:t>
                      </a:r>
                      <a:r>
                        <a:rPr lang="pt-BR" sz="1300" b="0" i="0" u="none" strike="noStrike" dirty="0" smtClean="0">
                          <a:solidFill>
                            <a:srgbClr val="FF0000"/>
                          </a:solidFill>
                          <a:effectLst/>
                          <a:latin typeface="Calibri" panose="020F0502020204030204" pitchFamily="34" charset="0"/>
                        </a:rPr>
                        <a:t>.</a:t>
                      </a:r>
                    </a:p>
                    <a:p>
                      <a:pPr algn="l" fontAlgn="ctr"/>
                      <a:endParaRPr lang="pt-BR" sz="1300" b="0" i="0" u="none" strike="noStrike" dirty="0" smtClean="0">
                        <a:solidFill>
                          <a:srgbClr val="FF0000"/>
                        </a:solidFill>
                        <a:effectLst/>
                        <a:latin typeface="Calibri" panose="020F0502020204030204" pitchFamily="34" charset="0"/>
                      </a:endParaRPr>
                    </a:p>
                    <a:p>
                      <a:pPr algn="l" fontAlgn="ctr"/>
                      <a:r>
                        <a:rPr lang="pt-BR" sz="1300" b="0" i="1" u="none" strike="noStrike" dirty="0" smtClean="0">
                          <a:solidFill>
                            <a:schemeClr val="tx1"/>
                          </a:solidFill>
                          <a:effectLst/>
                          <a:latin typeface="Calibri" panose="020F0502020204030204" pitchFamily="34" charset="0"/>
                        </a:rPr>
                        <a:t>Adequar a redação deste parágrafo com a alteração do caput do artigo.</a:t>
                      </a:r>
                      <a:endParaRPr lang="pt-BR" sz="1300" b="0" i="1" u="none" strike="noStrike" dirty="0">
                        <a:solidFill>
                          <a:schemeClr val="tx1"/>
                        </a:solidFill>
                        <a:effectLst/>
                        <a:latin typeface="Calibri" panose="020F0502020204030204" pitchFamily="34" charset="0"/>
                      </a:endParaRP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bl>
          </a:graphicData>
        </a:graphic>
      </p:graphicFrame>
    </p:spTree>
    <p:extLst>
      <p:ext uri="{BB962C8B-B14F-4D97-AF65-F5344CB8AC3E}">
        <p14:creationId xmlns:p14="http://schemas.microsoft.com/office/powerpoint/2010/main" val="39772048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Agrupar 2">
            <a:extLst>
              <a:ext uri="{FF2B5EF4-FFF2-40B4-BE49-F238E27FC236}">
                <a16:creationId xmlns:a16="http://schemas.microsoft.com/office/drawing/2014/main" id="{C9CDF3BD-8D40-1D16-C60F-6158CB5D0443}"/>
              </a:ext>
            </a:extLst>
          </p:cNvPr>
          <p:cNvGrpSpPr/>
          <p:nvPr/>
        </p:nvGrpSpPr>
        <p:grpSpPr>
          <a:xfrm>
            <a:off x="1" y="0"/>
            <a:ext cx="12192000" cy="6858000"/>
            <a:chOff x="1" y="0"/>
            <a:chExt cx="12192000" cy="6858000"/>
          </a:xfrm>
        </p:grpSpPr>
        <p:pic>
          <p:nvPicPr>
            <p:cNvPr id="4" name="object 2">
              <a:extLst>
                <a:ext uri="{FF2B5EF4-FFF2-40B4-BE49-F238E27FC236}">
                  <a16:creationId xmlns:a16="http://schemas.microsoft.com/office/drawing/2014/main" id="{F2680C07-08E8-7339-7240-52F9780929FB}"/>
                </a:ext>
              </a:extLst>
            </p:cNvPr>
            <p:cNvPicPr/>
            <p:nvPr/>
          </p:nvPicPr>
          <p:blipFill>
            <a:blip r:embed="rId2" cstate="print"/>
            <a:stretch>
              <a:fillRect/>
            </a:stretch>
          </p:blipFill>
          <p:spPr>
            <a:xfrm>
              <a:off x="1" y="0"/>
              <a:ext cx="12192000" cy="6858000"/>
            </a:xfrm>
            <a:prstGeom prst="rect">
              <a:avLst/>
            </a:prstGeom>
          </p:spPr>
        </p:pic>
        <p:pic>
          <p:nvPicPr>
            <p:cNvPr id="5" name="object 4">
              <a:extLst>
                <a:ext uri="{FF2B5EF4-FFF2-40B4-BE49-F238E27FC236}">
                  <a16:creationId xmlns:a16="http://schemas.microsoft.com/office/drawing/2014/main" id="{40FC518D-E950-AB63-D672-4E0F43EB405A}"/>
                </a:ext>
              </a:extLst>
            </p:cNvPr>
            <p:cNvPicPr/>
            <p:nvPr/>
          </p:nvPicPr>
          <p:blipFill>
            <a:blip r:embed="rId3" cstate="print"/>
            <a:stretch>
              <a:fillRect/>
            </a:stretch>
          </p:blipFill>
          <p:spPr>
            <a:xfrm>
              <a:off x="4675504" y="5694616"/>
              <a:ext cx="2821927" cy="1027468"/>
            </a:xfrm>
            <a:prstGeom prst="rect">
              <a:avLst/>
            </a:prstGeom>
          </p:spPr>
        </p:pic>
      </p:grpSp>
      <p:sp>
        <p:nvSpPr>
          <p:cNvPr id="8" name="Retângulo 7">
            <a:extLst>
              <a:ext uri="{FF2B5EF4-FFF2-40B4-BE49-F238E27FC236}">
                <a16:creationId xmlns:a16="http://schemas.microsoft.com/office/drawing/2014/main" id="{D734505F-5720-F971-947C-B30400E264D5}"/>
              </a:ext>
            </a:extLst>
          </p:cNvPr>
          <p:cNvSpPr/>
          <p:nvPr/>
        </p:nvSpPr>
        <p:spPr>
          <a:xfrm>
            <a:off x="4242725" y="990600"/>
            <a:ext cx="3687484" cy="1200329"/>
          </a:xfrm>
          <a:prstGeom prst="rect">
            <a:avLst/>
          </a:prstGeom>
          <a:noFill/>
        </p:spPr>
        <p:txBody>
          <a:bodyPr wrap="none" lIns="91440" tIns="45720" rIns="91440" bIns="45720">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7200" b="1" cap="none" spc="0" dirty="0">
                <a:ln w="0"/>
                <a:solidFill>
                  <a:schemeClr val="tx2">
                    <a:lumMod val="50000"/>
                  </a:schemeClr>
                </a:solidFill>
                <a:effectLst>
                  <a:outerShdw blurRad="38100" dist="25400" dir="5400000" algn="ctr" rotWithShape="0">
                    <a:srgbClr val="6E747A">
                      <a:alpha val="43000"/>
                    </a:srgbClr>
                  </a:outerShdw>
                </a:effectLst>
              </a:rPr>
              <a:t>Obrigada</a:t>
            </a:r>
            <a:endParaRPr lang="pt-BR" sz="7200" b="1" cap="none" spc="0" dirty="0">
              <a:ln w="0"/>
              <a:solidFill>
                <a:schemeClr val="tx2">
                  <a:lumMod val="50000"/>
                </a:schemeClr>
              </a:solidFill>
              <a:effectLst>
                <a:reflection blurRad="6350" stA="53000" endA="300" endPos="35500" dir="5400000" sy="-90000" algn="bl" rotWithShape="0"/>
              </a:effectLst>
            </a:endParaRPr>
          </a:p>
        </p:txBody>
      </p:sp>
      <p:sp>
        <p:nvSpPr>
          <p:cNvPr id="2" name="Retângulo 1"/>
          <p:cNvSpPr/>
          <p:nvPr/>
        </p:nvSpPr>
        <p:spPr>
          <a:xfrm>
            <a:off x="3048000" y="2493740"/>
            <a:ext cx="6096000" cy="3200876"/>
          </a:xfrm>
          <a:prstGeom prst="rect">
            <a:avLst/>
          </a:prstGeom>
        </p:spPr>
        <p:txBody>
          <a:bodyPr>
            <a:spAutoFit/>
          </a:bodyPr>
          <a:lstStyle/>
          <a:p>
            <a:pPr algn="ctr">
              <a:spcBef>
                <a:spcPts val="600"/>
              </a:spcBef>
              <a:spcAft>
                <a:spcPts val="600"/>
              </a:spcAft>
            </a:pPr>
            <a:r>
              <a:rPr lang="pt-BR" sz="2800" b="1" dirty="0"/>
              <a:t>Eliane Ignotti</a:t>
            </a:r>
          </a:p>
          <a:p>
            <a:pPr algn="ctr">
              <a:spcBef>
                <a:spcPts val="600"/>
              </a:spcBef>
              <a:spcAft>
                <a:spcPts val="600"/>
              </a:spcAft>
            </a:pPr>
            <a:r>
              <a:rPr lang="pt-BR" i="1" dirty="0"/>
              <a:t>Coordenadora-Geral de Vigilância em Saúde Ambiental</a:t>
            </a:r>
          </a:p>
          <a:p>
            <a:pPr algn="ctr">
              <a:spcBef>
                <a:spcPts val="600"/>
              </a:spcBef>
              <a:spcAft>
                <a:spcPts val="600"/>
              </a:spcAft>
            </a:pPr>
            <a:r>
              <a:rPr lang="pt-BR" b="1" dirty="0"/>
              <a:t>Ministério da Saúde</a:t>
            </a:r>
          </a:p>
          <a:p>
            <a:pPr algn="ctr">
              <a:spcBef>
                <a:spcPts val="600"/>
              </a:spcBef>
              <a:spcAft>
                <a:spcPts val="600"/>
              </a:spcAft>
            </a:pPr>
            <a:endParaRPr lang="pt-BR" b="1" dirty="0"/>
          </a:p>
          <a:p>
            <a:pPr algn="ctr">
              <a:spcBef>
                <a:spcPts val="600"/>
              </a:spcBef>
              <a:spcAft>
                <a:spcPts val="600"/>
              </a:spcAft>
            </a:pPr>
            <a:r>
              <a:rPr lang="pt-BR" sz="2400" b="1" dirty="0"/>
              <a:t>Thaianne Resende</a:t>
            </a:r>
          </a:p>
          <a:p>
            <a:pPr algn="ctr">
              <a:spcBef>
                <a:spcPts val="600"/>
              </a:spcBef>
              <a:spcAft>
                <a:spcPts val="600"/>
              </a:spcAft>
            </a:pPr>
            <a:r>
              <a:rPr lang="pt-BR" i="1" dirty="0"/>
              <a:t>Diretora de Qualidade Ambiental</a:t>
            </a:r>
          </a:p>
          <a:p>
            <a:pPr algn="ctr">
              <a:spcBef>
                <a:spcPts val="600"/>
              </a:spcBef>
              <a:spcAft>
                <a:spcPts val="600"/>
              </a:spcAft>
            </a:pPr>
            <a:r>
              <a:rPr lang="pt-BR" b="1" dirty="0"/>
              <a:t>Ministério do Meio Ambiente e Mudança do Clima</a:t>
            </a:r>
          </a:p>
        </p:txBody>
      </p:sp>
      <p:pic>
        <p:nvPicPr>
          <p:cNvPr id="13" name="object 6"/>
          <p:cNvPicPr/>
          <p:nvPr/>
        </p:nvPicPr>
        <p:blipFill>
          <a:blip r:embed="rId4" cstate="print"/>
          <a:stretch>
            <a:fillRect/>
          </a:stretch>
        </p:blipFill>
        <p:spPr>
          <a:xfrm>
            <a:off x="7132862" y="6120754"/>
            <a:ext cx="1140000" cy="505715"/>
          </a:xfrm>
          <a:prstGeom prst="rect">
            <a:avLst/>
          </a:prstGeom>
          <a:solidFill>
            <a:schemeClr val="bg1"/>
          </a:solidFill>
        </p:spPr>
      </p:pic>
      <p:pic>
        <p:nvPicPr>
          <p:cNvPr id="14" name="Imagem 13"/>
          <p:cNvPicPr>
            <a:picLocks noChangeAspect="1"/>
          </p:cNvPicPr>
          <p:nvPr/>
        </p:nvPicPr>
        <p:blipFill>
          <a:blip r:embed="rId5"/>
          <a:stretch>
            <a:fillRect/>
          </a:stretch>
        </p:blipFill>
        <p:spPr>
          <a:xfrm>
            <a:off x="6190446" y="6160075"/>
            <a:ext cx="969348" cy="377985"/>
          </a:xfrm>
          <a:prstGeom prst="rect">
            <a:avLst/>
          </a:prstGeom>
        </p:spPr>
      </p:pic>
      <p:pic>
        <p:nvPicPr>
          <p:cNvPr id="15" name="Imagem 14"/>
          <p:cNvPicPr>
            <a:picLocks noChangeAspect="1"/>
          </p:cNvPicPr>
          <p:nvPr/>
        </p:nvPicPr>
        <p:blipFill>
          <a:blip r:embed="rId6"/>
          <a:stretch>
            <a:fillRect/>
          </a:stretch>
        </p:blipFill>
        <p:spPr>
          <a:xfrm>
            <a:off x="5311582" y="6156917"/>
            <a:ext cx="1127858" cy="499915"/>
          </a:xfrm>
          <a:prstGeom prst="rect">
            <a:avLst/>
          </a:prstGeom>
        </p:spPr>
      </p:pic>
      <p:pic>
        <p:nvPicPr>
          <p:cNvPr id="11" name="Imagem 10" descr="Início - Abema - Associação Brasileira de Entidades Estaduais de Meio  Ambiente"/>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spTree>
    <p:extLst>
      <p:ext uri="{BB962C8B-B14F-4D97-AF65-F5344CB8AC3E}">
        <p14:creationId xmlns:p14="http://schemas.microsoft.com/office/powerpoint/2010/main" val="2867874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5" name="Diagrama 14">
            <a:extLst>
              <a:ext uri="{FF2B5EF4-FFF2-40B4-BE49-F238E27FC236}">
                <a16:creationId xmlns:a16="http://schemas.microsoft.com/office/drawing/2014/main" id="{289DF6BA-7EA6-665C-4538-3D0A3748E46C}"/>
              </a:ext>
            </a:extLst>
          </p:cNvPr>
          <p:cNvGraphicFramePr/>
          <p:nvPr>
            <p:extLst>
              <p:ext uri="{D42A27DB-BD31-4B8C-83A1-F6EECF244321}">
                <p14:modId xmlns:p14="http://schemas.microsoft.com/office/powerpoint/2010/main" val="485114331"/>
              </p:ext>
            </p:extLst>
          </p:nvPr>
        </p:nvGraphicFramePr>
        <p:xfrm>
          <a:off x="57203" y="453242"/>
          <a:ext cx="10591800" cy="4788133"/>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7" name="Retângulo 6"/>
          <p:cNvSpPr/>
          <p:nvPr/>
        </p:nvSpPr>
        <p:spPr>
          <a:xfrm>
            <a:off x="9922671" y="1097476"/>
            <a:ext cx="437742" cy="307731"/>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Retângulo 18"/>
          <p:cNvSpPr/>
          <p:nvPr/>
        </p:nvSpPr>
        <p:spPr>
          <a:xfrm>
            <a:off x="9922671" y="1508077"/>
            <a:ext cx="437742" cy="307731"/>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CaixaDeTexto 7"/>
          <p:cNvSpPr txBox="1"/>
          <p:nvPr/>
        </p:nvSpPr>
        <p:spPr>
          <a:xfrm>
            <a:off x="10360413" y="1105147"/>
            <a:ext cx="1425060" cy="292388"/>
          </a:xfrm>
          <a:prstGeom prst="rect">
            <a:avLst/>
          </a:prstGeom>
          <a:noFill/>
        </p:spPr>
        <p:txBody>
          <a:bodyPr wrap="square" rtlCol="0">
            <a:spAutoFit/>
          </a:bodyPr>
          <a:lstStyle/>
          <a:p>
            <a:r>
              <a:rPr lang="pt-BR" sz="1300" b="1" dirty="0" smtClean="0"/>
              <a:t>Aprovado pelo GT</a:t>
            </a:r>
            <a:endParaRPr lang="pt-BR" sz="1300" b="1" dirty="0"/>
          </a:p>
        </p:txBody>
      </p:sp>
      <p:sp>
        <p:nvSpPr>
          <p:cNvPr id="20" name="CaixaDeTexto 19"/>
          <p:cNvSpPr txBox="1"/>
          <p:nvPr/>
        </p:nvSpPr>
        <p:spPr>
          <a:xfrm>
            <a:off x="10372986" y="1503636"/>
            <a:ext cx="1425060" cy="292388"/>
          </a:xfrm>
          <a:prstGeom prst="rect">
            <a:avLst/>
          </a:prstGeom>
          <a:noFill/>
        </p:spPr>
        <p:txBody>
          <a:bodyPr wrap="square" rtlCol="0">
            <a:spAutoFit/>
          </a:bodyPr>
          <a:lstStyle/>
          <a:p>
            <a:r>
              <a:rPr lang="pt-BR" sz="1300" b="1" dirty="0" smtClean="0"/>
              <a:t>Dissenso no GT</a:t>
            </a:r>
            <a:endParaRPr lang="pt-BR" sz="1300" b="1" dirty="0"/>
          </a:p>
        </p:txBody>
      </p:sp>
    </p:spTree>
    <p:extLst>
      <p:ext uri="{BB962C8B-B14F-4D97-AF65-F5344CB8AC3E}">
        <p14:creationId xmlns:p14="http://schemas.microsoft.com/office/powerpoint/2010/main" val="2891557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944007397"/>
              </p:ext>
            </p:extLst>
          </p:nvPr>
        </p:nvGraphicFramePr>
        <p:xfrm>
          <a:off x="156001" y="167053"/>
          <a:ext cx="11880000" cy="5924612"/>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9454">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3352936">
                <a:tc>
                  <a:txBody>
                    <a:bodyPr/>
                    <a:lstStyle/>
                    <a:p>
                      <a:pPr algn="l" fontAlgn="ctr"/>
                      <a:r>
                        <a:rPr lang="pt-BR" sz="1300" b="0" i="0" u="none" strike="noStrike" dirty="0" smtClean="0">
                          <a:solidFill>
                            <a:schemeClr val="tx1"/>
                          </a:solidFill>
                          <a:effectLst/>
                          <a:latin typeface="+mn-lt"/>
                        </a:rPr>
                        <a:t>Parágrafo único. O lançamento indireto de efluentes no corpo receptor deverá observar</a:t>
                      </a:r>
                    </a:p>
                    <a:p>
                      <a:pPr algn="l" fontAlgn="ctr"/>
                      <a:r>
                        <a:rPr lang="pt-BR" sz="1300" b="0" i="0" u="none" strike="noStrike" dirty="0" smtClean="0">
                          <a:solidFill>
                            <a:schemeClr val="tx1"/>
                          </a:solidFill>
                          <a:effectLst/>
                          <a:latin typeface="+mn-lt"/>
                        </a:rPr>
                        <a:t>o disposto nesta Resolução quando verificada a inexistência de legislação ou normas específicas,</a:t>
                      </a:r>
                    </a:p>
                    <a:p>
                      <a:pPr algn="l" fontAlgn="ctr"/>
                      <a:r>
                        <a:rPr lang="pt-BR" sz="1300" b="0" i="0" u="none" strike="noStrike" dirty="0" smtClean="0">
                          <a:solidFill>
                            <a:schemeClr val="tx1"/>
                          </a:solidFill>
                          <a:effectLst/>
                          <a:latin typeface="+mn-lt"/>
                        </a:rPr>
                        <a:t>disposições do órgão ambiental competente, bem como diretrizes da operadora dos sistemas de coleta e tratamento de esgoto sanitário.</a:t>
                      </a: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000000"/>
                          </a:solidFill>
                          <a:effectLst/>
                          <a:latin typeface="+mn-lt"/>
                        </a:rPr>
                        <a:t>Parágrafo único. O lançamento indireto de efluentes no corpo receptor deverá observado disposto nesta Resolução quando verificada a inexistência de legislação ou normas específicas,</a:t>
                      </a:r>
                    </a:p>
                    <a:p>
                      <a:pPr algn="l" fontAlgn="ctr"/>
                      <a:r>
                        <a:rPr lang="pt-BR" sz="1300" b="0" i="0" u="none" strike="noStrike" dirty="0" smtClean="0">
                          <a:solidFill>
                            <a:srgbClr val="000000"/>
                          </a:solidFill>
                          <a:effectLst/>
                          <a:latin typeface="+mn-lt"/>
                        </a:rPr>
                        <a:t>disposições do órgão ambiental competente, bem como diretrizes da operadora dos sistemas de coleta e tratamento de esgoto sanitário </a:t>
                      </a:r>
                      <a:r>
                        <a:rPr lang="pt-BR" sz="1300" b="0" i="0" u="none" strike="noStrike" dirty="0" smtClean="0">
                          <a:solidFill>
                            <a:srgbClr val="FF0000"/>
                          </a:solidFill>
                          <a:effectLst/>
                          <a:latin typeface="+mn-lt"/>
                        </a:rPr>
                        <a:t>e de drenagem e manejo de águas pluviais urbanas.</a:t>
                      </a: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000000"/>
                          </a:solidFill>
                          <a:effectLst/>
                          <a:latin typeface="+mn-lt"/>
                        </a:rPr>
                        <a:t>Parágrafo único. O lançamento indireto de efluentes no corpo receptor deverá observado disposto nesta Resolução quando verificada a inexistência de legislação</a:t>
                      </a: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none" strike="noStrike" dirty="0" smtClean="0">
                          <a:solidFill>
                            <a:srgbClr val="000000"/>
                          </a:solidFill>
                          <a:effectLst/>
                          <a:latin typeface="+mn-lt"/>
                        </a:rPr>
                        <a:t>Parágrafo único. O lançamento indireto de efluentes no corpo receptor deverá observado disposto nesta Resolução quando verificada a inexistência de legislação ou normas específicas,</a:t>
                      </a:r>
                    </a:p>
                    <a:p>
                      <a:pPr algn="l" fontAlgn="ctr"/>
                      <a:r>
                        <a:rPr lang="pt-BR" sz="1300" b="0" i="0" u="none" strike="noStrike" dirty="0" smtClean="0">
                          <a:solidFill>
                            <a:srgbClr val="000000"/>
                          </a:solidFill>
                          <a:effectLst/>
                          <a:latin typeface="+mn-lt"/>
                        </a:rPr>
                        <a:t>disposições do órgão ambiental competente, bem como diretrizes da operadora dos sistemas de coleta e tratamento de esgoto sanitário </a:t>
                      </a:r>
                      <a:r>
                        <a:rPr lang="pt-BR" sz="1300" b="0" i="0" u="none" strike="noStrike" dirty="0" smtClean="0">
                          <a:solidFill>
                            <a:srgbClr val="FF0000"/>
                          </a:solidFill>
                          <a:effectLst/>
                          <a:latin typeface="+mn-lt"/>
                        </a:rPr>
                        <a:t>e de drenagem e manejo de águas pluviais urbanas</a:t>
                      </a:r>
                      <a:r>
                        <a:rPr lang="pt-BR" sz="1300" b="0" i="0" u="none" strike="noStrike" dirty="0" smtClean="0">
                          <a:solidFill>
                            <a:schemeClr val="tx1"/>
                          </a:solidFill>
                          <a:effectLst/>
                          <a:latin typeface="+mn-lt"/>
                        </a:rPr>
                        <a:t>.</a:t>
                      </a:r>
                    </a:p>
                  </a:txBody>
                  <a:tcPr marL="5042" marR="5042" marT="5042" marB="0" anchor="ctr">
                    <a:solidFill>
                      <a:srgbClr val="92D050"/>
                    </a:solidFill>
                  </a:tcPr>
                </a:tc>
                <a:extLst>
                  <a:ext uri="{0D108BD9-81ED-4DB2-BD59-A6C34878D82A}">
                    <a16:rowId xmlns:a16="http://schemas.microsoft.com/office/drawing/2014/main" val="447899585"/>
                  </a:ext>
                </a:extLst>
              </a:tr>
              <a:tr h="2362222">
                <a:tc>
                  <a:txBody>
                    <a:bodyPr/>
                    <a:lstStyle/>
                    <a:p>
                      <a:pPr algn="l" fontAlgn="ctr"/>
                      <a:r>
                        <a:rPr lang="pt-BR" sz="1300" b="0" i="0" u="none" strike="noStrike" dirty="0" smtClean="0">
                          <a:solidFill>
                            <a:schemeClr val="tx1"/>
                          </a:solidFill>
                          <a:effectLst/>
                          <a:latin typeface="+mn-lt"/>
                        </a:rPr>
                        <a:t>Art. 2º A disposição de efluentes no solo, mesmo tratados, não está sujeita aos parâmetros e padrões de lançamento dispostos nesta Resolução, não podendo, todavia, causar poluição ou contaminação das águas superficiais e subterrâneas.</a:t>
                      </a: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rgbClr val="333333"/>
                          </a:solidFill>
                          <a:effectLst/>
                          <a:latin typeface="+mn-lt"/>
                        </a:rPr>
                        <a:t>Ana Marina Martins de Lima</a:t>
                      </a:r>
                    </a:p>
                    <a:p>
                      <a:pPr algn="l" fontAlgn="ctr"/>
                      <a:r>
                        <a:rPr lang="pt-BR" sz="1300" b="0" i="0" u="none" strike="noStrike" dirty="0" err="1" smtClean="0">
                          <a:solidFill>
                            <a:srgbClr val="333333"/>
                          </a:solidFill>
                          <a:effectLst/>
                          <a:latin typeface="+mn-lt"/>
                        </a:rPr>
                        <a:t>Art</a:t>
                      </a:r>
                      <a:r>
                        <a:rPr lang="pt-BR" sz="1300" b="0" i="0" u="none" strike="noStrike" dirty="0" smtClean="0">
                          <a:solidFill>
                            <a:srgbClr val="333333"/>
                          </a:solidFill>
                          <a:effectLst/>
                          <a:latin typeface="+mn-lt"/>
                        </a:rPr>
                        <a:t> 2ª A disposição de efluentes no </a:t>
                      </a:r>
                      <a:r>
                        <a:rPr lang="pt-BR" sz="1300" b="0" i="0" u="none" strike="noStrike" dirty="0" smtClean="0">
                          <a:solidFill>
                            <a:srgbClr val="FF0000"/>
                          </a:solidFill>
                          <a:effectLst/>
                          <a:latin typeface="+mn-lt"/>
                        </a:rPr>
                        <a:t>solo devem ser realizadas após tratamento a fim de evitar a poluição ou contaminação de águas poluidoras e subterrâneas</a:t>
                      </a: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bl>
          </a:graphicData>
        </a:graphic>
      </p:graphicFrame>
      <p:sp>
        <p:nvSpPr>
          <p:cNvPr id="5" name="Seta para Baixo 4"/>
          <p:cNvSpPr/>
          <p:nvPr/>
        </p:nvSpPr>
        <p:spPr>
          <a:xfrm rot="1721148">
            <a:off x="9637830" y="3767538"/>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208986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732556293"/>
              </p:ext>
            </p:extLst>
          </p:nvPr>
        </p:nvGraphicFramePr>
        <p:xfrm>
          <a:off x="156001" y="142368"/>
          <a:ext cx="11880000" cy="5958726"/>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0766">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4116433">
                <a:tc>
                  <a:txBody>
                    <a:bodyPr/>
                    <a:lstStyle/>
                    <a:p>
                      <a:pPr algn="l" fontAlgn="ctr"/>
                      <a:r>
                        <a:rPr lang="pt-BR" sz="1300" b="0" i="0" u="none" strike="noStrike" dirty="0">
                          <a:effectLst/>
                          <a:latin typeface="+mn-lt"/>
                        </a:rPr>
                        <a:t>Art. 3º Os efluentes de qualquer fonte poluidora somente poderão ser lançados diretamente nos corpos receptores após o devido tratamento e desde que obedeçam às condições, padrões e exigências dispostos nesta Resolução e em outras normas aplicáveis.</a:t>
                      </a:r>
                    </a:p>
                  </a:txBody>
                  <a:tcPr marL="9525" marR="9525" marT="9525"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rgbClr val="000000"/>
                          </a:solidFill>
                          <a:effectLst/>
                          <a:latin typeface="+mn-lt"/>
                        </a:rPr>
                        <a:t>Ana Marina Martins de Lima</a:t>
                      </a:r>
                    </a:p>
                    <a:p>
                      <a:pPr algn="l" fontAlgn="ctr"/>
                      <a:r>
                        <a:rPr lang="pt-BR" sz="1300" b="0" i="0" u="none" strike="noStrike" dirty="0" err="1" smtClean="0">
                          <a:solidFill>
                            <a:srgbClr val="000000"/>
                          </a:solidFill>
                          <a:effectLst/>
                          <a:latin typeface="+mn-lt"/>
                        </a:rPr>
                        <a:t>Art</a:t>
                      </a:r>
                      <a:r>
                        <a:rPr lang="pt-BR" sz="1300" b="0" i="0" u="none" strike="noStrike" dirty="0" smtClean="0">
                          <a:solidFill>
                            <a:srgbClr val="000000"/>
                          </a:solidFill>
                          <a:effectLst/>
                          <a:latin typeface="+mn-lt"/>
                        </a:rPr>
                        <a:t> 3º  </a:t>
                      </a:r>
                      <a:r>
                        <a:rPr lang="pt-BR" sz="1300" b="0" i="0" u="none" strike="noStrike" dirty="0" smtClean="0">
                          <a:solidFill>
                            <a:srgbClr val="FF0000"/>
                          </a:solidFill>
                          <a:effectLst/>
                          <a:latin typeface="+mn-lt"/>
                        </a:rPr>
                        <a:t>Considerando-se ao Ministério do Meio Ambiente a estrutura de Laboratórios capacitados para apoiar órgãos fiscalizadores e realizar monitoramento sistêmico da qualidade dos efluentes, visando proteger a saúde dos animais e a saúde humana</a:t>
                      </a:r>
                      <a:r>
                        <a:rPr lang="pt-BR" sz="1300" b="0" i="0" u="none" strike="noStrike" dirty="0" smtClean="0">
                          <a:solidFill>
                            <a:srgbClr val="000000"/>
                          </a:solidFill>
                          <a:effectLst/>
                          <a:latin typeface="+mn-lt"/>
                        </a:rPr>
                        <a:t>: os efluentes de qualquer fonte poluidora somente poderão ser lançados diretamente nos corpos receptores após o devido tratamento e desde que obedeçam às condições, padrões e exigências dispostos nesta Resolução e em outras normas aplicáveis.</a:t>
                      </a: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1571249">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I - São considerados parâmetros padrões para o laudo técnico: OD, PH, Nitrato, Amônia, Nitrito, Nitrogênio Orgânico, Fósforo Total, Nitrogênio Amoniacal e Turbidez</a:t>
                      </a: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bl>
          </a:graphicData>
        </a:graphic>
      </p:graphicFrame>
      <p:sp>
        <p:nvSpPr>
          <p:cNvPr id="13" name="Seta para Baixo 12"/>
          <p:cNvSpPr/>
          <p:nvPr/>
        </p:nvSpPr>
        <p:spPr>
          <a:xfrm rot="1721148">
            <a:off x="9765565" y="755697"/>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765564" y="5134415"/>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926194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926352340"/>
              </p:ext>
            </p:extLst>
          </p:nvPr>
        </p:nvGraphicFramePr>
        <p:xfrm>
          <a:off x="156001" y="49406"/>
          <a:ext cx="11880000" cy="5567528"/>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1205">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1574684">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rgbClr val="000000"/>
                          </a:solidFill>
                          <a:effectLst/>
                          <a:latin typeface="+mn-lt"/>
                        </a:rPr>
                        <a:t>Ana Marina Martins de Lima</a:t>
                      </a:r>
                    </a:p>
                    <a:p>
                      <a:pPr algn="l" fontAlgn="ctr"/>
                      <a:r>
                        <a:rPr lang="pt-BR" sz="1300" b="0" i="0" u="none" strike="noStrike" dirty="0" smtClean="0">
                          <a:solidFill>
                            <a:srgbClr val="FF0000"/>
                          </a:solidFill>
                          <a:effectLst/>
                          <a:latin typeface="+mn-lt"/>
                        </a:rPr>
                        <a:t>II - São considerados parâmetros microbiológicos: Coliformes </a:t>
                      </a:r>
                      <a:r>
                        <a:rPr lang="pt-BR" sz="1300" b="0" i="0" u="none" strike="noStrike" dirty="0" err="1" smtClean="0">
                          <a:solidFill>
                            <a:srgbClr val="FF0000"/>
                          </a:solidFill>
                          <a:effectLst/>
                          <a:latin typeface="+mn-lt"/>
                        </a:rPr>
                        <a:t>Termotolerantes</a:t>
                      </a:r>
                      <a:r>
                        <a:rPr lang="pt-BR" sz="1300" b="0" i="0" u="none" strike="noStrike" dirty="0" smtClean="0">
                          <a:solidFill>
                            <a:srgbClr val="FF0000"/>
                          </a:solidFill>
                          <a:effectLst/>
                          <a:latin typeface="+mn-lt"/>
                        </a:rPr>
                        <a:t> (</a:t>
                      </a:r>
                      <a:r>
                        <a:rPr lang="pt-BR" sz="1300" b="0" i="0" u="none" strike="noStrike" dirty="0" err="1" smtClean="0">
                          <a:solidFill>
                            <a:srgbClr val="FF0000"/>
                          </a:solidFill>
                          <a:effectLst/>
                          <a:latin typeface="+mn-lt"/>
                        </a:rPr>
                        <a:t>Klebesiella</a:t>
                      </a:r>
                      <a:r>
                        <a:rPr lang="pt-BR" sz="1300" b="0" i="0" u="none" strike="noStrike" dirty="0" smtClean="0">
                          <a:solidFill>
                            <a:srgbClr val="FF0000"/>
                          </a:solidFill>
                          <a:effectLst/>
                          <a:latin typeface="+mn-lt"/>
                        </a:rPr>
                        <a:t>, Escherichia, </a:t>
                      </a:r>
                      <a:r>
                        <a:rPr lang="pt-BR" sz="1300" b="0" i="0" u="none" strike="noStrike" dirty="0" err="1" smtClean="0">
                          <a:solidFill>
                            <a:srgbClr val="FF0000"/>
                          </a:solidFill>
                          <a:effectLst/>
                          <a:latin typeface="+mn-lt"/>
                        </a:rPr>
                        <a:t>Ervenia</a:t>
                      </a:r>
                      <a:r>
                        <a:rPr lang="pt-BR" sz="1300" b="0" i="0" u="none" strike="noStrike" dirty="0" smtClean="0">
                          <a:solidFill>
                            <a:srgbClr val="FF0000"/>
                          </a:solidFill>
                          <a:effectLst/>
                          <a:latin typeface="+mn-lt"/>
                        </a:rPr>
                        <a:t> e </a:t>
                      </a:r>
                      <a:r>
                        <a:rPr lang="pt-BR" sz="1300" b="0" i="0" u="none" strike="noStrike" dirty="0" err="1" smtClean="0">
                          <a:solidFill>
                            <a:srgbClr val="FF0000"/>
                          </a:solidFill>
                          <a:effectLst/>
                          <a:latin typeface="+mn-lt"/>
                        </a:rPr>
                        <a:t>Enterobactérias</a:t>
                      </a:r>
                      <a:r>
                        <a:rPr lang="pt-BR" sz="1300" b="0" i="0" u="none" strike="noStrike" dirty="0" smtClean="0">
                          <a:solidFill>
                            <a:srgbClr val="FF0000"/>
                          </a:solidFill>
                          <a:effectLst/>
                          <a:latin typeface="+mn-lt"/>
                        </a:rPr>
                        <a:t>); </a:t>
                      </a:r>
                      <a:r>
                        <a:rPr lang="pt-BR" sz="1300" b="0" i="0" u="none" strike="noStrike" dirty="0" err="1" smtClean="0">
                          <a:solidFill>
                            <a:srgbClr val="FF0000"/>
                          </a:solidFill>
                          <a:effectLst/>
                          <a:latin typeface="+mn-lt"/>
                        </a:rPr>
                        <a:t>V.choeleare</a:t>
                      </a:r>
                      <a:r>
                        <a:rPr lang="pt-BR" sz="1300" b="0" i="0" u="none" strike="noStrike" dirty="0" smtClean="0">
                          <a:solidFill>
                            <a:srgbClr val="FF0000"/>
                          </a:solidFill>
                          <a:effectLst/>
                          <a:latin typeface="+mn-lt"/>
                        </a:rPr>
                        <a:t>, </a:t>
                      </a:r>
                      <a:r>
                        <a:rPr lang="pt-BR" sz="1300" b="0" i="0" u="none" strike="noStrike" dirty="0" err="1" smtClean="0">
                          <a:solidFill>
                            <a:srgbClr val="FF0000"/>
                          </a:solidFill>
                          <a:effectLst/>
                          <a:latin typeface="+mn-lt"/>
                        </a:rPr>
                        <a:t>virus</a:t>
                      </a:r>
                      <a:r>
                        <a:rPr lang="pt-BR" sz="1300" b="0" i="0" u="none" strike="noStrike" dirty="0" smtClean="0">
                          <a:solidFill>
                            <a:srgbClr val="FF0000"/>
                          </a:solidFill>
                          <a:effectLst/>
                          <a:latin typeface="+mn-lt"/>
                        </a:rPr>
                        <a:t> </a:t>
                      </a:r>
                      <a:r>
                        <a:rPr lang="pt-BR" sz="1300" b="0" i="0" u="none" strike="noStrike" dirty="0" err="1" smtClean="0">
                          <a:solidFill>
                            <a:srgbClr val="FF0000"/>
                          </a:solidFill>
                          <a:effectLst/>
                          <a:latin typeface="+mn-lt"/>
                        </a:rPr>
                        <a:t>HepatiteA</a:t>
                      </a:r>
                      <a:r>
                        <a:rPr lang="pt-BR" sz="1300" b="0" i="0" u="none" strike="noStrike" dirty="0" smtClean="0">
                          <a:solidFill>
                            <a:srgbClr val="FF0000"/>
                          </a:solidFill>
                          <a:effectLst/>
                          <a:latin typeface="+mn-lt"/>
                        </a:rPr>
                        <a:t>, </a:t>
                      </a:r>
                      <a:r>
                        <a:rPr lang="pt-BR" sz="1300" b="0" i="0" u="none" strike="noStrike" dirty="0" err="1" smtClean="0">
                          <a:solidFill>
                            <a:srgbClr val="FF0000"/>
                          </a:solidFill>
                          <a:effectLst/>
                          <a:latin typeface="+mn-lt"/>
                        </a:rPr>
                        <a:t>Rotavírus</a:t>
                      </a:r>
                      <a:r>
                        <a:rPr lang="pt-BR" sz="1300" b="0" i="0" u="none" strike="noStrike" dirty="0" smtClean="0">
                          <a:solidFill>
                            <a:srgbClr val="FF0000"/>
                          </a:solidFill>
                          <a:effectLst/>
                          <a:latin typeface="+mn-lt"/>
                        </a:rPr>
                        <a:t> e </a:t>
                      </a:r>
                      <a:r>
                        <a:rPr lang="pt-BR" sz="1300" b="0" i="0" u="none" strike="noStrike" dirty="0" err="1" smtClean="0">
                          <a:solidFill>
                            <a:srgbClr val="FF0000"/>
                          </a:solidFill>
                          <a:effectLst/>
                          <a:latin typeface="+mn-lt"/>
                        </a:rPr>
                        <a:t>Noravírus</a:t>
                      </a:r>
                      <a:endParaRPr lang="pt-BR" sz="1300" b="0" i="0" u="none" strike="noStrike" dirty="0" smtClean="0">
                        <a:solidFill>
                          <a:srgbClr val="FF0000"/>
                        </a:solidFill>
                        <a:effectLst/>
                        <a:latin typeface="+mn-lt"/>
                      </a:endParaRPr>
                    </a:p>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r h="2174460">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 2º Considerando-se os riscos inerentes as mudanças do clima e ao ciclo da água, serão realizados monitoramentos de produtos de uso agrícola bimestralmente após utilização de técnicas como pulverização aérea e terrestre.</a:t>
                      </a:r>
                    </a:p>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3462872140"/>
                  </a:ext>
                </a:extLst>
              </a:tr>
              <a:tr h="877994">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chemeClr val="tx1"/>
                          </a:solidFill>
                          <a:effectLst/>
                          <a:latin typeface="+mn-lt"/>
                        </a:rPr>
                        <a:t>Ana Marina Martins de Lima</a:t>
                      </a:r>
                    </a:p>
                    <a:p>
                      <a:pPr algn="l" fontAlgn="ctr"/>
                      <a:r>
                        <a:rPr lang="pt-BR" sz="1300" b="0" i="0" u="none" strike="noStrike" dirty="0" smtClean="0">
                          <a:solidFill>
                            <a:srgbClr val="FF0000"/>
                          </a:solidFill>
                          <a:effectLst/>
                          <a:latin typeface="+mn-lt"/>
                        </a:rPr>
                        <a:t>I - são considerados parâmetros analíticos os produtos derivados das seguintes atividades:</a:t>
                      </a:r>
                    </a:p>
                    <a:p>
                      <a:pPr algn="l" fontAlgn="ct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333333"/>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2805597290"/>
                  </a:ext>
                </a:extLst>
              </a:tr>
            </a:tbl>
          </a:graphicData>
        </a:graphic>
      </p:graphicFrame>
      <p:sp>
        <p:nvSpPr>
          <p:cNvPr id="13" name="Seta para Baixo 12"/>
          <p:cNvSpPr/>
          <p:nvPr/>
        </p:nvSpPr>
        <p:spPr>
          <a:xfrm rot="1721148">
            <a:off x="9637830" y="2874250"/>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Seta para Baixo 14"/>
          <p:cNvSpPr/>
          <p:nvPr/>
        </p:nvSpPr>
        <p:spPr>
          <a:xfrm rot="1721148">
            <a:off x="9943336" y="367845"/>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Seta para Baixo 15"/>
          <p:cNvSpPr/>
          <p:nvPr/>
        </p:nvSpPr>
        <p:spPr>
          <a:xfrm rot="1721148">
            <a:off x="9779517" y="4637159"/>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571441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Google Shape;340;p18">
            <a:extLst>
              <a:ext uri="{FF2B5EF4-FFF2-40B4-BE49-F238E27FC236}">
                <a16:creationId xmlns:a16="http://schemas.microsoft.com/office/drawing/2014/main" id="{FD0D685E-0CB0-0B03-2EAB-D3BEB398BF0D}"/>
              </a:ext>
            </a:extLst>
          </p:cNvPr>
          <p:cNvSpPr/>
          <p:nvPr/>
        </p:nvSpPr>
        <p:spPr>
          <a:xfrm>
            <a:off x="9381744" y="4003000"/>
            <a:ext cx="1501260" cy="987974"/>
          </a:xfrm>
          <a:custGeom>
            <a:avLst/>
            <a:gdLst/>
            <a:ahLst/>
            <a:cxnLst/>
            <a:rect l="l" t="t" r="r" b="b"/>
            <a:pathLst>
              <a:path w="45185" h="31600" extrusionOk="0">
                <a:moveTo>
                  <a:pt x="22600" y="0"/>
                </a:moveTo>
                <a:cubicBezTo>
                  <a:pt x="21387" y="0"/>
                  <a:pt x="20175" y="464"/>
                  <a:pt x="19252" y="1393"/>
                </a:cubicBezTo>
                <a:lnTo>
                  <a:pt x="18264" y="2381"/>
                </a:lnTo>
                <a:cubicBezTo>
                  <a:pt x="18217" y="2429"/>
                  <a:pt x="18181" y="2477"/>
                  <a:pt x="18145" y="2524"/>
                </a:cubicBezTo>
                <a:lnTo>
                  <a:pt x="7406" y="2524"/>
                </a:lnTo>
                <a:cubicBezTo>
                  <a:pt x="3322" y="2524"/>
                  <a:pt x="0" y="5846"/>
                  <a:pt x="0" y="9930"/>
                </a:cubicBezTo>
                <a:lnTo>
                  <a:pt x="0" y="28742"/>
                </a:lnTo>
                <a:cubicBezTo>
                  <a:pt x="0" y="30325"/>
                  <a:pt x="1286" y="31599"/>
                  <a:pt x="2857" y="31599"/>
                </a:cubicBezTo>
                <a:lnTo>
                  <a:pt x="42327" y="31599"/>
                </a:lnTo>
                <a:cubicBezTo>
                  <a:pt x="43910" y="31599"/>
                  <a:pt x="45184" y="30325"/>
                  <a:pt x="45184" y="28742"/>
                </a:cubicBezTo>
                <a:lnTo>
                  <a:pt x="45184" y="9930"/>
                </a:lnTo>
                <a:cubicBezTo>
                  <a:pt x="45184" y="5846"/>
                  <a:pt x="41874" y="2524"/>
                  <a:pt x="37790" y="2524"/>
                </a:cubicBezTo>
                <a:lnTo>
                  <a:pt x="27063" y="2524"/>
                </a:lnTo>
                <a:cubicBezTo>
                  <a:pt x="27027" y="2477"/>
                  <a:pt x="26991" y="2429"/>
                  <a:pt x="26944" y="2381"/>
                </a:cubicBezTo>
                <a:lnTo>
                  <a:pt x="25956" y="1393"/>
                </a:lnTo>
                <a:cubicBezTo>
                  <a:pt x="25027" y="464"/>
                  <a:pt x="23812" y="0"/>
                  <a:pt x="22600"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112" name="Google Shape;301;p18">
            <a:extLst>
              <a:ext uri="{FF2B5EF4-FFF2-40B4-BE49-F238E27FC236}">
                <a16:creationId xmlns:a16="http://schemas.microsoft.com/office/drawing/2014/main" id="{9C5F1737-26DE-0ED7-B7AB-E2473EF94035}"/>
              </a:ext>
            </a:extLst>
          </p:cNvPr>
          <p:cNvSpPr/>
          <p:nvPr/>
        </p:nvSpPr>
        <p:spPr>
          <a:xfrm>
            <a:off x="8157309" y="1815808"/>
            <a:ext cx="1418161" cy="987693"/>
          </a:xfrm>
          <a:custGeom>
            <a:avLst/>
            <a:gdLst/>
            <a:ahLst/>
            <a:cxnLst/>
            <a:rect l="l" t="t" r="r" b="b"/>
            <a:pathLst>
              <a:path w="45185" h="31591" extrusionOk="0">
                <a:moveTo>
                  <a:pt x="2858" y="0"/>
                </a:moveTo>
                <a:cubicBezTo>
                  <a:pt x="1286" y="0"/>
                  <a:pt x="0" y="1274"/>
                  <a:pt x="0" y="2846"/>
                </a:cubicBezTo>
                <a:lnTo>
                  <a:pt x="0" y="21669"/>
                </a:lnTo>
                <a:cubicBezTo>
                  <a:pt x="0" y="25753"/>
                  <a:pt x="3310" y="29063"/>
                  <a:pt x="7406" y="29063"/>
                </a:cubicBezTo>
                <a:lnTo>
                  <a:pt x="18122" y="29063"/>
                </a:lnTo>
                <a:cubicBezTo>
                  <a:pt x="18169" y="29111"/>
                  <a:pt x="18193" y="29170"/>
                  <a:pt x="18241" y="29206"/>
                </a:cubicBezTo>
                <a:lnTo>
                  <a:pt x="19241" y="30206"/>
                </a:lnTo>
                <a:cubicBezTo>
                  <a:pt x="20164" y="31129"/>
                  <a:pt x="21375" y="31590"/>
                  <a:pt x="22587" y="31590"/>
                </a:cubicBezTo>
                <a:cubicBezTo>
                  <a:pt x="23798" y="31590"/>
                  <a:pt x="25009" y="31129"/>
                  <a:pt x="25932" y="30206"/>
                </a:cubicBezTo>
                <a:lnTo>
                  <a:pt x="26932" y="29206"/>
                </a:lnTo>
                <a:cubicBezTo>
                  <a:pt x="26980" y="29170"/>
                  <a:pt x="27016" y="29111"/>
                  <a:pt x="27051" y="29063"/>
                </a:cubicBezTo>
                <a:lnTo>
                  <a:pt x="37791" y="29063"/>
                </a:lnTo>
                <a:cubicBezTo>
                  <a:pt x="41875" y="29063"/>
                  <a:pt x="45185" y="25753"/>
                  <a:pt x="45185" y="21669"/>
                </a:cubicBezTo>
                <a:lnTo>
                  <a:pt x="45185" y="2846"/>
                </a:lnTo>
                <a:cubicBezTo>
                  <a:pt x="45185" y="1274"/>
                  <a:pt x="43911"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grpSp>
        <p:nvGrpSpPr>
          <p:cNvPr id="2" name="Agrupar 1">
            <a:extLst>
              <a:ext uri="{FF2B5EF4-FFF2-40B4-BE49-F238E27FC236}">
                <a16:creationId xmlns:a16="http://schemas.microsoft.com/office/drawing/2014/main" id="{EB6926B1-2E79-2598-2429-29F65504C319}"/>
              </a:ext>
            </a:extLst>
          </p:cNvPr>
          <p:cNvGrpSpPr/>
          <p:nvPr/>
        </p:nvGrpSpPr>
        <p:grpSpPr>
          <a:xfrm>
            <a:off x="1" y="0"/>
            <a:ext cx="12192000" cy="6858000"/>
            <a:chOff x="1" y="0"/>
            <a:chExt cx="12192000" cy="6858000"/>
          </a:xfrm>
        </p:grpSpPr>
        <p:pic>
          <p:nvPicPr>
            <p:cNvPr id="3" name="object 2">
              <a:extLst>
                <a:ext uri="{FF2B5EF4-FFF2-40B4-BE49-F238E27FC236}">
                  <a16:creationId xmlns:a16="http://schemas.microsoft.com/office/drawing/2014/main" id="{DEC5911A-786B-DD4A-0335-D1FED51CDCD4}"/>
                </a:ext>
              </a:extLst>
            </p:cNvPr>
            <p:cNvPicPr/>
            <p:nvPr/>
          </p:nvPicPr>
          <p:blipFill>
            <a:blip r:embed="rId3" cstate="print"/>
            <a:stretch>
              <a:fillRect/>
            </a:stretch>
          </p:blipFill>
          <p:spPr>
            <a:xfrm>
              <a:off x="1" y="0"/>
              <a:ext cx="12192000" cy="6858000"/>
            </a:xfrm>
            <a:prstGeom prst="rect">
              <a:avLst/>
            </a:prstGeom>
          </p:spPr>
        </p:pic>
        <p:pic>
          <p:nvPicPr>
            <p:cNvPr id="4" name="object 4">
              <a:extLst>
                <a:ext uri="{FF2B5EF4-FFF2-40B4-BE49-F238E27FC236}">
                  <a16:creationId xmlns:a16="http://schemas.microsoft.com/office/drawing/2014/main" id="{F1F5B543-6BE6-9B7A-1874-7CF082A82AD5}"/>
                </a:ext>
              </a:extLst>
            </p:cNvPr>
            <p:cNvPicPr/>
            <p:nvPr/>
          </p:nvPicPr>
          <p:blipFill>
            <a:blip r:embed="rId4" cstate="print"/>
            <a:stretch>
              <a:fillRect/>
            </a:stretch>
          </p:blipFill>
          <p:spPr>
            <a:xfrm>
              <a:off x="4675504" y="5694616"/>
              <a:ext cx="2821927" cy="1027468"/>
            </a:xfrm>
            <a:prstGeom prst="rect">
              <a:avLst/>
            </a:prstGeom>
          </p:spPr>
        </p:pic>
      </p:grpSp>
      <p:pic>
        <p:nvPicPr>
          <p:cNvPr id="14" name="object 6"/>
          <p:cNvPicPr/>
          <p:nvPr/>
        </p:nvPicPr>
        <p:blipFill>
          <a:blip r:embed="rId5" cstate="print"/>
          <a:stretch>
            <a:fillRect/>
          </a:stretch>
        </p:blipFill>
        <p:spPr>
          <a:xfrm>
            <a:off x="7132862" y="6120754"/>
            <a:ext cx="1140000" cy="505715"/>
          </a:xfrm>
          <a:prstGeom prst="rect">
            <a:avLst/>
          </a:prstGeom>
          <a:solidFill>
            <a:schemeClr val="bg1"/>
          </a:solidFill>
        </p:spPr>
      </p:pic>
      <p:pic>
        <p:nvPicPr>
          <p:cNvPr id="17" name="Imagem 16"/>
          <p:cNvPicPr>
            <a:picLocks noChangeAspect="1"/>
          </p:cNvPicPr>
          <p:nvPr/>
        </p:nvPicPr>
        <p:blipFill>
          <a:blip r:embed="rId6"/>
          <a:stretch>
            <a:fillRect/>
          </a:stretch>
        </p:blipFill>
        <p:spPr>
          <a:xfrm>
            <a:off x="6190446" y="6160075"/>
            <a:ext cx="969348" cy="377985"/>
          </a:xfrm>
          <a:prstGeom prst="rect">
            <a:avLst/>
          </a:prstGeom>
        </p:spPr>
      </p:pic>
      <p:pic>
        <p:nvPicPr>
          <p:cNvPr id="18" name="Imagem 17"/>
          <p:cNvPicPr>
            <a:picLocks noChangeAspect="1"/>
          </p:cNvPicPr>
          <p:nvPr/>
        </p:nvPicPr>
        <p:blipFill>
          <a:blip r:embed="rId7"/>
          <a:stretch>
            <a:fillRect/>
          </a:stretch>
        </p:blipFill>
        <p:spPr>
          <a:xfrm>
            <a:off x="5311582" y="6156917"/>
            <a:ext cx="1127858" cy="499915"/>
          </a:xfrm>
          <a:prstGeom prst="rect">
            <a:avLst/>
          </a:prstGeom>
        </p:spPr>
      </p:pic>
      <p:pic>
        <p:nvPicPr>
          <p:cNvPr id="104" name="Imagem 103" descr="Início - Abema - Associação Brasileira de Entidades Estaduais de Meio  Ambiente"/>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90145" y="6133167"/>
            <a:ext cx="1256030" cy="431800"/>
          </a:xfrm>
          <a:prstGeom prst="rect">
            <a:avLst/>
          </a:prstGeom>
          <a:noFill/>
          <a:ln>
            <a:noFill/>
          </a:ln>
        </p:spPr>
      </p:pic>
      <p:graphicFrame>
        <p:nvGraphicFramePr>
          <p:cNvPr id="12" name="Tabela 11"/>
          <p:cNvGraphicFramePr>
            <a:graphicFrameLocks noGrp="1"/>
          </p:cNvGraphicFramePr>
          <p:nvPr>
            <p:extLst>
              <p:ext uri="{D42A27DB-BD31-4B8C-83A1-F6EECF244321}">
                <p14:modId xmlns:p14="http://schemas.microsoft.com/office/powerpoint/2010/main" val="3189373729"/>
              </p:ext>
            </p:extLst>
          </p:nvPr>
        </p:nvGraphicFramePr>
        <p:xfrm>
          <a:off x="156001" y="167053"/>
          <a:ext cx="11880000" cy="5365616"/>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2831925566"/>
                    </a:ext>
                  </a:extLst>
                </a:gridCol>
                <a:gridCol w="1980000">
                  <a:extLst>
                    <a:ext uri="{9D8B030D-6E8A-4147-A177-3AD203B41FA5}">
                      <a16:colId xmlns:a16="http://schemas.microsoft.com/office/drawing/2014/main" val="123678958"/>
                    </a:ext>
                  </a:extLst>
                </a:gridCol>
                <a:gridCol w="1980000">
                  <a:extLst>
                    <a:ext uri="{9D8B030D-6E8A-4147-A177-3AD203B41FA5}">
                      <a16:colId xmlns:a16="http://schemas.microsoft.com/office/drawing/2014/main" val="4068051759"/>
                    </a:ext>
                  </a:extLst>
                </a:gridCol>
                <a:gridCol w="1980000">
                  <a:extLst>
                    <a:ext uri="{9D8B030D-6E8A-4147-A177-3AD203B41FA5}">
                      <a16:colId xmlns:a16="http://schemas.microsoft.com/office/drawing/2014/main" val="4100105347"/>
                    </a:ext>
                  </a:extLst>
                </a:gridCol>
                <a:gridCol w="1980000">
                  <a:extLst>
                    <a:ext uri="{9D8B030D-6E8A-4147-A177-3AD203B41FA5}">
                      <a16:colId xmlns:a16="http://schemas.microsoft.com/office/drawing/2014/main" val="489804545"/>
                    </a:ext>
                  </a:extLst>
                </a:gridCol>
                <a:gridCol w="1980000">
                  <a:extLst>
                    <a:ext uri="{9D8B030D-6E8A-4147-A177-3AD203B41FA5}">
                      <a16:colId xmlns:a16="http://schemas.microsoft.com/office/drawing/2014/main" val="3968254619"/>
                    </a:ext>
                  </a:extLst>
                </a:gridCol>
              </a:tblGrid>
              <a:tr h="209454">
                <a:tc>
                  <a:txBody>
                    <a:bodyPr/>
                    <a:lstStyle/>
                    <a:p>
                      <a:pPr algn="ctr" fontAlgn="ctr"/>
                      <a:r>
                        <a:rPr lang="pt-BR" sz="1300" b="1" u="none" strike="noStrike" dirty="0">
                          <a:effectLst/>
                          <a:latin typeface="+mn-lt"/>
                        </a:rPr>
                        <a:t>ARTIGO ORIGINAL</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MMA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u="none" strike="noStrike" dirty="0">
                          <a:effectLst/>
                          <a:latin typeface="+mn-lt"/>
                        </a:rPr>
                        <a:t>ANA/ ABEMA</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a:solidFill>
                            <a:srgbClr val="000000"/>
                          </a:solidFill>
                          <a:effectLst/>
                          <a:latin typeface="+mn-lt"/>
                        </a:rPr>
                        <a:t>ABEMA</a:t>
                      </a: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MPF</a:t>
                      </a:r>
                      <a:endParaRPr lang="pt-BR" sz="1300" b="1"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ctr" fontAlgn="ctr"/>
                      <a:r>
                        <a:rPr lang="pt-BR" sz="1300" b="1" i="0" u="none" strike="noStrike" dirty="0" smtClean="0">
                          <a:solidFill>
                            <a:srgbClr val="000000"/>
                          </a:solidFill>
                          <a:effectLst/>
                          <a:latin typeface="+mn-lt"/>
                        </a:rPr>
                        <a:t>DECISÃO DO GT</a:t>
                      </a:r>
                    </a:p>
                  </a:txBody>
                  <a:tcPr marL="5042" marR="5042" marT="5042" marB="0" anchor="ctr">
                    <a:solidFill>
                      <a:srgbClr val="92D050"/>
                    </a:solidFill>
                  </a:tcPr>
                </a:tc>
                <a:extLst>
                  <a:ext uri="{0D108BD9-81ED-4DB2-BD59-A6C34878D82A}">
                    <a16:rowId xmlns:a16="http://schemas.microsoft.com/office/drawing/2014/main" val="781187212"/>
                  </a:ext>
                </a:extLst>
              </a:tr>
              <a:tr h="3352936">
                <a:tc>
                  <a:txBody>
                    <a:bodyPr/>
                    <a:lstStyle/>
                    <a:p>
                      <a:pPr algn="l" fontAlgn="ctr"/>
                      <a:endParaRPr lang="pt-BR" sz="1300" b="0" i="0" u="none" strike="noStrike" dirty="0">
                        <a:solidFill>
                          <a:schemeClr val="tx1"/>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a:solidFill>
                          <a:srgbClr val="000000"/>
                        </a:solidFill>
                        <a:effectLst/>
                        <a:latin typeface="+mn-lt"/>
                      </a:endParaRPr>
                    </a:p>
                  </a:txBody>
                  <a:tcPr marL="5042" marR="5042" marT="5042" marB="0" anchor="ctr">
                    <a:solidFill>
                      <a:schemeClr val="accent3">
                        <a:lumMod val="20000"/>
                        <a:lumOff val="80000"/>
                      </a:schemeClr>
                    </a:solidFill>
                  </a:tcPr>
                </a:tc>
                <a:tc>
                  <a:txBody>
                    <a:bodyPr/>
                    <a:lstStyle/>
                    <a:p>
                      <a:pPr algn="l" fontAlgn="ctr"/>
                      <a:r>
                        <a:rPr lang="pt-BR" sz="1300" b="0" i="0" u="sng" strike="noStrike" dirty="0" smtClean="0">
                          <a:solidFill>
                            <a:srgbClr val="000000"/>
                          </a:solidFill>
                          <a:effectLst/>
                          <a:latin typeface="+mn-lt"/>
                        </a:rPr>
                        <a:t>Ana Marina Martins de Lima</a:t>
                      </a:r>
                    </a:p>
                    <a:p>
                      <a:pPr algn="l" fontAlgn="ctr"/>
                      <a:r>
                        <a:rPr lang="pt-BR" sz="1300" b="0" i="0" u="none" strike="noStrike" dirty="0" smtClean="0">
                          <a:solidFill>
                            <a:srgbClr val="FF0000"/>
                          </a:solidFill>
                          <a:effectLst/>
                          <a:latin typeface="+mn-lt"/>
                        </a:rPr>
                        <a:t>1. aquicultura;</a:t>
                      </a:r>
                    </a:p>
                    <a:p>
                      <a:pPr algn="l" fontAlgn="ctr"/>
                      <a:r>
                        <a:rPr lang="pt-BR" sz="1300" b="0" i="0" u="none" strike="noStrike" dirty="0" smtClean="0">
                          <a:solidFill>
                            <a:srgbClr val="FF0000"/>
                          </a:solidFill>
                          <a:effectLst/>
                          <a:latin typeface="+mn-lt"/>
                        </a:rPr>
                        <a:t>2. agroindústria;</a:t>
                      </a:r>
                    </a:p>
                    <a:p>
                      <a:pPr algn="l" fontAlgn="ctr"/>
                      <a:r>
                        <a:rPr lang="pt-BR" sz="1300" b="0" i="0" u="none" strike="noStrike" dirty="0" smtClean="0">
                          <a:solidFill>
                            <a:srgbClr val="FF0000"/>
                          </a:solidFill>
                          <a:effectLst/>
                          <a:latin typeface="+mn-lt"/>
                        </a:rPr>
                        <a:t>3. indústria do couro;</a:t>
                      </a:r>
                    </a:p>
                    <a:p>
                      <a:pPr algn="l" fontAlgn="ctr"/>
                      <a:r>
                        <a:rPr lang="pt-BR" sz="1300" b="0" i="0" u="none" strike="noStrike" dirty="0" smtClean="0">
                          <a:solidFill>
                            <a:srgbClr val="FF0000"/>
                          </a:solidFill>
                          <a:effectLst/>
                          <a:latin typeface="+mn-lt"/>
                        </a:rPr>
                        <a:t>4. indústria metal- mecânica (produção de ferro e aço)</a:t>
                      </a:r>
                    </a:p>
                    <a:p>
                      <a:pPr algn="l" fontAlgn="ctr"/>
                      <a:r>
                        <a:rPr lang="pt-BR" sz="1300" b="0" i="0" u="none" strike="noStrike" dirty="0" smtClean="0">
                          <a:solidFill>
                            <a:srgbClr val="FF0000"/>
                          </a:solidFill>
                          <a:effectLst/>
                          <a:latin typeface="+mn-lt"/>
                        </a:rPr>
                        <a:t>5. indústria de minerais não mecânicos</a:t>
                      </a:r>
                    </a:p>
                    <a:p>
                      <a:pPr algn="l" fontAlgn="ctr"/>
                      <a:r>
                        <a:rPr lang="pt-BR" sz="1300" b="0" i="0" u="none" strike="noStrike" dirty="0" smtClean="0">
                          <a:solidFill>
                            <a:srgbClr val="FF0000"/>
                          </a:solidFill>
                          <a:effectLst/>
                          <a:latin typeface="+mn-lt"/>
                        </a:rPr>
                        <a:t>6. indústria da madeira</a:t>
                      </a:r>
                    </a:p>
                    <a:p>
                      <a:pPr algn="l" fontAlgn="ctr"/>
                      <a:r>
                        <a:rPr lang="pt-BR" sz="1300" b="0" i="0" u="none" strike="noStrike" dirty="0" smtClean="0">
                          <a:solidFill>
                            <a:srgbClr val="FF0000"/>
                          </a:solidFill>
                          <a:effectLst/>
                          <a:latin typeface="+mn-lt"/>
                        </a:rPr>
                        <a:t>7. indústria de sal</a:t>
                      </a:r>
                    </a:p>
                    <a:p>
                      <a:pPr algn="l" fontAlgn="ctr"/>
                      <a:r>
                        <a:rPr lang="pt-BR" sz="1300" b="0" i="0" u="none" strike="noStrike" dirty="0" smtClean="0">
                          <a:solidFill>
                            <a:srgbClr val="FF0000"/>
                          </a:solidFill>
                          <a:effectLst/>
                          <a:latin typeface="+mn-lt"/>
                        </a:rPr>
                        <a:t>8. mineração</a:t>
                      </a:r>
                    </a:p>
                    <a:p>
                      <a:pPr algn="l" fontAlgn="ctr"/>
                      <a:r>
                        <a:rPr lang="pt-BR" sz="1300" b="0" i="0" u="none" strike="noStrike" dirty="0" smtClean="0">
                          <a:solidFill>
                            <a:srgbClr val="FF0000"/>
                          </a:solidFill>
                          <a:effectLst/>
                          <a:latin typeface="+mn-lt"/>
                        </a:rPr>
                        <a:t>9. abastecimento de água</a:t>
                      </a:r>
                    </a:p>
                    <a:p>
                      <a:pPr algn="l" fontAlgn="ctr"/>
                      <a:r>
                        <a:rPr lang="pt-BR" sz="1300" b="0" i="0" u="none" strike="noStrike" dirty="0" smtClean="0">
                          <a:solidFill>
                            <a:srgbClr val="FF0000"/>
                          </a:solidFill>
                          <a:effectLst/>
                          <a:latin typeface="+mn-lt"/>
                        </a:rPr>
                        <a:t>10. tratamento de esgoto</a:t>
                      </a:r>
                    </a:p>
                    <a:p>
                      <a:pPr algn="l" fontAlgn="ctr"/>
                      <a:r>
                        <a:rPr lang="pt-BR" sz="1300" b="0" i="0" u="none" strike="noStrike" dirty="0" smtClean="0">
                          <a:solidFill>
                            <a:srgbClr val="FF0000"/>
                          </a:solidFill>
                          <a:effectLst/>
                          <a:latin typeface="+mn-lt"/>
                        </a:rPr>
                        <a:t>11. aterros de resíduos sólidos</a:t>
                      </a:r>
                    </a:p>
                    <a:p>
                      <a:pPr algn="l" fontAlgn="ctr"/>
                      <a:r>
                        <a:rPr lang="pt-BR" sz="1300" b="0" i="0" u="none" strike="noStrike" dirty="0" smtClean="0">
                          <a:solidFill>
                            <a:srgbClr val="FF0000"/>
                          </a:solidFill>
                          <a:effectLst/>
                          <a:latin typeface="+mn-lt"/>
                        </a:rPr>
                        <a:t>12. irrigação</a:t>
                      </a:r>
                    </a:p>
                    <a:p>
                      <a:pPr algn="l" fontAlgn="ctr"/>
                      <a:r>
                        <a:rPr lang="pt-BR" sz="1300" b="0" i="0" u="none" strike="noStrike" dirty="0" smtClean="0">
                          <a:solidFill>
                            <a:srgbClr val="FF0000"/>
                          </a:solidFill>
                          <a:effectLst/>
                          <a:latin typeface="+mn-lt"/>
                        </a:rPr>
                        <a:t>13. portos</a:t>
                      </a:r>
                    </a:p>
                    <a:p>
                      <a:pPr algn="l" fontAlgn="ctr"/>
                      <a:r>
                        <a:rPr lang="pt-BR" sz="1300" b="0" i="0" u="none" strike="noStrike" dirty="0" smtClean="0">
                          <a:solidFill>
                            <a:srgbClr val="FF0000"/>
                          </a:solidFill>
                          <a:effectLst/>
                          <a:latin typeface="+mn-lt"/>
                        </a:rPr>
                        <a:t>14. estradas</a:t>
                      </a:r>
                    </a:p>
                    <a:p>
                      <a:pPr algn="l" fontAlgn="ctr"/>
                      <a:r>
                        <a:rPr lang="pt-BR" sz="1300" b="0" i="0" u="none" strike="noStrike" dirty="0" smtClean="0">
                          <a:solidFill>
                            <a:srgbClr val="FF0000"/>
                          </a:solidFill>
                          <a:effectLst/>
                          <a:latin typeface="+mn-lt"/>
                        </a:rPr>
                        <a:t>15. aeroportos</a:t>
                      </a:r>
                    </a:p>
                    <a:p>
                      <a:pPr algn="l" fontAlgn="ctr"/>
                      <a:r>
                        <a:rPr lang="pt-BR" sz="1300" b="0" i="0" u="none" strike="noStrike" dirty="0" smtClean="0">
                          <a:solidFill>
                            <a:srgbClr val="FF0000"/>
                          </a:solidFill>
                          <a:effectLst/>
                          <a:latin typeface="+mn-lt"/>
                        </a:rPr>
                        <a:t>16. barragens</a:t>
                      </a:r>
                    </a:p>
                    <a:p>
                      <a:pPr algn="l" fontAlgn="ctr"/>
                      <a:r>
                        <a:rPr lang="pt-BR" sz="1300" b="0" i="0" u="none" strike="noStrike" dirty="0" smtClean="0">
                          <a:solidFill>
                            <a:srgbClr val="FF0000"/>
                          </a:solidFill>
                          <a:effectLst/>
                          <a:latin typeface="+mn-lt"/>
                        </a:rPr>
                        <a:t>17. serviços de saúde</a:t>
                      </a:r>
                    </a:p>
                    <a:p>
                      <a:pPr algn="l" fontAlgn="ctr"/>
                      <a:r>
                        <a:rPr lang="pt-BR" sz="1300" b="0" i="0" u="none" strike="noStrike" dirty="0" smtClean="0">
                          <a:solidFill>
                            <a:srgbClr val="FF0000"/>
                          </a:solidFill>
                          <a:effectLst/>
                          <a:latin typeface="+mn-lt"/>
                        </a:rPr>
                        <a:t>18. turismo (hotéis e pousadas)</a:t>
                      </a:r>
                    </a:p>
                    <a:p>
                      <a:pPr algn="l" fontAlgn="ctr"/>
                      <a:r>
                        <a:rPr lang="pt-BR" sz="1300" b="0" i="0" u="none" strike="noStrike" dirty="0" smtClean="0">
                          <a:solidFill>
                            <a:srgbClr val="FF0000"/>
                          </a:solidFill>
                          <a:effectLst/>
                          <a:latin typeface="+mn-lt"/>
                        </a:rPr>
                        <a:t>19. indústria farmacêutica</a:t>
                      </a:r>
                    </a:p>
                    <a:p>
                      <a:pPr algn="l" fontAlgn="ctr"/>
                      <a:r>
                        <a:rPr lang="pt-BR" sz="1300" b="0" i="0" u="none" strike="noStrike" dirty="0" smtClean="0">
                          <a:solidFill>
                            <a:srgbClr val="FF0000"/>
                          </a:solidFill>
                          <a:effectLst/>
                          <a:latin typeface="+mn-lt"/>
                        </a:rPr>
                        <a:t>20. indústria produtora de agroquímicos</a:t>
                      </a:r>
                      <a:endParaRPr lang="pt-BR" sz="1300" b="0" i="0" u="none" strike="noStrike" dirty="0">
                        <a:solidFill>
                          <a:srgbClr val="FF0000"/>
                        </a:solidFill>
                        <a:effectLst/>
                        <a:latin typeface="+mn-lt"/>
                      </a:endParaRPr>
                    </a:p>
                  </a:txBody>
                  <a:tcPr marL="5042" marR="5042" marT="5042" marB="0" anchor="ctr">
                    <a:solidFill>
                      <a:schemeClr val="accent3">
                        <a:lumMod val="20000"/>
                        <a:lumOff val="80000"/>
                      </a:schemeClr>
                    </a:solidFill>
                  </a:tcPr>
                </a:tc>
                <a:tc>
                  <a:txBody>
                    <a:bodyPr/>
                    <a:lstStyle/>
                    <a:p>
                      <a:pPr algn="l" fontAlgn="ctr"/>
                      <a:endParaRPr lang="pt-BR" sz="1300" b="0" i="0" u="none" strike="noStrike" dirty="0" smtClean="0">
                        <a:solidFill>
                          <a:schemeClr val="tx1"/>
                        </a:solidFill>
                        <a:effectLst/>
                        <a:latin typeface="+mn-lt"/>
                      </a:endParaRPr>
                    </a:p>
                  </a:txBody>
                  <a:tcPr marL="5042" marR="5042" marT="5042" marB="0" anchor="ctr">
                    <a:solidFill>
                      <a:schemeClr val="accent3">
                        <a:lumMod val="20000"/>
                        <a:lumOff val="80000"/>
                      </a:schemeClr>
                    </a:solidFill>
                  </a:tcPr>
                </a:tc>
                <a:extLst>
                  <a:ext uri="{0D108BD9-81ED-4DB2-BD59-A6C34878D82A}">
                    <a16:rowId xmlns:a16="http://schemas.microsoft.com/office/drawing/2014/main" val="447899585"/>
                  </a:ext>
                </a:extLst>
              </a:tr>
            </a:tbl>
          </a:graphicData>
        </a:graphic>
      </p:graphicFrame>
      <p:sp>
        <p:nvSpPr>
          <p:cNvPr id="13" name="Seta para Baixo 12"/>
          <p:cNvSpPr/>
          <p:nvPr/>
        </p:nvSpPr>
        <p:spPr>
          <a:xfrm rot="1721148">
            <a:off x="9699377" y="646269"/>
            <a:ext cx="290498" cy="33410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227900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ec964c2-e4f3-45db-8c94-b2547eb0e0f9" xsi:nil="true"/>
    <lcf76f155ced4ddcb4097134ff3c332f xmlns="6646d421-3db8-4fda-ad4f-ec9c32630b8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D1EBA2E921284846A95D7794F4E54E46" ma:contentTypeVersion="18" ma:contentTypeDescription="Crie um novo documento." ma:contentTypeScope="" ma:versionID="5ea9e7788e4e9abd5e8ad9c413e722fe">
  <xsd:schema xmlns:xsd="http://www.w3.org/2001/XMLSchema" xmlns:xs="http://www.w3.org/2001/XMLSchema" xmlns:p="http://schemas.microsoft.com/office/2006/metadata/properties" xmlns:ns2="6646d421-3db8-4fda-ad4f-ec9c32630b8f" xmlns:ns3="7ec964c2-e4f3-45db-8c94-b2547eb0e0f9" targetNamespace="http://schemas.microsoft.com/office/2006/metadata/properties" ma:root="true" ma:fieldsID="1277b9bd68db90295904973e7c1336fe" ns2:_="" ns3:_="">
    <xsd:import namespace="6646d421-3db8-4fda-ad4f-ec9c32630b8f"/>
    <xsd:import namespace="7ec964c2-e4f3-45db-8c94-b2547eb0e0f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6d421-3db8-4fda-ad4f-ec9c32630b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Marcações de imagem" ma:readOnly="false" ma:fieldId="{5cf76f15-5ced-4ddc-b409-7134ff3c332f}" ma:taxonomyMulti="true" ma:sspId="e20e9e44-ce6c-4e35-b88c-95951617565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c964c2-e4f3-45db-8c94-b2547eb0e0f9"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9d2823f-e6e8-4c94-b340-8d6335bfb1f6}" ma:internalName="TaxCatchAll" ma:showField="CatchAllData" ma:web="7ec964c2-e4f3-45db-8c94-b2547eb0e0f9">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Detalhes de Com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66A8BC-57B7-4DCE-9F12-A964DE352CE5}">
  <ds:schemaRefs>
    <ds:schemaRef ds:uri="http://purl.org/dc/dcmitype/"/>
    <ds:schemaRef ds:uri="7ec964c2-e4f3-45db-8c94-b2547eb0e0f9"/>
    <ds:schemaRef ds:uri="http://www.w3.org/XML/1998/namespace"/>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purl.org/dc/terms/"/>
    <ds:schemaRef ds:uri="http://schemas.microsoft.com/office/infopath/2007/PartnerControls"/>
    <ds:schemaRef ds:uri="6646d421-3db8-4fda-ad4f-ec9c32630b8f"/>
  </ds:schemaRefs>
</ds:datastoreItem>
</file>

<file path=customXml/itemProps2.xml><?xml version="1.0" encoding="utf-8"?>
<ds:datastoreItem xmlns:ds="http://schemas.openxmlformats.org/officeDocument/2006/customXml" ds:itemID="{785F7A81-908F-44AF-9DEC-FF07728CE6DD}">
  <ds:schemaRefs>
    <ds:schemaRef ds:uri="http://schemas.microsoft.com/sharepoint/v3/contenttype/forms"/>
  </ds:schemaRefs>
</ds:datastoreItem>
</file>

<file path=customXml/itemProps3.xml><?xml version="1.0" encoding="utf-8"?>
<ds:datastoreItem xmlns:ds="http://schemas.openxmlformats.org/officeDocument/2006/customXml" ds:itemID="{905973F4-FF0B-4C1D-BC19-48D37F31ECAC}">
  <ds:schemaRefs>
    <ds:schemaRef ds:uri="http://schemas.microsoft.com/office/2006/metadata/contentType"/>
    <ds:schemaRef ds:uri="http://schemas.microsoft.com/office/2006/metadata/properties/metaAttributes"/>
    <ds:schemaRef ds:uri="http://www.w3.org/2000/xmlns/"/>
    <ds:schemaRef ds:uri="http://www.w3.org/2001/XMLSchema"/>
    <ds:schemaRef ds:uri="6646d421-3db8-4fda-ad4f-ec9c32630b8f"/>
    <ds:schemaRef ds:uri="7ec964c2-e4f3-45db-8c94-b2547eb0e0f9"/>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2140</TotalTime>
  <Words>9224</Words>
  <Application>Microsoft Office PowerPoint</Application>
  <PresentationFormat>Widescreen</PresentationFormat>
  <Paragraphs>600</Paragraphs>
  <Slides>44</Slides>
  <Notes>40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44</vt:i4>
      </vt:variant>
    </vt:vector>
  </HeadingPairs>
  <TitlesOfParts>
    <vt:vector size="50" baseType="lpstr">
      <vt:lpstr>Aptos</vt:lpstr>
      <vt:lpstr>Arial</vt:lpstr>
      <vt:lpstr>Calibri</vt:lpstr>
      <vt:lpstr>Fira Sans Extra Condensed</vt:lpstr>
      <vt:lpstr>Wingdings</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Luiz</dc:creator>
  <cp:lastModifiedBy>Érika Stefane de Oliveira Salustiano</cp:lastModifiedBy>
  <cp:revision>120</cp:revision>
  <dcterms:created xsi:type="dcterms:W3CDTF">2023-02-16T17:29:06Z</dcterms:created>
  <dcterms:modified xsi:type="dcterms:W3CDTF">2025-06-04T17:03:07Z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2023-02-16T00:00:00Z</vt:filetime>
  </property>
  <property fmtid="{D5CDD505-2E9C-101B-9397-08002B2CF9AE}" pid="3" name="Creator">
    <vt:lpwstr>Microsoft® PowerPoint® 2016</vt:lpwstr>
  </property>
  <property fmtid="{D5CDD505-2E9C-101B-9397-08002B2CF9AE}" pid="4" name="LastSaved">
    <vt:filetime>2023-02-16T00:00:00Z</vt:filetime>
  </property>
  <property fmtid="{D5CDD505-2E9C-101B-9397-08002B2CF9AE}" pid="5" name="ContentTypeId">
    <vt:lpwstr>0x010100D1EBA2E921284846A95D7794F4E54E46</vt:lpwstr>
  </property>
  <property fmtid="{D5CDD505-2E9C-101B-9397-08002B2CF9AE}" pid="6" name="MediaServiceImageTags">
    <vt:lpwstr/>
  </property>
</Properties>
</file>