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5">
  <p:sldMasterIdLst>
    <p:sldMasterId id="2147483648" r:id="rId1"/>
    <p:sldMasterId id="2147483664" r:id="rId2"/>
    <p:sldMasterId id="2147483667" r:id="rId3"/>
  </p:sldMasterIdLst>
  <p:notesMasterIdLst>
    <p:notesMasterId r:id="rId14"/>
  </p:notesMasterIdLst>
  <p:handoutMasterIdLst>
    <p:handoutMasterId r:id="rId15"/>
  </p:handoutMasterIdLst>
  <p:sldIdLst>
    <p:sldId id="825" r:id="rId4"/>
    <p:sldId id="804" r:id="rId5"/>
    <p:sldId id="847" r:id="rId6"/>
    <p:sldId id="844" r:id="rId7"/>
    <p:sldId id="827" r:id="rId8"/>
    <p:sldId id="826" r:id="rId9"/>
    <p:sldId id="848" r:id="rId10"/>
    <p:sldId id="828" r:id="rId11"/>
    <p:sldId id="846" r:id="rId12"/>
    <p:sldId id="619" r:id="rId13"/>
  </p:sldIdLst>
  <p:sldSz cx="12192000" cy="6858000"/>
  <p:notesSz cx="7099300" cy="10234613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7B7B7B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521415D9-36F7-43E2-AB2F-B90AF26B5E84}">
      <p14:sectionLst xmlns:p14="http://schemas.microsoft.com/office/powerpoint/2010/main">
        <p14:section name="Seção Padrão" id="{28260251-3702-46C2-BFFE-29A0A3DE729F}">
          <p14:sldIdLst>
            <p14:sldId id="825"/>
            <p14:sldId id="804"/>
            <p14:sldId id="847"/>
            <p14:sldId id="844"/>
            <p14:sldId id="827"/>
            <p14:sldId id="826"/>
            <p14:sldId id="848"/>
            <p14:sldId id="828"/>
            <p14:sldId id="846"/>
            <p14:sldId id="61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aphael Sousa" initials="RS" lastIdx="16" clrIdx="0"/>
  <p:cmAuthor id="7" name="Robson Oliveira" initials="RO" lastIdx="1" clrIdx="7"/>
  <p:cmAuthor id="1" name="Alice Bentzen Fonseca Assumpcao" initials="ABFA" lastIdx="0" clrIdx="1"/>
  <p:cmAuthor id="8" name="Robson Eneas de Oliveira" initials="REdO" lastIdx="10" clrIdx="8"/>
  <p:cmAuthor id="2" name="Fernanda de Souza Lima da Costa e Silva" initials="FdSLdCeS" lastIdx="1" clrIdx="2"/>
  <p:cmAuthor id="9" name="Camila Monte de Oliveira Lima" initials="CMdOL" lastIdx="1" clrIdx="9"/>
  <p:cmAuthor id="3" name="Gabriel Canedo Queiroz da Silva" initials="GCQdS" lastIdx="9" clrIdx="3"/>
  <p:cmAuthor id="4" name="Helena Zeccer" initials="HZ" lastIdx="21" clrIdx="4"/>
  <p:cmAuthor id="5" name="Paulo Franco Lustosa" initials="PFL" lastIdx="49" clrIdx="5"/>
  <p:cmAuthor id="6" name="Vitor Freire Filgueiras" initials="VFF" lastIdx="17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84A"/>
    <a:srgbClr val="65B32D"/>
    <a:srgbClr val="B7E7B7"/>
    <a:srgbClr val="1C3C80"/>
    <a:srgbClr val="C8F8CD"/>
    <a:srgbClr val="FF3300"/>
    <a:srgbClr val="FF5050"/>
    <a:srgbClr val="32AC6C"/>
    <a:srgbClr val="5F5F5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4E6"/>
          </a:solidFill>
        </a:fill>
      </a:tcStyle>
    </a:wholeTbl>
    <a:band2H>
      <a:tcTxStyle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6CFCA"/>
          </a:solidFill>
        </a:fill>
      </a:tcStyle>
    </a:wholeTbl>
    <a:band2H>
      <a:tcTxStyle/>
      <a:tcStyle>
        <a:tcBdr/>
        <a:fill>
          <a:solidFill>
            <a:srgbClr val="FAE9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FCA"/>
          </a:solidFill>
        </a:fill>
      </a:tcStyle>
    </a:wholeTbl>
    <a:band2H>
      <a:tcTxStyle/>
      <a:tcStyle>
        <a:tcBdr/>
        <a:fill>
          <a:solidFill>
            <a:srgbClr val="FFF7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CECEC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7B7B7B"/>
        </a:fontRef>
        <a:srgbClr val="7B7B7B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7B7B7B"/>
              </a:solidFill>
              <a:prstDash val="solid"/>
              <a:round/>
            </a:ln>
          </a:top>
          <a:bottom>
            <a:ln w="254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7B7B7B"/>
              </a:solidFill>
              <a:prstDash val="solid"/>
              <a:round/>
            </a:ln>
          </a:top>
          <a:bottom>
            <a:ln w="254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6D6D6"/>
          </a:solidFill>
        </a:fill>
      </a:tcStyle>
    </a:wholeTbl>
    <a:band2H>
      <a:tcTxStyle/>
      <a:tcStyle>
        <a:tcBdr/>
        <a:fill>
          <a:solidFill>
            <a:srgbClr val="ECECEC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7B7B7B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7B7B7B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7B7B7B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7B7B7B"/>
              </a:solidFill>
              <a:prstDash val="solid"/>
              <a:round/>
            </a:ln>
          </a:left>
          <a:right>
            <a:ln w="12700" cap="flat">
              <a:solidFill>
                <a:srgbClr val="7B7B7B"/>
              </a:solidFill>
              <a:prstDash val="solid"/>
              <a:round/>
            </a:ln>
          </a:right>
          <a:top>
            <a:ln w="12700" cap="flat">
              <a:solidFill>
                <a:srgbClr val="7B7B7B"/>
              </a:solidFill>
              <a:prstDash val="solid"/>
              <a:round/>
            </a:ln>
          </a:top>
          <a:bottom>
            <a:ln w="127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solidFill>
                <a:srgbClr val="7B7B7B"/>
              </a:solidFill>
              <a:prstDash val="solid"/>
              <a:round/>
            </a:ln>
          </a:insideH>
          <a:insideV>
            <a:ln w="12700" cap="flat">
              <a:solidFill>
                <a:srgbClr val="7B7B7B"/>
              </a:solidFill>
              <a:prstDash val="solid"/>
              <a:round/>
            </a:ln>
          </a:insideV>
        </a:tcBdr>
        <a:fill>
          <a:solidFill>
            <a:srgbClr val="7B7B7B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7B7B7B"/>
              </a:solidFill>
              <a:prstDash val="solid"/>
              <a:round/>
            </a:ln>
          </a:left>
          <a:right>
            <a:ln w="12700" cap="flat">
              <a:solidFill>
                <a:srgbClr val="7B7B7B"/>
              </a:solidFill>
              <a:prstDash val="solid"/>
              <a:round/>
            </a:ln>
          </a:right>
          <a:top>
            <a:ln w="12700" cap="flat">
              <a:solidFill>
                <a:srgbClr val="7B7B7B"/>
              </a:solidFill>
              <a:prstDash val="solid"/>
              <a:round/>
            </a:ln>
          </a:top>
          <a:bottom>
            <a:ln w="127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solidFill>
                <a:srgbClr val="7B7B7B"/>
              </a:solidFill>
              <a:prstDash val="solid"/>
              <a:round/>
            </a:ln>
          </a:insideH>
          <a:insideV>
            <a:ln w="12700" cap="flat">
              <a:solidFill>
                <a:srgbClr val="7B7B7B"/>
              </a:solidFill>
              <a:prstDash val="solid"/>
              <a:round/>
            </a:ln>
          </a:insideV>
        </a:tcBdr>
        <a:fill>
          <a:solidFill>
            <a:srgbClr val="7B7B7B">
              <a:alpha val="20000"/>
            </a:srgbClr>
          </a:solidFill>
        </a:fill>
      </a:tcStyle>
    </a:firstCol>
    <a:lastRow>
      <a:tcTxStyle b="on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7B7B7B"/>
              </a:solidFill>
              <a:prstDash val="solid"/>
              <a:round/>
            </a:ln>
          </a:left>
          <a:right>
            <a:ln w="12700" cap="flat">
              <a:solidFill>
                <a:srgbClr val="7B7B7B"/>
              </a:solidFill>
              <a:prstDash val="solid"/>
              <a:round/>
            </a:ln>
          </a:right>
          <a:top>
            <a:ln w="50800" cap="flat">
              <a:solidFill>
                <a:srgbClr val="7B7B7B"/>
              </a:solidFill>
              <a:prstDash val="solid"/>
              <a:round/>
            </a:ln>
          </a:top>
          <a:bottom>
            <a:ln w="127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solidFill>
                <a:srgbClr val="7B7B7B"/>
              </a:solidFill>
              <a:prstDash val="solid"/>
              <a:round/>
            </a:ln>
          </a:insideH>
          <a:insideV>
            <a:ln w="12700" cap="flat">
              <a:solidFill>
                <a:srgbClr val="7B7B7B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7B7B7B"/>
        </a:fontRef>
        <a:srgbClr val="7B7B7B"/>
      </a:tcTxStyle>
      <a:tcStyle>
        <a:tcBdr>
          <a:left>
            <a:ln w="12700" cap="flat">
              <a:solidFill>
                <a:srgbClr val="7B7B7B"/>
              </a:solidFill>
              <a:prstDash val="solid"/>
              <a:round/>
            </a:ln>
          </a:left>
          <a:right>
            <a:ln w="12700" cap="flat">
              <a:solidFill>
                <a:srgbClr val="7B7B7B"/>
              </a:solidFill>
              <a:prstDash val="solid"/>
              <a:round/>
            </a:ln>
          </a:right>
          <a:top>
            <a:ln w="12700" cap="flat">
              <a:solidFill>
                <a:srgbClr val="7B7B7B"/>
              </a:solidFill>
              <a:prstDash val="solid"/>
              <a:round/>
            </a:ln>
          </a:top>
          <a:bottom>
            <a:ln w="25400" cap="flat">
              <a:solidFill>
                <a:srgbClr val="7B7B7B"/>
              </a:solidFill>
              <a:prstDash val="solid"/>
              <a:round/>
            </a:ln>
          </a:bottom>
          <a:insideH>
            <a:ln w="12700" cap="flat">
              <a:solidFill>
                <a:srgbClr val="7B7B7B"/>
              </a:solidFill>
              <a:prstDash val="solid"/>
              <a:round/>
            </a:ln>
          </a:insideH>
          <a:insideV>
            <a:ln w="12700" cap="flat">
              <a:solidFill>
                <a:srgbClr val="7B7B7B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Estilo Claro 2 - Ênfas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A111915-BE36-4E01-A7E5-04B1672EAD32}" styleName="Estilo Claro 2 - Ênfas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Estilo Médio 1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Estilo Médio 3 - Ênfas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97" autoAdjust="0"/>
    <p:restoredTop sz="96530" autoAdjust="0"/>
  </p:normalViewPr>
  <p:slideViewPr>
    <p:cSldViewPr>
      <p:cViewPr varScale="1">
        <p:scale>
          <a:sx n="88" d="100"/>
          <a:sy n="88" d="100"/>
        </p:scale>
        <p:origin x="677" y="6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2" d="100"/>
        <a:sy n="122" d="100"/>
      </p:scale>
      <p:origin x="0" y="-3156"/>
    </p:cViewPr>
  </p:sorterViewPr>
  <p:notesViewPr>
    <p:cSldViewPr>
      <p:cViewPr varScale="1">
        <p:scale>
          <a:sx n="68" d="100"/>
          <a:sy n="68" d="100"/>
        </p:scale>
        <p:origin x="3101" y="8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G:\Drives%20compartilhados\SFB%20DCM%20CGCOF\RGFP\RGPF%202021\relatorios%20concessoes%20graficos%20(1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G:\Drives%20compartilhados\SFB%20DCM%20CGCOF\RGFP\RGPF%202022\Planilha%20de%20Apoio%20-%20Tabelas%20e%20Quadros%20RGFP%20202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G:\Drives%20compartilhados\SFB%20DCM%20CGCOF\RGFP\RGPF%202021\relatorios%20concessoes%20graficos%20(1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G:\Drives%20compartilhados\SFB%20DCM%20CGCOF\RGFP\RGPF%202022\Planilha%20de%20Apoio%20-%20Tabelas%20e%20Quadros%20RGFP%20202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>
                <a:solidFill>
                  <a:schemeClr val="tx1"/>
                </a:solidFill>
              </a:rPr>
              <a:t>Arrecadação Total R$ x 1000, por ano, proveniente da produção florestal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78316928"/>
        <c:axId val="1276737552"/>
      </c:barChart>
      <c:catAx>
        <c:axId val="117831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t-BR"/>
          </a:p>
        </c:txPr>
        <c:crossAx val="1276737552"/>
        <c:crosses val="autoZero"/>
        <c:auto val="1"/>
        <c:lblAlgn val="ctr"/>
        <c:lblOffset val="100"/>
        <c:noMultiLvlLbl val="0"/>
      </c:catAx>
      <c:valAx>
        <c:axId val="1276737552"/>
        <c:scaling>
          <c:orientation val="minMax"/>
          <c:max val="3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t-BR"/>
          </a:p>
        </c:txPr>
        <c:crossAx val="1178316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b="0" i="0" baseline="0" dirty="0">
                <a:effectLst/>
              </a:rPr>
              <a:t>Produção anual de Madeira em Tora (m</a:t>
            </a:r>
            <a:r>
              <a:rPr lang="pt-BR" sz="1780" b="0" i="0" baseline="30000" dirty="0">
                <a:effectLst/>
              </a:rPr>
              <a:t>3</a:t>
            </a:r>
            <a:r>
              <a:rPr lang="pt-BR" sz="1800" b="0" i="0" baseline="0" dirty="0">
                <a:effectLst/>
              </a:rPr>
              <a:t>)</a:t>
            </a:r>
            <a:endParaRPr lang="pt-BR" dirty="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'Graf 1 Tab 12 '!$A$3</c:f>
              <c:strCache>
                <c:ptCount val="1"/>
                <c:pt idx="0">
                  <c:v>Jamari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'!$B$3:$M$3</c:f>
              <c:numCache>
                <c:formatCode>_-* #,##0_-;\-* #,##0_-;_-* "-"??_-;_-@</c:formatCode>
                <c:ptCount val="12"/>
                <c:pt idx="0">
                  <c:v>35477.82</c:v>
                </c:pt>
                <c:pt idx="1">
                  <c:v>34336.94</c:v>
                </c:pt>
                <c:pt idx="2">
                  <c:v>25790.77</c:v>
                </c:pt>
                <c:pt idx="3">
                  <c:v>29330.76</c:v>
                </c:pt>
                <c:pt idx="4">
                  <c:v>29857.23</c:v>
                </c:pt>
                <c:pt idx="5">
                  <c:v>31792.121800000001</c:v>
                </c:pt>
                <c:pt idx="6">
                  <c:v>28737.58</c:v>
                </c:pt>
                <c:pt idx="7">
                  <c:v>33344.989300000001</c:v>
                </c:pt>
                <c:pt idx="8">
                  <c:v>37557.683300000004</c:v>
                </c:pt>
                <c:pt idx="9">
                  <c:v>19321.3053</c:v>
                </c:pt>
                <c:pt idx="10">
                  <c:v>32647.609499999999</c:v>
                </c:pt>
                <c:pt idx="11">
                  <c:v>22714.510000000002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17-421F-9727-E9DE75DC85C4}"/>
            </c:ext>
          </c:extLst>
        </c:ser>
        <c:ser>
          <c:idx val="1"/>
          <c:order val="1"/>
          <c:tx>
            <c:strRef>
              <c:f>'Graf 1 Tab 12 '!$A$4</c:f>
              <c:strCache>
                <c:ptCount val="1"/>
                <c:pt idx="0">
                  <c:v>Saracá-Taquera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'!$B$4:$M$4</c:f>
              <c:numCache>
                <c:formatCode>_-* #,##0_-;\-* #,##0_-;_-* "-"??_-;_-@</c:formatCode>
                <c:ptCount val="12"/>
                <c:pt idx="1">
                  <c:v>15634.89</c:v>
                </c:pt>
                <c:pt idx="2">
                  <c:v>23848.3</c:v>
                </c:pt>
                <c:pt idx="3">
                  <c:v>42917.96</c:v>
                </c:pt>
                <c:pt idx="4">
                  <c:v>46983.33</c:v>
                </c:pt>
                <c:pt idx="5">
                  <c:v>88278.6685</c:v>
                </c:pt>
                <c:pt idx="6">
                  <c:v>72568.61</c:v>
                </c:pt>
                <c:pt idx="7">
                  <c:v>67328.876900000003</c:v>
                </c:pt>
                <c:pt idx="8">
                  <c:v>54056.849399999992</c:v>
                </c:pt>
                <c:pt idx="9">
                  <c:v>95831.92</c:v>
                </c:pt>
                <c:pt idx="10">
                  <c:v>92557.195000000007</c:v>
                </c:pt>
                <c:pt idx="11">
                  <c:v>73793.14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D17-421F-9727-E9DE75DC85C4}"/>
            </c:ext>
          </c:extLst>
        </c:ser>
        <c:ser>
          <c:idx val="2"/>
          <c:order val="2"/>
          <c:tx>
            <c:strRef>
              <c:f>'Graf 1 Tab 12 '!$A$5</c:f>
              <c:strCache>
                <c:ptCount val="1"/>
                <c:pt idx="0">
                  <c:v>Jacundá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'!$B$5:$M$5</c:f>
              <c:numCache>
                <c:formatCode>General</c:formatCode>
                <c:ptCount val="12"/>
                <c:pt idx="3" formatCode="_-* #,##0_-;\-* #,##0_-;_-* &quot;-&quot;??_-;_-@">
                  <c:v>23797.01</c:v>
                </c:pt>
                <c:pt idx="4" formatCode="_-* #,##0_-;\-* #,##0_-;_-* &quot;-&quot;??_-;_-@">
                  <c:v>45738.38</c:v>
                </c:pt>
                <c:pt idx="5" formatCode="_-* #,##0_-;\-* #,##0_-;_-* &quot;-&quot;??_-;_-@">
                  <c:v>34086.423199999997</c:v>
                </c:pt>
                <c:pt idx="6" formatCode="_-* #,##0_-;\-* #,##0_-;_-* &quot;-&quot;??_-;_-@">
                  <c:v>26822.54</c:v>
                </c:pt>
                <c:pt idx="7" formatCode="_-* #,##0_-;\-* #,##0_-;_-* &quot;-&quot;??_-;_-@">
                  <c:v>34724.414799999999</c:v>
                </c:pt>
                <c:pt idx="8" formatCode="_-* #,##0_-;\-* #,##0_-;_-* &quot;-&quot;??_-;_-@">
                  <c:v>34903.6054</c:v>
                </c:pt>
                <c:pt idx="9" formatCode="_-* #,##0_-;\-* #,##0_-;_-* &quot;-&quot;??_-;_-@">
                  <c:v>30947.65</c:v>
                </c:pt>
                <c:pt idx="10" formatCode="_-* #,##0_-;\-* #,##0_-;_-* &quot;-&quot;??_-;_-@">
                  <c:v>30764.117999999999</c:v>
                </c:pt>
                <c:pt idx="11" formatCode="_-* #,##0_-;\-* #,##0_-;_-* &quot;-&quot;??_-;_-@">
                  <c:v>47334.33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D17-421F-9727-E9DE75DC85C4}"/>
            </c:ext>
          </c:extLst>
        </c:ser>
        <c:ser>
          <c:idx val="3"/>
          <c:order val="3"/>
          <c:tx>
            <c:strRef>
              <c:f>'Graf 1 Tab 12 '!$A$6</c:f>
              <c:strCache>
                <c:ptCount val="1"/>
                <c:pt idx="0">
                  <c:v>Altamira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'!$B$6:$M$6</c:f>
              <c:numCache>
                <c:formatCode>General</c:formatCode>
                <c:ptCount val="12"/>
                <c:pt idx="5" formatCode="_-* #,##0_-;\-* #,##0_-;_-* &quot;-&quot;??_-;_-@">
                  <c:v>12959.3717</c:v>
                </c:pt>
                <c:pt idx="6" formatCode="_-* #,##0_-;\-* #,##0_-;_-* &quot;-&quot;??_-;_-@">
                  <c:v>46014.33</c:v>
                </c:pt>
                <c:pt idx="7" formatCode="_-* #,##0_-;\-* #,##0_-;_-* &quot;-&quot;??_-;_-@">
                  <c:v>63020.782399999996</c:v>
                </c:pt>
                <c:pt idx="8" formatCode="_-* #,##0_-;\-* #,##0_-;_-* &quot;-&quot;??_-;_-@">
                  <c:v>63958.186900000001</c:v>
                </c:pt>
                <c:pt idx="9" formatCode="_-* #,##0_-;\-* #,##0_-;_-* &quot;-&quot;??_-;_-@">
                  <c:v>73682.559999999983</c:v>
                </c:pt>
                <c:pt idx="10" formatCode="_-* #,##0_-;\-* #,##0_-;_-* &quot;-&quot;??_-;_-@">
                  <c:v>91467.369000000006</c:v>
                </c:pt>
                <c:pt idx="11" formatCode="_-* #,##0_-;\-* #,##0_-;_-* &quot;-&quot;??_-;_-@">
                  <c:v>111861.57999999999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D17-421F-9727-E9DE75DC85C4}"/>
            </c:ext>
          </c:extLst>
        </c:ser>
        <c:ser>
          <c:idx val="4"/>
          <c:order val="4"/>
          <c:tx>
            <c:strRef>
              <c:f>'Graf 1 Tab 12 '!$A$7</c:f>
              <c:strCache>
                <c:ptCount val="1"/>
                <c:pt idx="0">
                  <c:v>Caxiuanã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'!$B$7:$M$7</c:f>
              <c:numCache>
                <c:formatCode>General</c:formatCode>
                <c:ptCount val="12"/>
                <c:pt idx="7" formatCode="_-* #,##0_-;\-* #,##0_-;_-* &quot;-&quot;??_-;_-@">
                  <c:v>5909.3707999999997</c:v>
                </c:pt>
                <c:pt idx="8" formatCode="_-* #,##0_-;\-* #,##0_-;_-* &quot;-&quot;??_-;_-@">
                  <c:v>56710.657200000001</c:v>
                </c:pt>
                <c:pt idx="9" formatCode="_-* #,##0_-;\-* #,##0_-;_-* &quot;-&quot;??_-;_-@">
                  <c:v>43778.29</c:v>
                </c:pt>
                <c:pt idx="10" formatCode="_-* #,##0_-;\-* #,##0_-;_-* &quot;-&quot;??_-;_-@">
                  <c:v>39664.644999999997</c:v>
                </c:pt>
                <c:pt idx="11" formatCode="_-* #,##0_-;\-* #,##0_-;_-* &quot;-&quot;??_-;_-@">
                  <c:v>107370.51000000001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D17-421F-9727-E9DE75DC85C4}"/>
            </c:ext>
          </c:extLst>
        </c:ser>
        <c:ser>
          <c:idx val="5"/>
          <c:order val="5"/>
          <c:tx>
            <c:strRef>
              <c:f>'Graf 1 Tab 12 '!$A$8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'Graf 1 Tab 12 '!$B$2:$M$2</c:f>
              <c:numCache>
                <c:formatCode>General</c:formatCode>
                <c:ptCount val="12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</c:numCache>
            </c:numRef>
          </c:cat>
          <c:val>
            <c:numRef>
              <c:f>'Graf 1 Tab 12 '!$B$8:$M$8</c:f>
              <c:numCache>
                <c:formatCode>_-* #,##0_-;\-* #,##0_-;_-* "-"??_-;_-@</c:formatCode>
                <c:ptCount val="12"/>
                <c:pt idx="0">
                  <c:v>35477.82</c:v>
                </c:pt>
                <c:pt idx="1">
                  <c:v>49971.83</c:v>
                </c:pt>
                <c:pt idx="2">
                  <c:v>49639.07</c:v>
                </c:pt>
                <c:pt idx="3">
                  <c:v>96045.73</c:v>
                </c:pt>
                <c:pt idx="4">
                  <c:v>122578.94</c:v>
                </c:pt>
                <c:pt idx="5">
                  <c:v>167116.58519999997</c:v>
                </c:pt>
                <c:pt idx="6">
                  <c:v>174143.06</c:v>
                </c:pt>
                <c:pt idx="7">
                  <c:v>204328.43420000002</c:v>
                </c:pt>
                <c:pt idx="8">
                  <c:v>247186.98220000003</c:v>
                </c:pt>
                <c:pt idx="9">
                  <c:v>263561.72529999993</c:v>
                </c:pt>
                <c:pt idx="10">
                  <c:v>287100.93650000001</c:v>
                </c:pt>
                <c:pt idx="11">
                  <c:v>363074.06999999995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D17-421F-9727-E9DE75DC85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35222720"/>
        <c:axId val="1535236032"/>
      </c:barChart>
      <c:catAx>
        <c:axId val="153522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535236032"/>
        <c:crosses val="autoZero"/>
        <c:auto val="1"/>
        <c:lblAlgn val="ctr"/>
        <c:lblOffset val="100"/>
        <c:noMultiLvlLbl val="0"/>
      </c:catAx>
      <c:valAx>
        <c:axId val="1535236032"/>
        <c:scaling>
          <c:orientation val="minMax"/>
          <c:max val="4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535222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rnd" cmpd="sng" algn="ctr">
      <a:gradFill flip="none" rotWithShape="1">
        <a:gsLst>
          <a:gs pos="0">
            <a:schemeClr val="accent1">
              <a:lumMod val="5000"/>
              <a:lumOff val="95000"/>
            </a:schemeClr>
          </a:gs>
          <a:gs pos="74000">
            <a:schemeClr val="accent1">
              <a:lumMod val="45000"/>
              <a:lumOff val="55000"/>
            </a:schemeClr>
          </a:gs>
          <a:gs pos="83000">
            <a:schemeClr val="accent1">
              <a:lumMod val="45000"/>
              <a:lumOff val="55000"/>
            </a:schemeClr>
          </a:gs>
          <a:gs pos="100000">
            <a:schemeClr val="accent1">
              <a:lumMod val="30000"/>
              <a:lumOff val="70000"/>
            </a:schemeClr>
          </a:gs>
        </a:gsLst>
        <a:path path="circle">
          <a:fillToRect l="100000" t="100000"/>
        </a:path>
        <a:tileRect r="-100000" b="-100000"/>
      </a:gra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>
                <a:solidFill>
                  <a:schemeClr val="tx1"/>
                </a:solidFill>
              </a:rPr>
              <a:t>Arrecadação Total R$ x 1000, por ano, proveniente da produção florestal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78316928"/>
        <c:axId val="1276737552"/>
      </c:barChart>
      <c:catAx>
        <c:axId val="117831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t-BR"/>
          </a:p>
        </c:txPr>
        <c:crossAx val="1276737552"/>
        <c:crosses val="autoZero"/>
        <c:auto val="1"/>
        <c:lblAlgn val="ctr"/>
        <c:lblOffset val="100"/>
        <c:noMultiLvlLbl val="0"/>
      </c:catAx>
      <c:valAx>
        <c:axId val="1276737552"/>
        <c:scaling>
          <c:orientation val="minMax"/>
          <c:max val="3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t-BR"/>
          </a:p>
        </c:txPr>
        <c:crossAx val="11783169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0" i="0" u="none" strike="noStrike" kern="1200" spc="0" baseline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baseline="0" dirty="0" err="1">
                <a:solidFill>
                  <a:schemeClr val="bg2"/>
                </a:solidFill>
              </a:rPr>
              <a:t>Arrecadação</a:t>
            </a:r>
            <a:r>
              <a:rPr lang="en-US" baseline="0" dirty="0">
                <a:solidFill>
                  <a:schemeClr val="bg2"/>
                </a:solidFill>
              </a:rPr>
              <a:t> </a:t>
            </a:r>
            <a:r>
              <a:rPr lang="en-US" baseline="0" dirty="0" err="1">
                <a:solidFill>
                  <a:schemeClr val="bg2"/>
                </a:solidFill>
              </a:rPr>
              <a:t>anual</a:t>
            </a:r>
            <a:r>
              <a:rPr lang="en-US" baseline="0" dirty="0">
                <a:solidFill>
                  <a:schemeClr val="bg2"/>
                </a:solidFill>
              </a:rPr>
              <a:t/>
            </a:r>
            <a:br>
              <a:rPr lang="en-US" baseline="0" dirty="0">
                <a:solidFill>
                  <a:schemeClr val="bg2"/>
                </a:solidFill>
              </a:rPr>
            </a:br>
            <a:r>
              <a:rPr lang="en-US" baseline="0" dirty="0">
                <a:solidFill>
                  <a:schemeClr val="bg2"/>
                </a:solidFill>
              </a:rPr>
              <a:t>(</a:t>
            </a:r>
            <a:r>
              <a:rPr lang="en-US" baseline="0" dirty="0" err="1">
                <a:solidFill>
                  <a:schemeClr val="bg2"/>
                </a:solidFill>
              </a:rPr>
              <a:t>em</a:t>
            </a:r>
            <a:r>
              <a:rPr lang="en-US" baseline="0" dirty="0">
                <a:solidFill>
                  <a:schemeClr val="bg2"/>
                </a:solidFill>
              </a:rPr>
              <a:t> </a:t>
            </a:r>
            <a:r>
              <a:rPr lang="en-US" baseline="0" dirty="0" err="1">
                <a:solidFill>
                  <a:schemeClr val="bg2"/>
                </a:solidFill>
              </a:rPr>
              <a:t>milhões</a:t>
            </a:r>
            <a:r>
              <a:rPr lang="en-US" baseline="0" dirty="0">
                <a:solidFill>
                  <a:schemeClr val="bg2"/>
                </a:solidFill>
              </a:rPr>
              <a:t> de </a:t>
            </a:r>
            <a:r>
              <a:rPr lang="en-US" baseline="0" dirty="0" err="1">
                <a:solidFill>
                  <a:schemeClr val="bg2"/>
                </a:solidFill>
              </a:rPr>
              <a:t>reais</a:t>
            </a:r>
            <a:r>
              <a:rPr lang="en-US" baseline="0" dirty="0">
                <a:solidFill>
                  <a:schemeClr val="bg2"/>
                </a:solidFill>
              </a:rPr>
              <a:t>)</a:t>
            </a:r>
          </a:p>
        </c:rich>
      </c:tx>
      <c:layout>
        <c:manualLayout>
          <c:xMode val="edge"/>
          <c:yMode val="edge"/>
          <c:x val="0.33211154278527744"/>
          <c:y val="2.31427145009284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0" i="0" u="none" strike="noStrike" kern="1200" spc="0" baseline="0">
              <a:solidFill>
                <a:schemeClr val="bg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'Gráfico 2'!$J$2</c:f>
              <c:strCache>
                <c:ptCount val="1"/>
                <c:pt idx="0">
                  <c:v>Total em milhões de reais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7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'Gráfico 2'!$I$3:$I$15</c:f>
              <c:numCache>
                <c:formatCode>0</c:formatCode>
                <c:ptCount val="1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</c:numCache>
            </c:numRef>
          </c:cat>
          <c:val>
            <c:numRef>
              <c:f>'Gráfico 2'!$J$3:$J$15</c:f>
              <c:numCache>
                <c:formatCode>_("R$"* #,##0.00_);_("R$"* \(#,##0.00\);_("R$"* "-"??_);_(@_)</c:formatCode>
                <c:ptCount val="13"/>
                <c:pt idx="0">
                  <c:v>0.58058154000000006</c:v>
                </c:pt>
                <c:pt idx="1">
                  <c:v>0.99424115000000002</c:v>
                </c:pt>
                <c:pt idx="2">
                  <c:v>1.9229872100000001</c:v>
                </c:pt>
                <c:pt idx="3">
                  <c:v>5.3420259399999992</c:v>
                </c:pt>
                <c:pt idx="4">
                  <c:v>7.3400867499999993</c:v>
                </c:pt>
                <c:pt idx="5">
                  <c:v>6.7322767499999996</c:v>
                </c:pt>
                <c:pt idx="6">
                  <c:v>8.7498883600000017</c:v>
                </c:pt>
                <c:pt idx="7">
                  <c:v>5.9990261400000007</c:v>
                </c:pt>
                <c:pt idx="8">
                  <c:v>14.878673790000001</c:v>
                </c:pt>
                <c:pt idx="9">
                  <c:v>16.47883899</c:v>
                </c:pt>
                <c:pt idx="10">
                  <c:v>27.994872889999996</c:v>
                </c:pt>
                <c:pt idx="11">
                  <c:v>28.877681770000002</c:v>
                </c:pt>
                <c:pt idx="12">
                  <c:v>33.448243149999996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BE-4E92-9C4D-D63DB39B19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81759552"/>
        <c:axId val="681763712"/>
      </c:barChart>
      <c:catAx>
        <c:axId val="681759552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t-BR"/>
          </a:p>
        </c:txPr>
        <c:crossAx val="681763712"/>
        <c:crosses val="autoZero"/>
        <c:auto val="1"/>
        <c:lblAlgn val="ctr"/>
        <c:lblOffset val="100"/>
        <c:noMultiLvlLbl val="0"/>
      </c:catAx>
      <c:valAx>
        <c:axId val="681763712"/>
        <c:scaling>
          <c:orientation val="minMax"/>
          <c:max val="35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&quot;R$&quot;\ * #,##0.0_-;\-&quot;R$&quot;\ * #,##0.0_-;_-&quot;R$&quot;\ * &quot;-&quot;?_-;_-@_-" sourceLinked="0"/>
        <c:majorTickMark val="none"/>
        <c:minorTickMark val="none"/>
        <c:tickLblPos val="nextTo"/>
        <c:crossAx val="681759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ysClr val="windowText" lastClr="000000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Distribuição</a:t>
            </a:r>
            <a:r>
              <a:rPr lang="pt-BR" baseline="0"/>
              <a:t> dos valores arrecadados </a:t>
            </a:r>
            <a:br>
              <a:rPr lang="pt-BR" baseline="0"/>
            </a:br>
            <a:r>
              <a:rPr lang="pt-BR" baseline="0"/>
              <a:t>(2010-2022)</a:t>
            </a:r>
            <a:endParaRPr lang="pt-BR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D58-4783-BF4A-DAB564C117B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D58-4783-BF4A-DAB564C117B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D58-4783-BF4A-DAB564C117B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D58-4783-BF4A-DAB564C117B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D58-4783-BF4A-DAB564C117BF}"/>
              </c:ext>
            </c:extLst>
          </c:dPt>
          <c:dLbls>
            <c:dLbl>
              <c:idx val="0"/>
              <c:layout>
                <c:manualLayout>
                  <c:x val="0.16100628930817609"/>
                  <c:y val="-1.1976047904191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D58-4783-BF4A-DAB564C117BF}"/>
                </c:ext>
              </c:extLst>
            </c:dLbl>
            <c:dLbl>
              <c:idx val="1"/>
              <c:layout>
                <c:manualLayout>
                  <c:x val="8.3018867924528214E-2"/>
                  <c:y val="7.9840319361277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D58-4783-BF4A-DAB564C117BF}"/>
                </c:ext>
              </c:extLst>
            </c:dLbl>
            <c:dLbl>
              <c:idx val="2"/>
              <c:layout>
                <c:manualLayout>
                  <c:x val="-0.17358490566037735"/>
                  <c:y val="1.99600798403192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9D58-4783-BF4A-DAB564C117BF}"/>
                </c:ext>
              </c:extLst>
            </c:dLbl>
            <c:dLbl>
              <c:idx val="3"/>
              <c:layout>
                <c:manualLayout>
                  <c:x val="-0.16603773584905662"/>
                  <c:y val="-1.1976047904191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9D58-4783-BF4A-DAB564C117BF}"/>
                </c:ext>
              </c:extLst>
            </c:dLbl>
            <c:dLbl>
              <c:idx val="4"/>
              <c:layout>
                <c:manualLayout>
                  <c:x val="-5.5345911949685578E-2"/>
                  <c:y val="-8.3832335329341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9D58-4783-BF4A-DAB564C117B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Planilha1!$A$1:$E$1</c:f>
              <c:strCache>
                <c:ptCount val="5"/>
                <c:pt idx="0">
                  <c:v>SFB</c:v>
                </c:pt>
                <c:pt idx="1">
                  <c:v>ICMBio</c:v>
                </c:pt>
                <c:pt idx="2">
                  <c:v>FNDF</c:v>
                </c:pt>
                <c:pt idx="3">
                  <c:v>Estados</c:v>
                </c:pt>
                <c:pt idx="4">
                  <c:v>Municípios</c:v>
                </c:pt>
              </c:strCache>
            </c:strRef>
          </c:cat>
          <c:val>
            <c:numRef>
              <c:f>Planilha1!$A$2:$E$2</c:f>
              <c:numCache>
                <c:formatCode>"R$"\ #,##0.00</c:formatCode>
                <c:ptCount val="5"/>
                <c:pt idx="0">
                  <c:v>56964513.959999993</c:v>
                </c:pt>
                <c:pt idx="1">
                  <c:v>40949965.406000003</c:v>
                </c:pt>
                <c:pt idx="2">
                  <c:v>20474981.688000001</c:v>
                </c:pt>
                <c:pt idx="3">
                  <c:v>20474981.688000001</c:v>
                </c:pt>
                <c:pt idx="4">
                  <c:v>20474981.688000001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D58-4783-BF4A-DAB564C117BF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3076363" cy="513508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4021296" y="0"/>
            <a:ext cx="3076363" cy="513508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2ECF1B9F-6D55-40E8-B4B1-5BADB7B85066}" type="datetimeFigureOut">
              <a:rPr lang="pt-BR" smtClean="0"/>
              <a:t>08/11/2023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3" y="9721109"/>
            <a:ext cx="3076363" cy="513507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4021296" y="9721109"/>
            <a:ext cx="3076363" cy="513507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ABDBC771-614A-4859-A38F-C5532BC1B55D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77883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5400"/>
          </a:xfrm>
          <a:prstGeom prst="rect">
            <a:avLst/>
          </a:prstGeom>
        </p:spPr>
        <p:txBody>
          <a:bodyPr lIns="99045" tIns="49522" rIns="99045" bIns="49522"/>
          <a:lstStyle/>
          <a:p>
            <a:endParaRPr dirty="0"/>
          </a:p>
        </p:txBody>
      </p:sp>
      <p:sp>
        <p:nvSpPr>
          <p:cNvPr id="134" name="Shape 134"/>
          <p:cNvSpPr>
            <a:spLocks noGrp="1"/>
          </p:cNvSpPr>
          <p:nvPr>
            <p:ph type="body" sz="quarter" idx="1"/>
          </p:nvPr>
        </p:nvSpPr>
        <p:spPr>
          <a:xfrm>
            <a:off x="946573" y="4861441"/>
            <a:ext cx="5206154" cy="4605576"/>
          </a:xfrm>
          <a:prstGeom prst="rect">
            <a:avLst/>
          </a:prstGeom>
        </p:spPr>
        <p:txBody>
          <a:bodyPr lIns="99045" tIns="49522" rIns="99045" bIns="49522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071409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1pPr>
    <a:lvl2pPr indent="2286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2pPr>
    <a:lvl3pPr indent="4572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3pPr>
    <a:lvl4pPr indent="6858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4pPr>
    <a:lvl5pPr indent="9144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5pPr>
    <a:lvl6pPr indent="11430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6pPr>
    <a:lvl7pPr indent="13716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7pPr>
    <a:lvl8pPr indent="16002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8pPr>
    <a:lvl9pPr indent="1828800" latinLnBrk="0">
      <a:defRPr sz="1200">
        <a:solidFill>
          <a:srgbClr val="7B7B7B"/>
        </a:solidFill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54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361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54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8702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4"/>
          <p:cNvSpPr/>
          <p:nvPr userDrawn="1"/>
        </p:nvSpPr>
        <p:spPr>
          <a:xfrm>
            <a:off x="-1" y="0"/>
            <a:ext cx="7200002" cy="6858000"/>
          </a:xfrm>
          <a:prstGeom prst="rect">
            <a:avLst/>
          </a:prstGeom>
          <a:solidFill>
            <a:srgbClr val="1E428B"/>
          </a:solidFill>
          <a:ln w="12700">
            <a:solidFill>
              <a:srgbClr val="005187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62" y="620688"/>
            <a:ext cx="2004846" cy="807987"/>
          </a:xfrm>
          <a:prstGeom prst="rect">
            <a:avLst/>
          </a:prstGeom>
        </p:spPr>
      </p:pic>
      <p:sp>
        <p:nvSpPr>
          <p:cNvPr id="7" name="Espaço Reservado para Texto 6"/>
          <p:cNvSpPr>
            <a:spLocks noGrp="1"/>
          </p:cNvSpPr>
          <p:nvPr>
            <p:ph type="body" sz="quarter" idx="10" hasCustomPrompt="1"/>
          </p:nvPr>
        </p:nvSpPr>
        <p:spPr>
          <a:xfrm>
            <a:off x="487551" y="2747962"/>
            <a:ext cx="3898900" cy="1362075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600"/>
              </a:spcBef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CLIQUE PARA EDITAR O TÍTULO</a:t>
            </a:r>
          </a:p>
        </p:txBody>
      </p:sp>
      <p:sp>
        <p:nvSpPr>
          <p:cNvPr id="9" name="Espaço Reservado para Imagem 8"/>
          <p:cNvSpPr>
            <a:spLocks noGrp="1"/>
          </p:cNvSpPr>
          <p:nvPr>
            <p:ph type="pic" sz="quarter" idx="11"/>
          </p:nvPr>
        </p:nvSpPr>
        <p:spPr>
          <a:xfrm>
            <a:off x="7199069" y="-100013"/>
            <a:ext cx="5138738" cy="7058026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/>
              <a:t>Clique 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0D336E56-9E04-43D1-A3FE-0F1F9F0B41BC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4" name="Imagem 5" descr="Imagem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9019" y="0"/>
            <a:ext cx="12201016" cy="4320241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Retângulo 6"/>
          <p:cNvSpPr/>
          <p:nvPr userDrawn="1"/>
        </p:nvSpPr>
        <p:spPr>
          <a:xfrm>
            <a:off x="-65195" y="4319175"/>
            <a:ext cx="12313368" cy="2603723"/>
          </a:xfrm>
          <a:prstGeom prst="rect">
            <a:avLst/>
          </a:prstGeom>
          <a:solidFill>
            <a:srgbClr val="1E428B"/>
          </a:solidFill>
          <a:ln w="12700">
            <a:noFill/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407368" y="5092667"/>
            <a:ext cx="5521325" cy="503238"/>
          </a:xfrm>
        </p:spPr>
        <p:txBody>
          <a:bodyPr/>
          <a:lstStyle>
            <a:lvl1pPr marL="0" indent="0">
              <a:buNone/>
              <a:defRPr sz="2800" baseline="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Título de abertura de seção</a:t>
            </a:r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653136"/>
            <a:ext cx="1259738" cy="253167"/>
          </a:xfrm>
          <a:prstGeom prst="rect">
            <a:avLst/>
          </a:prstGeom>
        </p:spPr>
      </p:pic>
      <p:sp>
        <p:nvSpPr>
          <p:cNvPr id="10" name="Espaço Reservado para Texto 8"/>
          <p:cNvSpPr>
            <a:spLocks noGrp="1"/>
          </p:cNvSpPr>
          <p:nvPr>
            <p:ph type="body" sz="quarter" idx="12" hasCustomPrompt="1"/>
          </p:nvPr>
        </p:nvSpPr>
        <p:spPr>
          <a:xfrm>
            <a:off x="386248" y="5651568"/>
            <a:ext cx="5521325" cy="503238"/>
          </a:xfrm>
        </p:spPr>
        <p:txBody>
          <a:bodyPr/>
          <a:lstStyle>
            <a:lvl1pPr marL="0" indent="0">
              <a:buNone/>
              <a:defRPr sz="2800" baseline="0">
                <a:solidFill>
                  <a:srgbClr val="65B32E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Subtítulo de seção</a:t>
            </a:r>
          </a:p>
        </p:txBody>
      </p:sp>
      <p:sp>
        <p:nvSpPr>
          <p:cNvPr id="12" name="Espaço Reservado para Imagem 11"/>
          <p:cNvSpPr>
            <a:spLocks noGrp="1"/>
          </p:cNvSpPr>
          <p:nvPr>
            <p:ph type="pic" sz="quarter" idx="13"/>
          </p:nvPr>
        </p:nvSpPr>
        <p:spPr>
          <a:xfrm>
            <a:off x="-25400" y="0"/>
            <a:ext cx="4177184" cy="429418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4" name="Espaço Reservado para Imagem 13"/>
          <p:cNvSpPr>
            <a:spLocks noGrp="1"/>
          </p:cNvSpPr>
          <p:nvPr>
            <p:ph type="pic" sz="quarter" idx="14"/>
          </p:nvPr>
        </p:nvSpPr>
        <p:spPr>
          <a:xfrm>
            <a:off x="4080544" y="0"/>
            <a:ext cx="4103688" cy="429418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6" name="Espaço Reservado para Imagem 15"/>
          <p:cNvSpPr>
            <a:spLocks noGrp="1"/>
          </p:cNvSpPr>
          <p:nvPr>
            <p:ph type="pic" sz="quarter" idx="15"/>
          </p:nvPr>
        </p:nvSpPr>
        <p:spPr>
          <a:xfrm>
            <a:off x="8112125" y="0"/>
            <a:ext cx="4079875" cy="4294188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7" name="DataClassificationLabel">
            <a:extLst>
              <a:ext uri="{FF2B5EF4-FFF2-40B4-BE49-F238E27FC236}">
                <a16:creationId xmlns:a16="http://schemas.microsoft.com/office/drawing/2014/main" id="{F86D82D1-C23F-407D-B4B2-90E97971DC97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450118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9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1A5BC013-DB29-46B1-8C1C-D46D8C5245B0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9173233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0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D0320917-8121-437B-A1E4-5D57F375B265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4043696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E94D9587-A64A-4629-A050-77E916BC40FD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3894537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066FC2A7-FFD4-4B68-BE34-F41E27263A93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454430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3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F59EED06-5422-4BB6-902B-BD89526A0D09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90511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Retângulo 7"/>
          <p:cNvSpPr/>
          <p:nvPr userDrawn="1"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Rectangle"/>
          <p:cNvSpPr/>
          <p:nvPr/>
        </p:nvSpPr>
        <p:spPr>
          <a:xfrm>
            <a:off x="2587816" y="1301970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7" name="Rectangle"/>
          <p:cNvSpPr/>
          <p:nvPr userDrawn="1"/>
        </p:nvSpPr>
        <p:spPr>
          <a:xfrm>
            <a:off x="2587816" y="2008581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8" name="Rectangle"/>
          <p:cNvSpPr/>
          <p:nvPr userDrawn="1"/>
        </p:nvSpPr>
        <p:spPr>
          <a:xfrm>
            <a:off x="2587816" y="2715192"/>
            <a:ext cx="6767852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9" name="Rectangle"/>
          <p:cNvSpPr/>
          <p:nvPr userDrawn="1"/>
        </p:nvSpPr>
        <p:spPr>
          <a:xfrm>
            <a:off x="2587815" y="3421803"/>
            <a:ext cx="6767851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0" name="Rectangle"/>
          <p:cNvSpPr/>
          <p:nvPr userDrawn="1"/>
        </p:nvSpPr>
        <p:spPr>
          <a:xfrm>
            <a:off x="2587816" y="4128413"/>
            <a:ext cx="6767852" cy="602356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" name="Rectangle"/>
          <p:cNvSpPr/>
          <p:nvPr userDrawn="1"/>
        </p:nvSpPr>
        <p:spPr>
          <a:xfrm>
            <a:off x="2587813" y="4835025"/>
            <a:ext cx="6767851" cy="602355"/>
          </a:xfrm>
          <a:prstGeom prst="rect">
            <a:avLst/>
          </a:prstGeom>
          <a:solidFill>
            <a:srgbClr val="65B32E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" name="Rectangle"/>
          <p:cNvSpPr/>
          <p:nvPr userDrawn="1"/>
        </p:nvSpPr>
        <p:spPr>
          <a:xfrm>
            <a:off x="2587816" y="5541635"/>
            <a:ext cx="6767852" cy="602355"/>
          </a:xfrm>
          <a:prstGeom prst="rect">
            <a:avLst/>
          </a:prstGeom>
          <a:solidFill>
            <a:srgbClr val="1E428B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marL="266700" indent="-266700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0" hasCustomPrompt="1"/>
          </p:nvPr>
        </p:nvSpPr>
        <p:spPr>
          <a:xfrm>
            <a:off x="2999657" y="209385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2</a:t>
            </a:r>
          </a:p>
        </p:txBody>
      </p:sp>
      <p:sp>
        <p:nvSpPr>
          <p:cNvPr id="13" name="Espaço Reservado para Tex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983410" y="2800469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3</a:t>
            </a:r>
          </a:p>
        </p:txBody>
      </p:sp>
      <p:sp>
        <p:nvSpPr>
          <p:cNvPr id="14" name="Espaço Reservado para Texto 2"/>
          <p:cNvSpPr>
            <a:spLocks noGrp="1"/>
          </p:cNvSpPr>
          <p:nvPr>
            <p:ph type="body" sz="quarter" idx="12" hasCustomPrompt="1"/>
          </p:nvPr>
        </p:nvSpPr>
        <p:spPr>
          <a:xfrm>
            <a:off x="2983406" y="350708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4</a:t>
            </a:r>
          </a:p>
        </p:txBody>
      </p:sp>
      <p:sp>
        <p:nvSpPr>
          <p:cNvPr id="15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983406" y="4213691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5</a:t>
            </a:r>
          </a:p>
        </p:txBody>
      </p:sp>
      <p:sp>
        <p:nvSpPr>
          <p:cNvPr id="16" name="Espaço Reservado para Tex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983410" y="492030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6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983406" y="5626912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7</a:t>
            </a:r>
          </a:p>
        </p:txBody>
      </p:sp>
      <p:sp>
        <p:nvSpPr>
          <p:cNvPr id="18" name="Espaço Reservado para Texto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3406" y="1387248"/>
            <a:ext cx="5976664" cy="431800"/>
          </a:xfr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 Seção 1</a:t>
            </a: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728D2649-FDBA-4BCF-B909-EF65292BD947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71496779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6" descr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Retângulo 7"/>
          <p:cNvSpPr/>
          <p:nvPr/>
        </p:nvSpPr>
        <p:spPr>
          <a:xfrm>
            <a:off x="-720" y="-2026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4" name="Imagem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04664"/>
            <a:ext cx="1259738" cy="253168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B8AA6EF5-2FCC-409B-9C85-97520BB37587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3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6" descr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Retângulo 7"/>
          <p:cNvSpPr/>
          <p:nvPr/>
        </p:nvSpPr>
        <p:spPr>
          <a:xfrm>
            <a:off x="-720" y="-2026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9E49D697-AF3B-410F-B6BD-2F6073FC0E83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261216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m 1" descr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4227"/>
            <a:ext cx="12217402" cy="6843774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Retângulo 4"/>
          <p:cNvSpPr/>
          <p:nvPr/>
        </p:nvSpPr>
        <p:spPr>
          <a:xfrm>
            <a:off x="0" y="2095"/>
            <a:ext cx="12217400" cy="6860025"/>
          </a:xfrm>
          <a:prstGeom prst="rect">
            <a:avLst/>
          </a:prstGeom>
          <a:solidFill>
            <a:srgbClr val="AFABAB">
              <a:alpha val="50195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5" name="Slide Number"/>
          <p:cNvSpPr>
            <a:spLocks noGrp="1"/>
          </p:cNvSpPr>
          <p:nvPr>
            <p:ph type="sldNum" sz="quarter" idx="2"/>
          </p:nvPr>
        </p:nvSpPr>
        <p:spPr>
          <a:xfrm>
            <a:off x="10488489" y="6300028"/>
            <a:ext cx="1259738" cy="369332"/>
          </a:xfrm>
          <a:prstGeom prst="rect">
            <a:avLst/>
          </a:prstGeom>
          <a:solidFill>
            <a:srgbClr val="65B32E"/>
          </a:solidFill>
          <a:ln w="12700">
            <a:miter lim="400000"/>
          </a:ln>
        </p:spPr>
        <p:txBody>
          <a:bodyPr wrap="square" lIns="45719" rIns="45719" anchor="t">
            <a:spAutoFit/>
          </a:bodyPr>
          <a:lstStyle>
            <a:lvl1pPr>
              <a:defRPr lang="pt-BR" sz="1800" smtClean="0">
                <a:solidFill>
                  <a:srgbClr val="FFFFFF"/>
                </a:solidFill>
              </a:defRPr>
            </a:lvl1pPr>
          </a:lstStyle>
          <a:p>
            <a:pPr algn="ctr"/>
            <a:fld id="{86CB4B4D-7CA3-9044-876B-883B54F8677D}" type="slidenum">
              <a:rPr lang="pt-BR" smtClean="0"/>
              <a:pPr algn="ctr"/>
              <a:t>‹nº›</a:t>
            </a:fld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04664"/>
            <a:ext cx="1259738" cy="253168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64C4C2C8-E54E-4448-8278-7C0F92178108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015469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04664"/>
            <a:ext cx="1259738" cy="253168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5CD1DCD4-9E08-424B-A0D4-BA7A93F41858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2515527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Aviso de Restr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ody Level One…"/>
          <p:cNvSpPr>
            <a:spLocks noGrp="1"/>
          </p:cNvSpPr>
          <p:nvPr>
            <p:ph type="body" sz="quarter" idx="1" hasCustomPrompt="1"/>
          </p:nvPr>
        </p:nvSpPr>
        <p:spPr>
          <a:xfrm>
            <a:off x="911424" y="6309320"/>
            <a:ext cx="10488488" cy="3617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SzTx/>
              <a:buFontTx/>
              <a:buNone/>
              <a:defRPr sz="1200" baseline="0">
                <a:solidFill>
                  <a:schemeClr val="bg1">
                    <a:lumMod val="50000"/>
                  </a:schemeClr>
                </a:solidFill>
              </a:defRPr>
            </a:lvl1pPr>
            <a:lvl2pPr marL="571500" indent="-114300" algn="r">
              <a:buFontTx/>
              <a:defRPr sz="1200"/>
            </a:lvl2pPr>
            <a:lvl3pPr marL="1051560" indent="-137160" algn="r">
              <a:buFontTx/>
              <a:defRPr sz="1200"/>
            </a:lvl3pPr>
            <a:lvl4pPr marL="1524000" indent="-152400" algn="r">
              <a:buFontTx/>
              <a:defRPr sz="1200"/>
            </a:lvl4pPr>
            <a:lvl5pPr marL="1981200" indent="-152400" algn="r">
              <a:buFontTx/>
              <a:defRPr sz="1200"/>
            </a:lvl5pPr>
          </a:lstStyle>
          <a:p>
            <a:r>
              <a:rPr lang="pt-BR" dirty="0"/>
              <a:t>Classificação: Controlado. Restrição de acesso: Empresas dos Sistema BNDES. Uso no âmbito interno | Unidade Gestora: Área/</a:t>
            </a:r>
            <a:r>
              <a:rPr lang="pt-BR" dirty="0" err="1"/>
              <a:t>Depto</a:t>
            </a:r>
            <a:r>
              <a:rPr lang="pt-BR" dirty="0"/>
              <a:t>/Gerência</a:t>
            </a:r>
            <a:endParaRPr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04664"/>
            <a:ext cx="1259738" cy="253168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D8333B9E-1CCB-41A6-9753-842FC165E6B8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6006598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DCD82E29-170B-4316-A283-F666CA2B155E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9192597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49" y="-3575"/>
            <a:ext cx="12198349" cy="6861575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5EC2DAAA-EF94-483F-ABC1-63B349F95F73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4428874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7" y="-17930"/>
            <a:ext cx="12223877" cy="6875930"/>
          </a:xfrm>
          <a:prstGeom prst="rect">
            <a:avLst/>
          </a:prstGeom>
        </p:spPr>
      </p:pic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CE9B8CBE-2583-48FA-8E4F-9942A6990DD4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1884720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6" descr="Imagem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4363"/>
            <a:ext cx="12199755" cy="6862363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Retângulo 4"/>
          <p:cNvSpPr/>
          <p:nvPr userDrawn="1"/>
        </p:nvSpPr>
        <p:spPr>
          <a:xfrm>
            <a:off x="-1" y="-4363"/>
            <a:ext cx="12199755" cy="6862363"/>
          </a:xfrm>
          <a:prstGeom prst="rect">
            <a:avLst/>
          </a:prstGeom>
          <a:solidFill>
            <a:schemeClr val="bg1">
              <a:alpha val="8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spc="0" normalizeH="0" baseline="0" dirty="0">
              <a:ln>
                <a:noFill/>
              </a:ln>
              <a:solidFill>
                <a:srgbClr val="7B7B7B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C9F9CFF2-B35C-4B28-A302-35248987B9E6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2309540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68"/>
          <a:stretch/>
        </p:blipFill>
        <p:spPr>
          <a:xfrm>
            <a:off x="0" y="-84200"/>
            <a:ext cx="12288688" cy="7113600"/>
          </a:xfrm>
          <a:prstGeom prst="rect">
            <a:avLst/>
          </a:prstGeom>
        </p:spPr>
      </p:pic>
      <p:sp>
        <p:nvSpPr>
          <p:cNvPr id="3" name="Retângulo 2"/>
          <p:cNvSpPr/>
          <p:nvPr userDrawn="1"/>
        </p:nvSpPr>
        <p:spPr>
          <a:xfrm>
            <a:off x="0" y="-84200"/>
            <a:ext cx="12288688" cy="7113600"/>
          </a:xfrm>
          <a:prstGeom prst="rect">
            <a:avLst/>
          </a:prstGeom>
          <a:solidFill>
            <a:schemeClr val="bg1">
              <a:alpha val="8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spc="0" normalizeH="0" baseline="0" dirty="0">
              <a:ln>
                <a:noFill/>
              </a:ln>
              <a:solidFill>
                <a:srgbClr val="7B7B7B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4" name="DataClassificationLabel">
            <a:extLst>
              <a:ext uri="{FF2B5EF4-FFF2-40B4-BE49-F238E27FC236}">
                <a16:creationId xmlns:a16="http://schemas.microsoft.com/office/drawing/2014/main" id="{B9886F16-BABD-4270-A92A-9735E9691757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8838238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294"/>
            <a:ext cx="12300536" cy="6893294"/>
          </a:xfrm>
          <a:prstGeom prst="rect">
            <a:avLst/>
          </a:prstGeom>
        </p:spPr>
      </p:pic>
      <p:sp>
        <p:nvSpPr>
          <p:cNvPr id="3" name="Retângulo 2"/>
          <p:cNvSpPr/>
          <p:nvPr userDrawn="1"/>
        </p:nvSpPr>
        <p:spPr>
          <a:xfrm>
            <a:off x="-930" y="-27384"/>
            <a:ext cx="12301466" cy="6885384"/>
          </a:xfrm>
          <a:prstGeom prst="rect">
            <a:avLst/>
          </a:prstGeom>
          <a:solidFill>
            <a:schemeClr val="bg1">
              <a:alpha val="8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spc="0" normalizeH="0" baseline="0" dirty="0">
              <a:ln>
                <a:noFill/>
              </a:ln>
              <a:solidFill>
                <a:srgbClr val="7B7B7B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9D80ABDA-31AB-40B9-841D-56D37D0AD561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0322429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77"/>
          <a:stretch/>
        </p:blipFill>
        <p:spPr>
          <a:xfrm>
            <a:off x="-96688" y="-99391"/>
            <a:ext cx="12301466" cy="6984776"/>
          </a:xfrm>
          <a:prstGeom prst="rect">
            <a:avLst/>
          </a:prstGeom>
        </p:spPr>
      </p:pic>
      <p:sp>
        <p:nvSpPr>
          <p:cNvPr id="7" name="Retângulo 6"/>
          <p:cNvSpPr/>
          <p:nvPr userDrawn="1"/>
        </p:nvSpPr>
        <p:spPr>
          <a:xfrm>
            <a:off x="-96688" y="-99391"/>
            <a:ext cx="12301466" cy="6984775"/>
          </a:xfrm>
          <a:prstGeom prst="rect">
            <a:avLst/>
          </a:prstGeom>
          <a:solidFill>
            <a:schemeClr val="bg1">
              <a:alpha val="8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spc="0" normalizeH="0" baseline="0" dirty="0">
              <a:ln>
                <a:noFill/>
              </a:ln>
              <a:solidFill>
                <a:srgbClr val="7B7B7B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" name="DataClassificationLabel">
            <a:extLst>
              <a:ext uri="{FF2B5EF4-FFF2-40B4-BE49-F238E27FC236}">
                <a16:creationId xmlns:a16="http://schemas.microsoft.com/office/drawing/2014/main" id="{30D35D20-E8C9-4B5B-887F-2DF599883E70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09960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 preferRelativeResize="0"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98" b="9427"/>
          <a:stretch/>
        </p:blipFill>
        <p:spPr>
          <a:xfrm>
            <a:off x="0" y="-63389"/>
            <a:ext cx="12192000" cy="6984775"/>
          </a:xfrm>
          <a:prstGeom prst="rect">
            <a:avLst/>
          </a:prstGeom>
        </p:spPr>
      </p:pic>
      <p:sp>
        <p:nvSpPr>
          <p:cNvPr id="7" name="Retângulo 6"/>
          <p:cNvSpPr/>
          <p:nvPr userDrawn="1"/>
        </p:nvSpPr>
        <p:spPr>
          <a:xfrm>
            <a:off x="0" y="-63389"/>
            <a:ext cx="12192000" cy="6984775"/>
          </a:xfrm>
          <a:prstGeom prst="rect">
            <a:avLst/>
          </a:prstGeom>
          <a:solidFill>
            <a:schemeClr val="bg1">
              <a:alpha val="8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spc="0" normalizeH="0" baseline="0" dirty="0">
              <a:ln>
                <a:noFill/>
              </a:ln>
              <a:solidFill>
                <a:srgbClr val="7B7B7B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" name="DataClassificationLabel">
            <a:extLst>
              <a:ext uri="{FF2B5EF4-FFF2-40B4-BE49-F238E27FC236}">
                <a16:creationId xmlns:a16="http://schemas.microsoft.com/office/drawing/2014/main" id="{A021A13B-0F9A-4287-B0B9-34DF3ABEB199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6658241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4" name="Imagem 13" descr="Imagem 13"/>
          <p:cNvPicPr>
            <a:picLocks noChangeAspect="1"/>
          </p:cNvPicPr>
          <p:nvPr userDrawn="1"/>
        </p:nvPicPr>
        <p:blipFill>
          <a:blip r:embed="rId2"/>
          <a:srcRect b="19511"/>
          <a:stretch>
            <a:fillRect/>
          </a:stretch>
        </p:blipFill>
        <p:spPr>
          <a:xfrm>
            <a:off x="0" y="-16593"/>
            <a:ext cx="12192000" cy="5497043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Retângulo 3"/>
          <p:cNvSpPr/>
          <p:nvPr userDrawn="1"/>
        </p:nvSpPr>
        <p:spPr>
          <a:xfrm>
            <a:off x="0" y="-16593"/>
            <a:ext cx="12193201" cy="5513795"/>
          </a:xfrm>
          <a:prstGeom prst="rect">
            <a:avLst/>
          </a:prstGeom>
          <a:solidFill>
            <a:srgbClr val="1E428B">
              <a:alpha val="80000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6" name="Imagem 14" descr="Imagem 14"/>
          <p:cNvPicPr>
            <a:picLocks noChangeAspect="1"/>
          </p:cNvPicPr>
          <p:nvPr userDrawn="1"/>
        </p:nvPicPr>
        <p:blipFill rotWithShape="1">
          <a:blip r:embed="rId3"/>
          <a:srcRect l="32157"/>
          <a:stretch/>
        </p:blipFill>
        <p:spPr>
          <a:xfrm>
            <a:off x="7824192" y="5805264"/>
            <a:ext cx="3990698" cy="700408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7" name="CaixaDeTexto 15"/>
          <p:cNvSpPr/>
          <p:nvPr userDrawn="1"/>
        </p:nvSpPr>
        <p:spPr>
          <a:xfrm>
            <a:off x="8899500" y="1160377"/>
            <a:ext cx="2989131" cy="2268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Autofit/>
          </a:bodyPr>
          <a:lstStyle/>
          <a:p>
            <a:pPr>
              <a:lnSpc>
                <a:spcPct val="200000"/>
              </a:lnSpc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facebook.com</a:t>
            </a:r>
            <a:r>
              <a:rPr dirty="0"/>
              <a:t>/</a:t>
            </a:r>
            <a:r>
              <a:rPr dirty="0" err="1"/>
              <a:t>bndes.imprensa</a:t>
            </a:r>
            <a:endParaRPr dirty="0"/>
          </a:p>
          <a:p>
            <a:pPr>
              <a:lnSpc>
                <a:spcPct val="200000"/>
              </a:lnSpc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twitter.com</a:t>
            </a:r>
            <a:r>
              <a:rPr dirty="0"/>
              <a:t>/</a:t>
            </a:r>
            <a:r>
              <a:rPr dirty="0" err="1"/>
              <a:t>bndes_imprensa</a:t>
            </a:r>
            <a:endParaRPr dirty="0"/>
          </a:p>
          <a:p>
            <a:pPr>
              <a:lnSpc>
                <a:spcPct val="200000"/>
              </a:lnSpc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youtube.com</a:t>
            </a:r>
            <a:r>
              <a:rPr dirty="0"/>
              <a:t>/</a:t>
            </a:r>
            <a:r>
              <a:rPr dirty="0" err="1"/>
              <a:t>bndesgovbr</a:t>
            </a:r>
            <a:endParaRPr dirty="0"/>
          </a:p>
          <a:p>
            <a:pPr>
              <a:lnSpc>
                <a:spcPct val="200000"/>
              </a:lnSpc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slideshare.net</a:t>
            </a:r>
            <a:r>
              <a:rPr dirty="0"/>
              <a:t>/</a:t>
            </a:r>
            <a:r>
              <a:rPr dirty="0" err="1"/>
              <a:t>bndes</a:t>
            </a:r>
            <a:endParaRPr dirty="0"/>
          </a:p>
        </p:txBody>
      </p:sp>
      <p:pic>
        <p:nvPicPr>
          <p:cNvPr id="8" name="Imagem 16" descr="Imagem 16"/>
          <p:cNvPicPr>
            <a:picLocks noChangeAspect="1"/>
          </p:cNvPicPr>
          <p:nvPr userDrawn="1"/>
        </p:nvPicPr>
        <p:blipFill>
          <a:blip r:embed="rId4"/>
          <a:srcRect t="20179"/>
          <a:stretch>
            <a:fillRect/>
          </a:stretch>
        </p:blipFill>
        <p:spPr>
          <a:xfrm>
            <a:off x="8291559" y="1198478"/>
            <a:ext cx="582178" cy="2148658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Imagem 17" descr="Imagem 17"/>
          <p:cNvPicPr>
            <a:picLocks noChangeAspect="1"/>
          </p:cNvPicPr>
          <p:nvPr userDrawn="1"/>
        </p:nvPicPr>
        <p:blipFill>
          <a:blip r:embed="rId4"/>
          <a:srcRect b="79891"/>
          <a:stretch>
            <a:fillRect/>
          </a:stretch>
        </p:blipFill>
        <p:spPr>
          <a:xfrm>
            <a:off x="4563541" y="1102321"/>
            <a:ext cx="582179" cy="541302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CaixaDeTexto 18"/>
          <p:cNvSpPr/>
          <p:nvPr userDrawn="1"/>
        </p:nvSpPr>
        <p:spPr>
          <a:xfrm>
            <a:off x="5102365" y="1122950"/>
            <a:ext cx="3163431" cy="3746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Autofit/>
          </a:bodyPr>
          <a:lstStyle/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Portal BNDES</a:t>
            </a:r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Atendimento</a:t>
            </a:r>
            <a:r>
              <a:rPr dirty="0"/>
              <a:t> </a:t>
            </a:r>
            <a:r>
              <a:rPr dirty="0" err="1"/>
              <a:t>Empresarial</a:t>
            </a:r>
            <a:endParaRPr dirty="0"/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0800 702 6337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Chamadas</a:t>
            </a:r>
            <a:r>
              <a:rPr dirty="0"/>
              <a:t> </a:t>
            </a:r>
            <a:r>
              <a:rPr dirty="0" err="1"/>
              <a:t>internacionais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+55 21 2172 6337 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Ouvidoria</a:t>
            </a:r>
            <a:endParaRPr dirty="0"/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0800 702 6307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r>
              <a:rPr dirty="0"/>
              <a:t>/</a:t>
            </a:r>
            <a:r>
              <a:rPr dirty="0" err="1"/>
              <a:t>ouvidoria</a:t>
            </a:r>
            <a:endParaRPr dirty="0"/>
          </a:p>
          <a:p>
            <a:pPr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Fale</a:t>
            </a:r>
            <a:r>
              <a:rPr dirty="0"/>
              <a:t> </a:t>
            </a:r>
            <a:r>
              <a:rPr dirty="0" err="1"/>
              <a:t>Conosco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r>
              <a:rPr dirty="0"/>
              <a:t>/</a:t>
            </a:r>
            <a:r>
              <a:rPr dirty="0" err="1"/>
              <a:t>faleconosco</a:t>
            </a:r>
            <a:endParaRPr dirty="0"/>
          </a:p>
        </p:txBody>
      </p:sp>
      <p:pic>
        <p:nvPicPr>
          <p:cNvPr id="11" name="Imagem 19" descr="Imagem 19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640791" y="3132914"/>
            <a:ext cx="427680" cy="427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Imagem 20" descr="Imagem 20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640791" y="1899573"/>
            <a:ext cx="427680" cy="427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" name="Imagem 21" descr="Imagem 21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637473" y="4014925"/>
            <a:ext cx="434316" cy="434316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Retângulo 4"/>
          <p:cNvSpPr/>
          <p:nvPr userDrawn="1"/>
        </p:nvSpPr>
        <p:spPr>
          <a:xfrm>
            <a:off x="579669" y="1899285"/>
            <a:ext cx="5587921" cy="10284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>
              <a:lnSpc>
                <a:spcPts val="3200"/>
              </a:lnSpc>
              <a:spcBef>
                <a:spcPts val="9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Obrigad</a:t>
            </a:r>
            <a:r>
              <a:rPr lang="pt-BR" dirty="0"/>
              <a:t>o</a:t>
            </a:r>
            <a:r>
              <a:rPr sz="2700" dirty="0"/>
              <a:t>.</a:t>
            </a:r>
            <a:endParaRPr lang="pt-BR" sz="2700" dirty="0"/>
          </a:p>
          <a:p>
            <a:pPr>
              <a:lnSpc>
                <a:spcPts val="3200"/>
              </a:lnSpc>
              <a:spcBef>
                <a:spcPts val="9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pt-BR" sz="2000" dirty="0" err="1"/>
              <a:t>fulano@bndes.gov.br</a:t>
            </a:r>
            <a:endParaRPr sz="2000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317" y="6107276"/>
            <a:ext cx="3239859" cy="332521"/>
          </a:xfrm>
          <a:prstGeom prst="rect">
            <a:avLst/>
          </a:prstGeom>
        </p:spPr>
      </p:pic>
      <p:sp>
        <p:nvSpPr>
          <p:cNvPr id="14" name="DataClassificationLabel">
            <a:extLst>
              <a:ext uri="{FF2B5EF4-FFF2-40B4-BE49-F238E27FC236}">
                <a16:creationId xmlns:a16="http://schemas.microsoft.com/office/drawing/2014/main" id="{9881B0B5-88C8-455D-99DF-FE018D1C0345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2794313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pt-BR" smtClean="0"/>
              <a:pPr/>
              <a:t>‹nº›</a:t>
            </a:fld>
            <a:endParaRPr lang="pt-BR" dirty="0"/>
          </a:p>
        </p:txBody>
      </p:sp>
      <p:pic>
        <p:nvPicPr>
          <p:cNvPr id="4" name="Imagem 13" descr="Imagem 13"/>
          <p:cNvPicPr>
            <a:picLocks noChangeAspect="1"/>
          </p:cNvPicPr>
          <p:nvPr userDrawn="1"/>
        </p:nvPicPr>
        <p:blipFill>
          <a:blip r:embed="rId2"/>
          <a:srcRect b="19511"/>
          <a:stretch>
            <a:fillRect/>
          </a:stretch>
        </p:blipFill>
        <p:spPr>
          <a:xfrm>
            <a:off x="0" y="-16593"/>
            <a:ext cx="12192000" cy="5497043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Retângulo 3"/>
          <p:cNvSpPr/>
          <p:nvPr userDrawn="1"/>
        </p:nvSpPr>
        <p:spPr>
          <a:xfrm>
            <a:off x="0" y="-1"/>
            <a:ext cx="12193201" cy="5497203"/>
          </a:xfrm>
          <a:prstGeom prst="rect">
            <a:avLst/>
          </a:prstGeom>
          <a:solidFill>
            <a:srgbClr val="009933">
              <a:alpha val="80000"/>
            </a:srgbClr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6" name="Retângulo 4"/>
          <p:cNvSpPr/>
          <p:nvPr userDrawn="1"/>
        </p:nvSpPr>
        <p:spPr>
          <a:xfrm>
            <a:off x="579669" y="1899285"/>
            <a:ext cx="5587921" cy="10284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spAutoFit/>
          </a:bodyPr>
          <a:lstStyle/>
          <a:p>
            <a:pPr>
              <a:lnSpc>
                <a:spcPts val="3200"/>
              </a:lnSpc>
              <a:spcBef>
                <a:spcPts val="9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Obrigad</a:t>
            </a:r>
            <a:r>
              <a:rPr lang="pt-BR" dirty="0"/>
              <a:t>o</a:t>
            </a:r>
            <a:r>
              <a:rPr sz="2700" dirty="0"/>
              <a:t>.</a:t>
            </a:r>
            <a:endParaRPr lang="pt-BR" sz="2700" dirty="0"/>
          </a:p>
          <a:p>
            <a:pPr>
              <a:lnSpc>
                <a:spcPts val="3200"/>
              </a:lnSpc>
              <a:spcBef>
                <a:spcPts val="9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pt-BR" sz="2000" dirty="0"/>
              <a:t>fulano@bndes.gov.br</a:t>
            </a:r>
            <a:endParaRPr sz="2000" dirty="0"/>
          </a:p>
        </p:txBody>
      </p:sp>
      <p:pic>
        <p:nvPicPr>
          <p:cNvPr id="7" name="Imagem 17" descr="Imagem 17"/>
          <p:cNvPicPr>
            <a:picLocks noChangeAspect="1"/>
          </p:cNvPicPr>
          <p:nvPr userDrawn="1"/>
        </p:nvPicPr>
        <p:blipFill>
          <a:blip r:embed="rId3"/>
          <a:srcRect b="79891"/>
          <a:stretch>
            <a:fillRect/>
          </a:stretch>
        </p:blipFill>
        <p:spPr>
          <a:xfrm>
            <a:off x="5935267" y="1102321"/>
            <a:ext cx="582179" cy="541302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CaixaDeTexto 18"/>
          <p:cNvSpPr/>
          <p:nvPr userDrawn="1"/>
        </p:nvSpPr>
        <p:spPr>
          <a:xfrm>
            <a:off x="6474091" y="1122950"/>
            <a:ext cx="4701750" cy="3746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Autofit/>
          </a:bodyPr>
          <a:lstStyle/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Portal BNDES</a:t>
            </a:r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Atendimento</a:t>
            </a:r>
            <a:r>
              <a:rPr dirty="0"/>
              <a:t> </a:t>
            </a:r>
            <a:r>
              <a:rPr dirty="0" err="1"/>
              <a:t>Empresarial</a:t>
            </a:r>
            <a:endParaRPr dirty="0"/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0800 702 6337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Chamadas</a:t>
            </a:r>
            <a:r>
              <a:rPr dirty="0"/>
              <a:t> </a:t>
            </a:r>
            <a:r>
              <a:rPr dirty="0" err="1"/>
              <a:t>internacionais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+55 21 2172 6337 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spcBef>
                <a:spcPts val="100"/>
              </a:spcBef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Ouvidoria</a:t>
            </a:r>
            <a:endParaRPr dirty="0"/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0800 702 6307</a:t>
            </a:r>
          </a:p>
          <a:p>
            <a:pPr>
              <a:spcBef>
                <a:spcPts val="100"/>
              </a:spcBef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r>
              <a:rPr dirty="0"/>
              <a:t>/</a:t>
            </a:r>
            <a:r>
              <a:rPr dirty="0" err="1"/>
              <a:t>ouvidoria</a:t>
            </a:r>
            <a:endParaRPr dirty="0"/>
          </a:p>
          <a:p>
            <a:pPr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>
              <a:defRPr sz="16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Fale</a:t>
            </a:r>
            <a:r>
              <a:rPr dirty="0"/>
              <a:t> </a:t>
            </a:r>
            <a:r>
              <a:rPr dirty="0" err="1"/>
              <a:t>Conosco</a:t>
            </a:r>
            <a:endParaRPr dirty="0"/>
          </a:p>
          <a:p>
            <a:pPr>
              <a:defRPr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 err="1"/>
              <a:t>www.bndes.gov.br</a:t>
            </a:r>
            <a:r>
              <a:rPr dirty="0"/>
              <a:t>/</a:t>
            </a:r>
            <a:r>
              <a:rPr dirty="0" err="1"/>
              <a:t>faleconosco</a:t>
            </a:r>
            <a:endParaRPr dirty="0"/>
          </a:p>
        </p:txBody>
      </p:sp>
      <p:pic>
        <p:nvPicPr>
          <p:cNvPr id="9" name="Imagem 19" descr="Imagem 1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012517" y="3132914"/>
            <a:ext cx="427680" cy="427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m 20" descr="Imagem 2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012517" y="1899573"/>
            <a:ext cx="427680" cy="427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Imagem 21" descr="Imagem 2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009199" y="4014925"/>
            <a:ext cx="434316" cy="43431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Imagem 14" descr="Imagem 14"/>
          <p:cNvPicPr>
            <a:picLocks noChangeAspect="1"/>
          </p:cNvPicPr>
          <p:nvPr userDrawn="1"/>
        </p:nvPicPr>
        <p:blipFill rotWithShape="1">
          <a:blip r:embed="rId7"/>
          <a:srcRect l="32157"/>
          <a:stretch/>
        </p:blipFill>
        <p:spPr>
          <a:xfrm>
            <a:off x="7824192" y="5805264"/>
            <a:ext cx="3990698" cy="700408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6" name="Imagem 15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317" y="6107276"/>
            <a:ext cx="3239859" cy="332521"/>
          </a:xfrm>
          <a:prstGeom prst="rect">
            <a:avLst/>
          </a:prstGeom>
        </p:spPr>
      </p:pic>
      <p:sp>
        <p:nvSpPr>
          <p:cNvPr id="13" name="DataClassificationLabel">
            <a:extLst>
              <a:ext uri="{FF2B5EF4-FFF2-40B4-BE49-F238E27FC236}">
                <a16:creationId xmlns:a16="http://schemas.microsoft.com/office/drawing/2014/main" id="{5E743C7F-70AF-43A4-B9E8-1442B1BF8333}"/>
              </a:ext>
            </a:extLst>
          </p:cNvPr>
          <p:cNvSpPr txBox="1"/>
          <p:nvPr userDrawn="1"/>
        </p:nvSpPr>
        <p:spPr>
          <a:xfrm>
            <a:off x="9144000" y="6629400"/>
            <a:ext cx="2540000" cy="1692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0" bIns="0" numCol="1" spcCol="38100" rtlCol="0" anchor="t">
            <a:spAutoFit/>
          </a:bodyPr>
          <a:lstStyle/>
          <a:p>
            <a:pPr marL="0" marR="0" indent="0" algn="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spc="0" normalizeH="0" baseline="0">
              <a:ln>
                <a:noFill/>
              </a:ln>
              <a:solidFill>
                <a:srgbClr val="7B7B7B"/>
              </a:solidFill>
              <a:effectLst/>
              <a:uFillTx/>
              <a:latin typeface="Arial" panose="020B0604020202020204" pitchFamily="34" charset="0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6519533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4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6711CC-7352-BB40-853D-88E1D2F64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9834C5-422B-1F49-99B8-7702B5651D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8C56C1D-21F7-5340-B7C1-83260D891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BDD-A1EE-7549-B43C-5E44BBA87B81}" type="datetimeFigureOut">
              <a:rPr lang="pt-BR" smtClean="0"/>
              <a:t>08/11/2023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76A870-B3DA-204A-A947-4E596CED8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C7E4EF4-515C-324D-B316-710856461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7CE97-46C6-3548-AD49-584B1298A5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4211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 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42043420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1094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viso de Restr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3"/>
          <p:cNvSpPr>
            <a:spLocks noGrp="1"/>
          </p:cNvSpPr>
          <p:nvPr>
            <p:ph sz="quarter" idx="12" hasCustomPrompt="1"/>
          </p:nvPr>
        </p:nvSpPr>
        <p:spPr>
          <a:xfrm>
            <a:off x="-312712" y="6405246"/>
            <a:ext cx="12057681" cy="46799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Classificação: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Documento controlado   </a:t>
            </a:r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Restrição de acesso: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Unidade Gestora: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XX/XXXX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43951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8540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viso de Restr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3"/>
          <p:cNvSpPr>
            <a:spLocks noGrp="1"/>
          </p:cNvSpPr>
          <p:nvPr>
            <p:ph sz="quarter" idx="12" hasCustomPrompt="1"/>
          </p:nvPr>
        </p:nvSpPr>
        <p:spPr>
          <a:xfrm>
            <a:off x="0" y="6377940"/>
            <a:ext cx="12057681" cy="46799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Classificação: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Documento controlado   </a:t>
            </a:r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Restrição de acesso: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BR" altLang="pt-BR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Unidade Gestora:</a:t>
            </a:r>
            <a:r>
              <a:rPr lang="pt-BR" altLang="pt-B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XX/XXXX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4856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2"/>
          <p:cNvSpPr/>
          <p:nvPr/>
        </p:nvSpPr>
        <p:spPr>
          <a:xfrm>
            <a:off x="0" y="0"/>
            <a:ext cx="12192000" cy="675333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" name="Title Text"/>
          <p:cNvSpPr>
            <a:spLocks noGrp="1"/>
          </p:cNvSpPr>
          <p:nvPr>
            <p:ph type="title"/>
          </p:nvPr>
        </p:nvSpPr>
        <p:spPr>
          <a:xfrm>
            <a:off x="609600" y="92074"/>
            <a:ext cx="109728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r>
              <a:rPr dirty="0"/>
              <a:t>Title Text</a:t>
            </a:r>
          </a:p>
        </p:txBody>
      </p:sp>
      <p:sp>
        <p:nvSpPr>
          <p:cNvPr id="4" name="Body Level One…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rPr/>
              <a:pPr/>
              <a:t>‹nº›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6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51" r:id="rId9"/>
    <p:sldLayoutId id="2147483689" r:id="rId10"/>
    <p:sldLayoutId id="2147483663" r:id="rId11"/>
    <p:sldLayoutId id="2147483677" r:id="rId12"/>
    <p:sldLayoutId id="2147483688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  <p:sldLayoutId id="2147483687" r:id="rId21"/>
    <p:sldLayoutId id="2147483678" r:id="rId22"/>
    <p:sldLayoutId id="2147483679" r:id="rId23"/>
    <p:sldLayoutId id="2147483697" r:id="rId24"/>
    <p:sldLayoutId id="2147483699" r:id="rId25"/>
  </p:sldLayoutIdLst>
  <p:transition spd="med"/>
  <p:hf hdr="0" ftr="0" dt="0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8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Arial" panose="020B0604020202020204" pitchFamily="34" charset="0"/>
          <a:ea typeface="+mj-ea"/>
          <a:cs typeface="Arial" panose="020B0604020202020204" pitchFamily="34" charset="0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7B7B7B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228"/>
            <a:ext cx="12217401" cy="6843772"/>
          </a:xfrm>
          <a:prstGeom prst="rect">
            <a:avLst/>
          </a:prstGeom>
        </p:spPr>
      </p:pic>
      <p:sp>
        <p:nvSpPr>
          <p:cNvPr id="5" name="Retângulo 4"/>
          <p:cNvSpPr/>
          <p:nvPr userDrawn="1"/>
        </p:nvSpPr>
        <p:spPr>
          <a:xfrm>
            <a:off x="0" y="2096"/>
            <a:ext cx="12217400" cy="6860023"/>
          </a:xfrm>
          <a:prstGeom prst="rect">
            <a:avLst/>
          </a:prstGeom>
          <a:solidFill>
            <a:srgbClr val="AFABA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1"/>
            <a:endParaRPr lang="pt-BR" kern="1200" dirty="0">
              <a:solidFill>
                <a:prstClr val="white"/>
              </a:solidFill>
            </a:endParaRPr>
          </a:p>
        </p:txBody>
      </p:sp>
      <p:sp>
        <p:nvSpPr>
          <p:cNvPr id="9" name="Espaço Reservado para Número de Slide 5"/>
          <p:cNvSpPr txBox="1">
            <a:spLocks/>
          </p:cNvSpPr>
          <p:nvPr userDrawn="1"/>
        </p:nvSpPr>
        <p:spPr>
          <a:xfrm>
            <a:off x="10488488" y="6300028"/>
            <a:ext cx="1259740" cy="369332"/>
          </a:xfrm>
          <a:prstGeom prst="rect">
            <a:avLst/>
          </a:prstGeom>
          <a:solidFill>
            <a:srgbClr val="009933"/>
          </a:solidFill>
          <a:ln w="12700">
            <a:miter lim="400000"/>
          </a:ln>
        </p:spPr>
        <p:txBody>
          <a:bodyPr wrap="square" lIns="45719" rIns="45719" anchor="t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algn="ctr">
              <a:defRPr>
                <a:solidFill>
                  <a:srgbClr val="FFFFFF"/>
                </a:solidFill>
              </a:defRPr>
            </a:lvl1pPr>
          </a:lstStyle>
          <a:p>
            <a:pPr lvl="0"/>
            <a:fld id="{1E0115E2-90F9-4582-BC60-6FF9A0E59819}" type="slidenum">
              <a:rPr lang="pt-BR" smtClean="0"/>
              <a:pPr lvl="0"/>
              <a:t>‹nº›</a:t>
            </a:fld>
            <a:endParaRPr lang="pt-BR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404664"/>
            <a:ext cx="1259738" cy="25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920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038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9.png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7"/>
          <p:cNvSpPr/>
          <p:nvPr/>
        </p:nvSpPr>
        <p:spPr>
          <a:xfrm>
            <a:off x="191344" y="1340768"/>
            <a:ext cx="7056784" cy="22322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4286" tIns="34286" rIns="34286" bIns="34286">
            <a:noAutofit/>
          </a:bodyPr>
          <a:lstStyle/>
          <a:p>
            <a:pPr algn="ctr">
              <a:spcBef>
                <a:spcPts val="16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pt-BR" sz="4200" b="1" dirty="0" smtClean="0">
                <a:solidFill>
                  <a:srgbClr val="00984A"/>
                </a:solidFill>
              </a:rPr>
              <a:t>Relatório </a:t>
            </a:r>
            <a:r>
              <a:rPr lang="pt-BR" sz="4200" b="1" dirty="0">
                <a:solidFill>
                  <a:srgbClr val="00984A"/>
                </a:solidFill>
              </a:rPr>
              <a:t>de Gestão de Florestas Públicas</a:t>
            </a:r>
          </a:p>
          <a:p>
            <a:pPr algn="ctr">
              <a:spcBef>
                <a:spcPts val="1600"/>
              </a:spcBef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pt-BR" sz="4200" b="1" dirty="0">
                <a:solidFill>
                  <a:srgbClr val="00984A"/>
                </a:solidFill>
              </a:rPr>
              <a:t>2021-2022</a:t>
            </a:r>
            <a:endParaRPr lang="pt-BR" sz="4200" dirty="0">
              <a:solidFill>
                <a:srgbClr val="00984A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9404" y="-12494"/>
            <a:ext cx="4763796" cy="6870494"/>
          </a:xfrm>
          <a:prstGeom prst="rect">
            <a:avLst/>
          </a:prstGeom>
        </p:spPr>
      </p:pic>
      <p:grpSp>
        <p:nvGrpSpPr>
          <p:cNvPr id="3" name="Agrupar 2"/>
          <p:cNvGrpSpPr/>
          <p:nvPr/>
        </p:nvGrpSpPr>
        <p:grpSpPr>
          <a:xfrm>
            <a:off x="550403" y="5733256"/>
            <a:ext cx="6194649" cy="866419"/>
            <a:chOff x="551383" y="5286142"/>
            <a:chExt cx="6194649" cy="866419"/>
          </a:xfrm>
        </p:grpSpPr>
        <p:pic>
          <p:nvPicPr>
            <p:cNvPr id="10" name="Picture 2" descr="Serviço Florestal Brasileiro lança boletins do SNIF - Florestal Brasil">
              <a:extLst>
                <a:ext uri="{FF2B5EF4-FFF2-40B4-BE49-F238E27FC236}">
                  <a16:creationId xmlns:a16="http://schemas.microsoft.com/office/drawing/2014/main" id="{06F97FF9-0202-48DC-B48E-A904E96B49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383" y="5286142"/>
              <a:ext cx="1749751" cy="866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Imagem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1624" y="5286142"/>
              <a:ext cx="4034408" cy="86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12538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393518" y="1268760"/>
            <a:ext cx="4104456" cy="190024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pt-BR" sz="3400" b="1" dirty="0">
                <a:solidFill>
                  <a:srgbClr val="00713D"/>
                </a:solidFill>
                <a:latin typeface="Calibri"/>
              </a:rPr>
              <a:t>Cadastro Nacional de Florestas Públicas - CNFP</a:t>
            </a:r>
            <a:endParaRPr lang="pt-BR" sz="3600" b="1" i="1" dirty="0">
              <a:latin typeface="+mj-lt"/>
            </a:endParaRPr>
          </a:p>
        </p:txBody>
      </p:sp>
      <p:sp>
        <p:nvSpPr>
          <p:cNvPr id="7" name="Espaço Reservado para Conteúdo 5">
            <a:extLst>
              <a:ext uri="{FF2B5EF4-FFF2-40B4-BE49-F238E27FC236}">
                <a16:creationId xmlns:a16="http://schemas.microsoft.com/office/drawing/2014/main" id="{B04E0F6D-6409-074B-920F-3BAE94D2F642}"/>
              </a:ext>
            </a:extLst>
          </p:cNvPr>
          <p:cNvSpPr txBox="1">
            <a:spLocks/>
          </p:cNvSpPr>
          <p:nvPr/>
        </p:nvSpPr>
        <p:spPr>
          <a:xfrm>
            <a:off x="418076" y="5014452"/>
            <a:ext cx="11639812" cy="1126570"/>
          </a:xfrm>
          <a:prstGeom prst="rect">
            <a:avLst/>
          </a:prstGeom>
        </p:spPr>
        <p:txBody>
          <a:bodyPr lIns="9000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343" y="105129"/>
            <a:ext cx="5435796" cy="547260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11" y="5577738"/>
            <a:ext cx="8963448" cy="1186252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6E9418-A68E-45CC-2401-1D583FC692A3}"/>
              </a:ext>
            </a:extLst>
          </p:cNvPr>
          <p:cNvSpPr txBox="1"/>
          <p:nvPr/>
        </p:nvSpPr>
        <p:spPr>
          <a:xfrm>
            <a:off x="839416" y="3140968"/>
            <a:ext cx="4536504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1800" b="0" i="0" u="none" strike="noStrike" cap="none" spc="0" normalizeH="0" baseline="0" dirty="0">
                <a:ln>
                  <a:noFill/>
                </a:ln>
                <a:solidFill>
                  <a:srgbClr val="7B7B7B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Em 2022 foi realizado o levantamento dos dados mas a última atualização publicada do CNFP foi no ano de 2020</a:t>
            </a:r>
          </a:p>
        </p:txBody>
      </p:sp>
    </p:spTree>
    <p:extLst>
      <p:ext uri="{BB962C8B-B14F-4D97-AF65-F5344CB8AC3E}">
        <p14:creationId xmlns:p14="http://schemas.microsoft.com/office/powerpoint/2010/main" val="126117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551384" y="188640"/>
            <a:ext cx="4104456" cy="190024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pt-BR" sz="3400" b="1" dirty="0">
                <a:solidFill>
                  <a:srgbClr val="00713D"/>
                </a:solidFill>
                <a:latin typeface="Calibri"/>
              </a:rPr>
              <a:t>Cadastro Nacional de Florestas Públicas - CNFP</a:t>
            </a:r>
            <a:endParaRPr lang="pt-BR" sz="3600" b="1" i="1" dirty="0">
              <a:latin typeface="+mj-lt"/>
            </a:endParaRPr>
          </a:p>
        </p:txBody>
      </p:sp>
      <p:sp>
        <p:nvSpPr>
          <p:cNvPr id="7" name="Espaço Reservado para Conteúdo 5">
            <a:extLst>
              <a:ext uri="{FF2B5EF4-FFF2-40B4-BE49-F238E27FC236}">
                <a16:creationId xmlns:a16="http://schemas.microsoft.com/office/drawing/2014/main" id="{B04E0F6D-6409-074B-920F-3BAE94D2F642}"/>
              </a:ext>
            </a:extLst>
          </p:cNvPr>
          <p:cNvSpPr txBox="1">
            <a:spLocks/>
          </p:cNvSpPr>
          <p:nvPr/>
        </p:nvSpPr>
        <p:spPr>
          <a:xfrm>
            <a:off x="418076" y="5014452"/>
            <a:ext cx="11639812" cy="1126570"/>
          </a:xfrm>
          <a:prstGeom prst="rect">
            <a:avLst/>
          </a:prstGeom>
        </p:spPr>
        <p:txBody>
          <a:bodyPr lIns="9000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7B3FBA9-C938-E8D5-82FD-E2AE9281AE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66" y="1916832"/>
            <a:ext cx="10698068" cy="379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46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63351" y="155251"/>
            <a:ext cx="11377265" cy="837565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pt-BR" sz="3400" b="1" dirty="0">
                <a:solidFill>
                  <a:srgbClr val="00713D"/>
                </a:solidFill>
                <a:latin typeface="Calibri"/>
              </a:rPr>
              <a:t> Inventário Florestal Nacional - IFN</a:t>
            </a:r>
            <a:endParaRPr lang="pt-BR" sz="3400" b="1" dirty="0">
              <a:solidFill>
                <a:srgbClr val="00713D"/>
              </a:solidFill>
              <a:latin typeface="Calibri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pt-BR" sz="3600" b="1" i="1" dirty="0">
                <a:latin typeface="+mj-lt"/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295456" y="1988840"/>
            <a:ext cx="4896544" cy="2041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pt-BR" altLang="pt-BR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Realizado inventário no sudeste do AM</a:t>
            </a: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t-BR" alt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Cursos de capacitação</a:t>
            </a: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pt-BR" altLang="pt-BR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10.635 UA até 2022</a:t>
            </a: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t-BR" alt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451,4 milhões de hectares</a:t>
            </a:r>
            <a:endParaRPr lang="pt-BR" altLang="pt-BR" sz="2000" i="1" kern="1200" dirty="0">
              <a:solidFill>
                <a:prstClr val="black"/>
              </a:solidFill>
              <a:ea typeface="Lucida Sans Unicode" pitchFamily="34" charset="0"/>
              <a:cs typeface="Arial" panose="020B0604020202020204" pitchFamily="34" charset="0"/>
            </a:endParaRP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pt-BR" altLang="pt-BR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Lucida Sans Unicode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36" y="1012086"/>
            <a:ext cx="5832094" cy="584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3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335360" y="188641"/>
            <a:ext cx="11666482" cy="504056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600" b="1" i="0" u="none" strike="noStrike" kern="1200" cap="none" spc="0" normalizeH="0" baseline="0" noProof="0" dirty="0">
                <a:ln>
                  <a:noFill/>
                </a:ln>
                <a:solidFill>
                  <a:srgbClr val="37A76F">
                    <a:lumMod val="75000"/>
                  </a:srgbClr>
                </a:solidFill>
                <a:uLnTx/>
                <a:uFillTx/>
                <a:latin typeface="+mn-lt"/>
                <a:cs typeface="Arial" panose="020B0604020202020204" pitchFamily="34" charset="0"/>
              </a:rPr>
              <a:t>Plano Anual de Outorga Floresta – PAOF 2022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960096" y="1196752"/>
            <a:ext cx="5041746" cy="2349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pt-BR" altLang="pt-BR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25 Florestas Públicas Federais</a:t>
            </a:r>
          </a:p>
          <a:p>
            <a:pPr marL="439598" lvl="2" indent="-439598" algn="just" hangingPunct="1">
              <a:spcAft>
                <a:spcPts val="769"/>
              </a:spcAft>
              <a:buFont typeface="Wingdings" panose="05000000000000000000" pitchFamily="2" charset="2"/>
              <a:buChar char="§"/>
              <a:defRPr/>
            </a:pPr>
            <a:r>
              <a:rPr lang="pt-BR" altLang="pt-BR" sz="2000" i="1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6</a:t>
            </a:r>
            <a:r>
              <a:rPr kumimoji="0" lang="pt-BR" altLang="pt-BR" sz="2000" b="0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 Glebas</a:t>
            </a: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pt-BR" altLang="pt-BR" sz="2000" i="1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19 Florestas Nacionais </a:t>
            </a:r>
            <a:r>
              <a:rPr kumimoji="0" lang="pt-BR" altLang="pt-BR" sz="2000" b="0" i="1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alt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5,3 milhões de hectares passives de serem concedidos</a:t>
            </a:r>
            <a:endParaRPr lang="pt-BR" altLang="pt-BR" sz="2000" i="1" kern="1200" dirty="0">
              <a:solidFill>
                <a:prstClr val="black"/>
              </a:solidFill>
              <a:ea typeface="Lucida Sans Unicode" pitchFamily="34" charset="0"/>
              <a:cs typeface="Arial" panose="020B0604020202020204" pitchFamily="34" charset="0"/>
            </a:endParaRP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pt-BR" altLang="pt-BR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Lucida Sans Unicode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9A0507E-A328-F235-5201-271E49F3C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019781"/>
            <a:ext cx="6085903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82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68F1388C-55F8-6E4C-B372-675C8F8FA885}"/>
              </a:ext>
            </a:extLst>
          </p:cNvPr>
          <p:cNvGraphicFramePr>
            <a:graphicFrameLocks/>
          </p:cNvGraphicFramePr>
          <p:nvPr/>
        </p:nvGraphicFramePr>
        <p:xfrm>
          <a:off x="7176120" y="745339"/>
          <a:ext cx="4556124" cy="3126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ítulo 1">
            <a:extLst>
              <a:ext uri="{FF2B5EF4-FFF2-40B4-BE49-F238E27FC236}">
                <a16:creationId xmlns:a16="http://schemas.microsoft.com/office/drawing/2014/main" id="{3CA2DE9D-7935-E649-A0D1-C019909BA23E}"/>
              </a:ext>
            </a:extLst>
          </p:cNvPr>
          <p:cNvSpPr txBox="1">
            <a:spLocks/>
          </p:cNvSpPr>
          <p:nvPr/>
        </p:nvSpPr>
        <p:spPr>
          <a:xfrm>
            <a:off x="119336" y="52238"/>
            <a:ext cx="11778527" cy="85648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400" b="1" dirty="0">
                <a:solidFill>
                  <a:srgbClr val="00713D"/>
                </a:solidFill>
                <a:cs typeface="Arial" panose="020B0604020202020204" pitchFamily="34" charset="0"/>
              </a:rPr>
              <a:t>Situação atual das concessões florestais</a:t>
            </a:r>
          </a:p>
        </p:txBody>
      </p:sp>
      <p:sp>
        <p:nvSpPr>
          <p:cNvPr id="9" name="Retângulo 8"/>
          <p:cNvSpPr/>
          <p:nvPr/>
        </p:nvSpPr>
        <p:spPr>
          <a:xfrm>
            <a:off x="145787" y="781644"/>
            <a:ext cx="664958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b="1" dirty="0">
                <a:solidFill>
                  <a:prstClr val="black"/>
                </a:solidFill>
              </a:rPr>
              <a:t>1,3 milhão de hectares </a:t>
            </a:r>
            <a:r>
              <a:rPr lang="pt-BR" dirty="0">
                <a:solidFill>
                  <a:prstClr val="black"/>
                </a:solidFill>
              </a:rPr>
              <a:t>de florestas estão sob concessão florestal federal;</a:t>
            </a:r>
          </a:p>
          <a:p>
            <a:pPr marL="457200" lvl="0" indent="-4572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dirty="0">
                <a:solidFill>
                  <a:prstClr val="black"/>
                </a:solidFill>
              </a:rPr>
              <a:t>22 contratos vigentes em 8 Florestas Nacionais; </a:t>
            </a:r>
          </a:p>
          <a:p>
            <a:pPr marL="457200" lvl="0" indent="-4572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dirty="0">
                <a:solidFill>
                  <a:prstClr val="black"/>
                </a:solidFill>
              </a:rPr>
              <a:t>Estados do Amapá, Amazonas, Pará e Rondônia;</a:t>
            </a:r>
          </a:p>
          <a:p>
            <a:pPr marL="457200" lvl="0" indent="-4572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dirty="0">
                <a:solidFill>
                  <a:prstClr val="black"/>
                </a:solidFill>
              </a:rPr>
              <a:t>Produção entre 2010 e 2022: 2,06 milhões de m³ de madeira </a:t>
            </a:r>
          </a:p>
        </p:txBody>
      </p:sp>
      <p:graphicFrame>
        <p:nvGraphicFramePr>
          <p:cNvPr id="10" name="Gráfico 9"/>
          <p:cNvGraphicFramePr/>
          <p:nvPr/>
        </p:nvGraphicFramePr>
        <p:xfrm>
          <a:off x="478736" y="3319993"/>
          <a:ext cx="5508337" cy="31552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7323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68F1388C-55F8-6E4C-B372-675C8F8FA885}"/>
              </a:ext>
            </a:extLst>
          </p:cNvPr>
          <p:cNvGraphicFramePr>
            <a:graphicFrameLocks/>
          </p:cNvGraphicFramePr>
          <p:nvPr/>
        </p:nvGraphicFramePr>
        <p:xfrm>
          <a:off x="7176120" y="745339"/>
          <a:ext cx="4556124" cy="3126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ítulo 1">
            <a:extLst>
              <a:ext uri="{FF2B5EF4-FFF2-40B4-BE49-F238E27FC236}">
                <a16:creationId xmlns:a16="http://schemas.microsoft.com/office/drawing/2014/main" id="{3CA2DE9D-7935-E649-A0D1-C019909BA23E}"/>
              </a:ext>
            </a:extLst>
          </p:cNvPr>
          <p:cNvSpPr txBox="1">
            <a:spLocks/>
          </p:cNvSpPr>
          <p:nvPr/>
        </p:nvSpPr>
        <p:spPr>
          <a:xfrm>
            <a:off x="119336" y="52238"/>
            <a:ext cx="11778527" cy="85648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400" b="1" dirty="0">
                <a:solidFill>
                  <a:srgbClr val="00713D"/>
                </a:solidFill>
                <a:cs typeface="Arial" panose="020B0604020202020204" pitchFamily="34" charset="0"/>
              </a:rPr>
              <a:t>Situação atual das concessões florestais</a:t>
            </a:r>
          </a:p>
        </p:txBody>
      </p:sp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7220418"/>
              </p:ext>
            </p:extLst>
          </p:nvPr>
        </p:nvGraphicFramePr>
        <p:xfrm>
          <a:off x="1496308" y="1048912"/>
          <a:ext cx="4592713" cy="2740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Grá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0841484"/>
              </p:ext>
            </p:extLst>
          </p:nvPr>
        </p:nvGraphicFramePr>
        <p:xfrm>
          <a:off x="7608168" y="1700808"/>
          <a:ext cx="4429914" cy="2701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Imagem 2">
            <a:extLst>
              <a:ext uri="{FF2B5EF4-FFF2-40B4-BE49-F238E27FC236}">
                <a16:creationId xmlns:a16="http://schemas.microsoft.com/office/drawing/2014/main" id="{D7A70A84-AB3D-59A8-6D54-2BCB2C2B73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178" y="4278882"/>
            <a:ext cx="7097966" cy="254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08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63351" y="155251"/>
            <a:ext cx="11377265" cy="837565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pt-BR" sz="3400" b="1" dirty="0">
                <a:solidFill>
                  <a:srgbClr val="00713D"/>
                </a:solidFill>
                <a:latin typeface="Calibri"/>
              </a:rPr>
              <a:t> Fundo Nacional de Desenvolvimento Florestal - FNDF</a:t>
            </a:r>
            <a:endParaRPr lang="pt-BR" sz="3400" b="1" dirty="0">
              <a:solidFill>
                <a:srgbClr val="00713D"/>
              </a:solidFill>
              <a:latin typeface="Calibri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pt-BR" sz="3600" b="1" i="1" dirty="0">
                <a:latin typeface="+mj-lt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36" y="1340768"/>
            <a:ext cx="7319613" cy="410445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295456" y="1988840"/>
            <a:ext cx="48965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pt-BR" altLang="pt-BR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Entre 2021 e 2022</a:t>
            </a:r>
          </a:p>
          <a:p>
            <a:pPr marL="439598" lvl="2" indent="-439598" algn="just" hangingPunct="1">
              <a:spcAft>
                <a:spcPts val="769"/>
              </a:spcAft>
              <a:buFont typeface="Wingdings" panose="05000000000000000000" pitchFamily="2" charset="2"/>
              <a:buChar char="§"/>
              <a:defRPr/>
            </a:pPr>
            <a:r>
              <a:rPr lang="pt-BR" altLang="pt-BR" sz="2000" i="1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TED com UFOPA (R$950.000)</a:t>
            </a:r>
            <a:endParaRPr kumimoji="0" lang="pt-BR" altLang="pt-BR" sz="2000" b="0" i="1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Lucida Sans Unicode" pitchFamily="34" charset="0"/>
              <a:cs typeface="Arial" panose="020B0604020202020204" pitchFamily="34" charset="0"/>
            </a:endParaRP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pt-BR" altLang="pt-BR" sz="2000" i="1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Assessoramento, capacitação e instrumentalização das prefeituras de Faro, Oriximiná e Terra Santa para projeto florestais sustentáveis que valorizem os conhecimentos tradicionais locais das comunidades;</a:t>
            </a:r>
          </a:p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pt-BR" altLang="pt-BR" sz="2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Lucida Sans Unicode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03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63351" y="155251"/>
            <a:ext cx="11377265" cy="837565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pt-BR" sz="3400" b="1" dirty="0">
                <a:solidFill>
                  <a:srgbClr val="00713D"/>
                </a:solidFill>
                <a:latin typeface="Calibri"/>
              </a:rPr>
              <a:t> Comissão de Gestão de Florestas Públicas - CGFLOP</a:t>
            </a:r>
            <a:endParaRPr lang="pt-BR" sz="3400" b="1" dirty="0">
              <a:solidFill>
                <a:srgbClr val="00713D"/>
              </a:solidFill>
              <a:latin typeface="Calibri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pt-BR" sz="3600" b="1" i="1" dirty="0">
                <a:latin typeface="+mj-lt"/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19336" y="1001822"/>
            <a:ext cx="10513168" cy="5529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9598" marR="0" lvl="0" indent="-439598" algn="just" defTabSz="914400" rtl="0" eaLnBrk="1" fontAlgn="auto" latinLnBrk="0" hangingPunct="1">
              <a:spcBef>
                <a:spcPts val="0"/>
              </a:spcBef>
              <a:spcAft>
                <a:spcPts val="769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pt-BR" altLang="pt-BR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Lucida Sans Unicode" pitchFamily="34" charset="0"/>
                <a:cs typeface="Arial" panose="020B0604020202020204" pitchFamily="34" charset="0"/>
              </a:rPr>
              <a:t>3 reuniões em 2021 e 4 reuniões em 2022 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Proposta de Edital da Concessão da UMF V da Floresta Nacional do Jamari RO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Proposta de Edital da Concessão da Floresta Nacional do </a:t>
            </a:r>
            <a:r>
              <a:rPr lang="pt-BR" sz="2000" kern="1200" dirty="0" err="1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Amana</a:t>
            </a: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/PA Lote 3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Apresentação da Minuta de Resolução que regulamenta o processo de parcelamento administrativo de valores inadimplidos pelas entidades concessionárias de florestas públicas federais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Apresentação do edital de licitação das Florestas Nacionais de Três Barras – SC, Chapecó – SC e Irati – PR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- Projetos de concessão florestal das Florestas Nacionais de </a:t>
            </a:r>
            <a:r>
              <a:rPr lang="pt-BR" sz="2000" kern="1200" dirty="0" err="1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Jatuarana</a:t>
            </a: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 e Pau Rosa e da área não destinada “Gleba Castanho”</a:t>
            </a:r>
            <a:endParaRPr lang="pt-BR" altLang="pt-BR" sz="2000" kern="1200" dirty="0">
              <a:solidFill>
                <a:prstClr val="black"/>
              </a:solidFill>
              <a:ea typeface="Lucida Sans Unicode" pitchFamily="34" charset="0"/>
              <a:cs typeface="Arial" panose="020B0604020202020204" pitchFamily="34" charset="0"/>
            </a:endParaRP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Proposta de adequações nas Resoluções SFB nº 4/2011; nº 16/2012; nº 25/ 2014; e nº 38/2017 em função dos projetos de concessões florestais em florestas plantadas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Apresentação da Concessão da Floresta Nacional de Balata </a:t>
            </a:r>
            <a:r>
              <a:rPr lang="pt-BR" sz="2000" kern="1200" dirty="0" err="1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Tufari</a:t>
            </a:r>
            <a:r>
              <a:rPr 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 – Diretoria de Concessão Florestal e Monitoramento</a:t>
            </a:r>
          </a:p>
          <a:p>
            <a:pPr marL="439598" lvl="0" indent="-439598" algn="just" hangingPunct="1">
              <a:spcAft>
                <a:spcPts val="769"/>
              </a:spcAft>
              <a:buFont typeface="Wingdings" panose="05000000000000000000" pitchFamily="2" charset="2"/>
              <a:buChar char="ü"/>
              <a:defRPr/>
            </a:pPr>
            <a:r>
              <a:rPr lang="pt-BR" altLang="pt-BR" sz="2000" kern="1200" dirty="0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Análise dos </a:t>
            </a:r>
            <a:r>
              <a:rPr lang="pt-BR" altLang="pt-BR" sz="2000" kern="1200" dirty="0" err="1">
                <a:solidFill>
                  <a:prstClr val="black"/>
                </a:solidFill>
                <a:ea typeface="Lucida Sans Unicode" pitchFamily="34" charset="0"/>
                <a:cs typeface="Arial" panose="020B0604020202020204" pitchFamily="34" charset="0"/>
              </a:rPr>
              <a:t>PAOFs</a:t>
            </a:r>
            <a:endParaRPr lang="pt-BR" altLang="pt-BR" sz="2000" kern="1200" dirty="0">
              <a:solidFill>
                <a:prstClr val="black"/>
              </a:solidFill>
              <a:ea typeface="Lucida Sans Unicode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26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grupar 4"/>
          <p:cNvGrpSpPr/>
          <p:nvPr/>
        </p:nvGrpSpPr>
        <p:grpSpPr>
          <a:xfrm>
            <a:off x="-87138" y="0"/>
            <a:ext cx="5631176" cy="6940228"/>
            <a:chOff x="839531" y="-144233"/>
            <a:chExt cx="5554806" cy="6885384"/>
          </a:xfrm>
        </p:grpSpPr>
        <p:sp>
          <p:nvSpPr>
            <p:cNvPr id="6" name="Retângulo 4">
              <a:extLst>
                <a:ext uri="{FF2B5EF4-FFF2-40B4-BE49-F238E27FC236}">
                  <a16:creationId xmlns:a16="http://schemas.microsoft.com/office/drawing/2014/main" id="{D5D72386-5F0E-8A41-9AD5-CA850BB799F6}"/>
                </a:ext>
              </a:extLst>
            </p:cNvPr>
            <p:cNvSpPr/>
            <p:nvPr/>
          </p:nvSpPr>
          <p:spPr>
            <a:xfrm>
              <a:off x="839531" y="-144233"/>
              <a:ext cx="5554806" cy="6885384"/>
            </a:xfrm>
            <a:prstGeom prst="rect">
              <a:avLst/>
            </a:prstGeom>
            <a:solidFill>
              <a:srgbClr val="32AC6C"/>
            </a:solidFill>
            <a:ln w="12700">
              <a:solidFill>
                <a:srgbClr val="005187"/>
              </a:solidFill>
              <a:miter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13" name="Text Box 7"/>
            <p:cNvSpPr/>
            <p:nvPr/>
          </p:nvSpPr>
          <p:spPr>
            <a:xfrm>
              <a:off x="1369491" y="1614574"/>
              <a:ext cx="4721934" cy="237016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34286" tIns="34286" rIns="34286" bIns="34286">
              <a:noAutofit/>
            </a:bodyPr>
            <a:lstStyle/>
            <a:p>
              <a:pPr algn="ctr">
                <a:spcBef>
                  <a:spcPts val="1600"/>
                </a:spcBef>
                <a:defRPr sz="28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r>
                <a:rPr lang="pt-BR" sz="4000" dirty="0"/>
                <a:t>Obrigado!</a:t>
              </a:r>
            </a:p>
            <a:p>
              <a:pPr algn="ctr">
                <a:spcBef>
                  <a:spcPts val="1600"/>
                </a:spcBef>
                <a:defRPr sz="28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 lang="pt-BR" sz="4000" dirty="0"/>
            </a:p>
            <a:p>
              <a:pPr algn="ctr">
                <a:spcBef>
                  <a:spcPts val="1600"/>
                </a:spcBef>
                <a:defRPr sz="28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 lang="pt-BR" sz="4000" dirty="0"/>
            </a:p>
            <a:p>
              <a:pPr algn="ctr">
                <a:spcBef>
                  <a:spcPts val="1600"/>
                </a:spcBef>
                <a:defRPr sz="2800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defRPr>
              </a:pPr>
              <a:endParaRPr lang="pt-BR" sz="4000" dirty="0"/>
            </a:p>
          </p:txBody>
        </p:sp>
      </p:grpSp>
      <p:pic>
        <p:nvPicPr>
          <p:cNvPr id="7" name="Imagem 6" descr="Planta e árvore na floresta&#10;&#10;Descrição gerada automaticamente">
            <a:extLst>
              <a:ext uri="{FF2B5EF4-FFF2-40B4-BE49-F238E27FC236}">
                <a16:creationId xmlns:a16="http://schemas.microsoft.com/office/drawing/2014/main" id="{25BE4AD0-D943-7343-9D28-4D89291BFE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1" t="-98" r="-7753" b="98"/>
          <a:stretch/>
        </p:blipFill>
        <p:spPr>
          <a:xfrm>
            <a:off x="5534488" y="-71050"/>
            <a:ext cx="7464151" cy="70001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899" y="5157192"/>
            <a:ext cx="4987636" cy="103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3116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_PPT_institucional BNDES_2017_Completo">
  <a:themeElements>
    <a:clrScheme name="Paleta BNDES">
      <a:dk1>
        <a:srgbClr val="3E3E3E"/>
      </a:dk1>
      <a:lt1>
        <a:sysClr val="window" lastClr="FFFFFF"/>
      </a:lt1>
      <a:dk2>
        <a:srgbClr val="646464"/>
      </a:dk2>
      <a:lt2>
        <a:srgbClr val="7F7F7F"/>
      </a:lt2>
      <a:accent1>
        <a:srgbClr val="009933"/>
      </a:accent1>
      <a:accent2>
        <a:srgbClr val="1E428B"/>
      </a:accent2>
      <a:accent3>
        <a:srgbClr val="CD8627"/>
      </a:accent3>
      <a:accent4>
        <a:srgbClr val="52BBB5"/>
      </a:accent4>
      <a:accent5>
        <a:srgbClr val="759CB8"/>
      </a:accent5>
      <a:accent6>
        <a:srgbClr val="C15C29"/>
      </a:accent6>
      <a:hlink>
        <a:srgbClr val="006FB9"/>
      </a:hlink>
      <a:folHlink>
        <a:srgbClr val="800080"/>
      </a:folHlink>
    </a:clrScheme>
    <a:fontScheme name="modelo_PPT_institucional BNDES_2017_Completo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modelo_PPT_institucional BNDES_2017_Comple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7B7B7B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7B7B7B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7_Tema do Office">
  <a:themeElements>
    <a:clrScheme name="Paleta BNDES">
      <a:dk1>
        <a:srgbClr val="3E3E3E"/>
      </a:dk1>
      <a:lt1>
        <a:sysClr val="window" lastClr="FFFFFF"/>
      </a:lt1>
      <a:dk2>
        <a:srgbClr val="646464"/>
      </a:dk2>
      <a:lt2>
        <a:srgbClr val="7F7F7F"/>
      </a:lt2>
      <a:accent1>
        <a:srgbClr val="009933"/>
      </a:accent1>
      <a:accent2>
        <a:srgbClr val="1E428B"/>
      </a:accent2>
      <a:accent3>
        <a:srgbClr val="CD8627"/>
      </a:accent3>
      <a:accent4>
        <a:srgbClr val="52BBB5"/>
      </a:accent4>
      <a:accent5>
        <a:srgbClr val="759CB8"/>
      </a:accent5>
      <a:accent6>
        <a:srgbClr val="C15C29"/>
      </a:accent6>
      <a:hlink>
        <a:srgbClr val="006FB9"/>
      </a:hlink>
      <a:folHlink>
        <a:srgbClr val="800080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_PPT_institucional BNDES_2017_Completo" id="{AB491706-1A8D-4014-8E4D-5CE88840757C}" vid="{554E45AE-A2E3-4A15-A90C-DE89DEB416DC}"/>
    </a:ext>
  </a:extLst>
</a:theme>
</file>

<file path=ppt/theme/theme3.xml><?xml version="1.0" encoding="utf-8"?>
<a:theme xmlns:a="http://schemas.openxmlformats.org/drawingml/2006/main" name="8_Tema do Office">
  <a:themeElements>
    <a:clrScheme name="Paleta BNDES">
      <a:dk1>
        <a:srgbClr val="3E3E3E"/>
      </a:dk1>
      <a:lt1>
        <a:sysClr val="window" lastClr="FFFFFF"/>
      </a:lt1>
      <a:dk2>
        <a:srgbClr val="646464"/>
      </a:dk2>
      <a:lt2>
        <a:srgbClr val="7F7F7F"/>
      </a:lt2>
      <a:accent1>
        <a:srgbClr val="009933"/>
      </a:accent1>
      <a:accent2>
        <a:srgbClr val="1E428B"/>
      </a:accent2>
      <a:accent3>
        <a:srgbClr val="CD8627"/>
      </a:accent3>
      <a:accent4>
        <a:srgbClr val="52BBB5"/>
      </a:accent4>
      <a:accent5>
        <a:srgbClr val="759CB8"/>
      </a:accent5>
      <a:accent6>
        <a:srgbClr val="C15C29"/>
      </a:accent6>
      <a:hlink>
        <a:srgbClr val="006FB9"/>
      </a:hlink>
      <a:folHlink>
        <a:srgbClr val="800080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_PPT_institucional BNDES_2017_Completo" id="{AB491706-1A8D-4014-8E4D-5CE88840757C}" vid="{554E45AE-A2E3-4A15-A90C-DE89DEB416DC}"/>
    </a:ext>
  </a:extLst>
</a:theme>
</file>

<file path=ppt/theme/theme4.xml><?xml version="1.0" encoding="utf-8"?>
<a:theme xmlns:a="http://schemas.openxmlformats.org/drawingml/2006/main" name="modelo_PPT_institucional BNDES_2017_Completo">
  <a:themeElements>
    <a:clrScheme name="modelo_PPT_institucional BNDES_2017_Completo">
      <a:dk1>
        <a:srgbClr val="7B7B7B"/>
      </a:dk1>
      <a:lt1>
        <a:srgbClr val="FFFFFF"/>
      </a:lt1>
      <a:dk2>
        <a:srgbClr val="A7A7A7"/>
      </a:dk2>
      <a:lt2>
        <a:srgbClr val="535353"/>
      </a:lt2>
      <a:accent1>
        <a:srgbClr val="006FB9"/>
      </a:accent1>
      <a:accent2>
        <a:srgbClr val="65B32E"/>
      </a:accent2>
      <a:accent3>
        <a:srgbClr val="E75300"/>
      </a:accent3>
      <a:accent4>
        <a:srgbClr val="52BBB5"/>
      </a:accent4>
      <a:accent5>
        <a:srgbClr val="759CB8"/>
      </a:accent5>
      <a:accent6>
        <a:srgbClr val="FFD500"/>
      </a:accent6>
      <a:hlink>
        <a:srgbClr val="0000FF"/>
      </a:hlink>
      <a:folHlink>
        <a:srgbClr val="FF00FF"/>
      </a:folHlink>
    </a:clrScheme>
    <a:fontScheme name="modelo_PPT_institucional BNDES_2017_Completo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modelo_PPT_institucional BNDES_2017_Comple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7B7B7B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7B7B7B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28113</TotalTime>
  <Words>354</Words>
  <Application>Microsoft Office PowerPoint</Application>
  <PresentationFormat>Widescreen</PresentationFormat>
  <Paragraphs>50</Paragraphs>
  <Slides>10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Helvetica</vt:lpstr>
      <vt:lpstr>Lucida Sans Unicode</vt:lpstr>
      <vt:lpstr>Wingdings</vt:lpstr>
      <vt:lpstr>modelo_PPT_institucional BNDES_2017_Completo</vt:lpstr>
      <vt:lpstr>7_Tema do Office</vt:lpstr>
      <vt:lpstr>8_Tema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Jose Roberto Vieira de Resende</dc:creator>
  <cp:lastModifiedBy>Raquel Caroline Alves Lacerda</cp:lastModifiedBy>
  <cp:revision>1518</cp:revision>
  <cp:lastPrinted>2021-12-23T13:52:48Z</cp:lastPrinted>
  <dcterms:modified xsi:type="dcterms:W3CDTF">2023-11-08T15:56:19Z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SDCxCLASSFICATION_LEVEL">
    <vt:lpwstr>1</vt:lpwstr>
  </property>
  <property fmtid="{D5CDD505-2E9C-101B-9397-08002B2CF9AE}" pid="3" name="SSDCxCLASSFICATION_USER">
    <vt:lpwstr>PWCGLB\msalles004</vt:lpwstr>
  </property>
  <property fmtid="{D5CDD505-2E9C-101B-9397-08002B2CF9AE}" pid="4" name="SSDCxCLASSFICATION_DATE">
    <vt:lpwstr>09/11/2021 17:28:32</vt:lpwstr>
  </property>
  <property fmtid="{D5CDD505-2E9C-101B-9397-08002B2CF9AE}" pid="5" name="SSDCxCLASSFICATION_GUID">
    <vt:lpwstr>88FB1052F985C48FEC96B42C29319C01</vt:lpwstr>
  </property>
  <property fmtid="{D5CDD505-2E9C-101B-9397-08002B2CF9AE}" pid="6" name="SSDCxCLASSFICATION_LANG">
    <vt:lpwstr>pt</vt:lpwstr>
  </property>
</Properties>
</file>