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17" r:id="rId3"/>
    <p:sldId id="257" r:id="rId4"/>
    <p:sldId id="258" r:id="rId5"/>
    <p:sldId id="321" r:id="rId6"/>
    <p:sldId id="259" r:id="rId7"/>
    <p:sldId id="318" r:id="rId8"/>
    <p:sldId id="320" r:id="rId9"/>
    <p:sldId id="260" r:id="rId10"/>
    <p:sldId id="261" r:id="rId11"/>
    <p:sldId id="262" r:id="rId12"/>
    <p:sldId id="263" r:id="rId13"/>
    <p:sldId id="322" r:id="rId14"/>
    <p:sldId id="323" r:id="rId15"/>
    <p:sldId id="329" r:id="rId16"/>
    <p:sldId id="330" r:id="rId17"/>
    <p:sldId id="324" r:id="rId18"/>
    <p:sldId id="325" r:id="rId19"/>
    <p:sldId id="326" r:id="rId20"/>
    <p:sldId id="327" r:id="rId21"/>
    <p:sldId id="328" r:id="rId22"/>
    <p:sldId id="347" r:id="rId23"/>
    <p:sldId id="331" r:id="rId24"/>
    <p:sldId id="341" r:id="rId25"/>
    <p:sldId id="342" r:id="rId26"/>
    <p:sldId id="348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40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343" r:id="rId47"/>
    <p:sldId id="344" r:id="rId48"/>
    <p:sldId id="345" r:id="rId49"/>
    <p:sldId id="346" r:id="rId50"/>
    <p:sldId id="281" r:id="rId51"/>
    <p:sldId id="284" r:id="rId52"/>
    <p:sldId id="285" r:id="rId53"/>
    <p:sldId id="287" r:id="rId54"/>
    <p:sldId id="288" r:id="rId55"/>
    <p:sldId id="289" r:id="rId56"/>
    <p:sldId id="290" r:id="rId57"/>
    <p:sldId id="291" r:id="rId58"/>
    <p:sldId id="292" r:id="rId59"/>
    <p:sldId id="293" r:id="rId6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afael\Desktop\GRA&#769;FICO%20CIANO%20novo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v>jun/15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Plan3!$B$2:$B$24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241</c:v>
                </c:pt>
                <c:pt idx="3">
                  <c:v>101</c:v>
                </c:pt>
                <c:pt idx="4">
                  <c:v>0</c:v>
                </c:pt>
                <c:pt idx="5">
                  <c:v>49</c:v>
                </c:pt>
                <c:pt idx="6">
                  <c:v>328</c:v>
                </c:pt>
                <c:pt idx="7" formatCode="#,##0">
                  <c:v>2515</c:v>
                </c:pt>
                <c:pt idx="8">
                  <c:v>252</c:v>
                </c:pt>
                <c:pt idx="9" formatCode="#,##0">
                  <c:v>13765</c:v>
                </c:pt>
                <c:pt idx="10" formatCode="#,##0">
                  <c:v>10507</c:v>
                </c:pt>
                <c:pt idx="11" formatCode="#,##0">
                  <c:v>9144</c:v>
                </c:pt>
                <c:pt idx="12" formatCode="#,##0">
                  <c:v>6858</c:v>
                </c:pt>
                <c:pt idx="13">
                  <c:v>0</c:v>
                </c:pt>
                <c:pt idx="14" formatCode="#,##0">
                  <c:v>17283</c:v>
                </c:pt>
                <c:pt idx="15" formatCode="#,##0">
                  <c:v>39922</c:v>
                </c:pt>
                <c:pt idx="16" formatCode="#,##0">
                  <c:v>146707</c:v>
                </c:pt>
                <c:pt idx="17" formatCode="#,##0">
                  <c:v>145662</c:v>
                </c:pt>
                <c:pt idx="18" formatCode="#,##0">
                  <c:v>155902</c:v>
                </c:pt>
                <c:pt idx="19" formatCode="#,##0">
                  <c:v>166223</c:v>
                </c:pt>
                <c:pt idx="20" formatCode="#,##0">
                  <c:v>309824</c:v>
                </c:pt>
                <c:pt idx="21" formatCode="#,##0">
                  <c:v>605964</c:v>
                </c:pt>
                <c:pt idx="22" formatCode="#,##0">
                  <c:v>456776</c:v>
                </c:pt>
              </c:numCache>
            </c:numRef>
          </c:val>
          <c:smooth val="0"/>
        </c:ser>
        <c:ser>
          <c:idx val="1"/>
          <c:order val="1"/>
          <c:tx>
            <c:v>jul/15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Plan3!$C$2:$C$24</c:f>
              <c:numCache>
                <c:formatCode>General</c:formatCode>
                <c:ptCount val="23"/>
                <c:pt idx="0">
                  <c:v>29</c:v>
                </c:pt>
                <c:pt idx="1">
                  <c:v>49</c:v>
                </c:pt>
                <c:pt idx="2">
                  <c:v>353</c:v>
                </c:pt>
                <c:pt idx="3">
                  <c:v>0</c:v>
                </c:pt>
                <c:pt idx="4">
                  <c:v>0</c:v>
                </c:pt>
                <c:pt idx="5">
                  <c:v>188</c:v>
                </c:pt>
                <c:pt idx="6">
                  <c:v>865</c:v>
                </c:pt>
                <c:pt idx="7">
                  <c:v>252</c:v>
                </c:pt>
                <c:pt idx="8">
                  <c:v>655</c:v>
                </c:pt>
                <c:pt idx="9" formatCode="#,##0">
                  <c:v>5960</c:v>
                </c:pt>
                <c:pt idx="10" formatCode="#,##0">
                  <c:v>4580</c:v>
                </c:pt>
                <c:pt idx="11">
                  <c:v>0</c:v>
                </c:pt>
                <c:pt idx="12" formatCode="#,##0">
                  <c:v>19724</c:v>
                </c:pt>
                <c:pt idx="13" formatCode="#,##0">
                  <c:v>11838</c:v>
                </c:pt>
                <c:pt idx="14" formatCode="#,##0">
                  <c:v>22696</c:v>
                </c:pt>
                <c:pt idx="15" formatCode="#,##0">
                  <c:v>29145</c:v>
                </c:pt>
                <c:pt idx="16" formatCode="#,##0">
                  <c:v>389423</c:v>
                </c:pt>
                <c:pt idx="17" formatCode="#,##0">
                  <c:v>154300</c:v>
                </c:pt>
                <c:pt idx="18" formatCode="#,##0">
                  <c:v>218795</c:v>
                </c:pt>
                <c:pt idx="19" formatCode="#,##0">
                  <c:v>274065</c:v>
                </c:pt>
                <c:pt idx="20" formatCode="#,##0">
                  <c:v>192058</c:v>
                </c:pt>
                <c:pt idx="21" formatCode="#,##0">
                  <c:v>414527</c:v>
                </c:pt>
                <c:pt idx="22" formatCode="#,##0">
                  <c:v>191038</c:v>
                </c:pt>
              </c:numCache>
            </c:numRef>
          </c:val>
          <c:smooth val="0"/>
        </c:ser>
        <c:ser>
          <c:idx val="2"/>
          <c:order val="2"/>
          <c:tx>
            <c:v>ago/15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Plan3!$D$2:$D$24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781</c:v>
                </c:pt>
                <c:pt idx="3">
                  <c:v>277</c:v>
                </c:pt>
                <c:pt idx="4">
                  <c:v>323</c:v>
                </c:pt>
                <c:pt idx="5">
                  <c:v>50</c:v>
                </c:pt>
                <c:pt idx="6">
                  <c:v>294</c:v>
                </c:pt>
                <c:pt idx="7">
                  <c:v>98</c:v>
                </c:pt>
                <c:pt idx="8">
                  <c:v>0</c:v>
                </c:pt>
                <c:pt idx="9" formatCode="#,##0">
                  <c:v>5176</c:v>
                </c:pt>
                <c:pt idx="10" formatCode="#,##0">
                  <c:v>5633</c:v>
                </c:pt>
                <c:pt idx="11" formatCode="#,##0">
                  <c:v>9576</c:v>
                </c:pt>
                <c:pt idx="12" formatCode="#,##0">
                  <c:v>9258</c:v>
                </c:pt>
                <c:pt idx="13" formatCode="#,##0">
                  <c:v>11699</c:v>
                </c:pt>
                <c:pt idx="14" formatCode="#,##0">
                  <c:v>10230</c:v>
                </c:pt>
                <c:pt idx="15" formatCode="#,##0">
                  <c:v>141459</c:v>
                </c:pt>
                <c:pt idx="16" formatCode="#,##0">
                  <c:v>605244</c:v>
                </c:pt>
                <c:pt idx="17" formatCode="#,##0">
                  <c:v>1143138</c:v>
                </c:pt>
                <c:pt idx="18" formatCode="#,##0">
                  <c:v>928737</c:v>
                </c:pt>
                <c:pt idx="19" formatCode="#,##0">
                  <c:v>709288</c:v>
                </c:pt>
                <c:pt idx="20" formatCode="#,##0">
                  <c:v>444122</c:v>
                </c:pt>
                <c:pt idx="21" formatCode="#,##0">
                  <c:v>109479</c:v>
                </c:pt>
                <c:pt idx="22" formatCode="#,##0">
                  <c:v>4490</c:v>
                </c:pt>
              </c:numCache>
            </c:numRef>
          </c:val>
          <c:smooth val="0"/>
        </c:ser>
        <c:ser>
          <c:idx val="3"/>
          <c:order val="3"/>
          <c:tx>
            <c:v>set/15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Plan3!$E$2:$E$24</c:f>
              <c:numCache>
                <c:formatCode>General</c:formatCode>
                <c:ptCount val="23"/>
                <c:pt idx="0">
                  <c:v>252</c:v>
                </c:pt>
                <c:pt idx="1">
                  <c:v>76</c:v>
                </c:pt>
                <c:pt idx="2">
                  <c:v>392</c:v>
                </c:pt>
                <c:pt idx="3">
                  <c:v>454</c:v>
                </c:pt>
                <c:pt idx="4">
                  <c:v>151</c:v>
                </c:pt>
                <c:pt idx="5">
                  <c:v>25</c:v>
                </c:pt>
                <c:pt idx="6">
                  <c:v>22</c:v>
                </c:pt>
                <c:pt idx="7">
                  <c:v>114</c:v>
                </c:pt>
                <c:pt idx="8">
                  <c:v>87</c:v>
                </c:pt>
                <c:pt idx="9" formatCode="#,##0">
                  <c:v>30288</c:v>
                </c:pt>
                <c:pt idx="10" formatCode="#,##0">
                  <c:v>33734</c:v>
                </c:pt>
                <c:pt idx="11" formatCode="#,##0">
                  <c:v>23594</c:v>
                </c:pt>
                <c:pt idx="12" formatCode="#,##0">
                  <c:v>23202</c:v>
                </c:pt>
                <c:pt idx="13" formatCode="#,##0">
                  <c:v>23006</c:v>
                </c:pt>
                <c:pt idx="14" formatCode="#,##0">
                  <c:v>70496</c:v>
                </c:pt>
                <c:pt idx="15" formatCode="#,##0">
                  <c:v>42616</c:v>
                </c:pt>
                <c:pt idx="16" formatCode="#,##0">
                  <c:v>204671</c:v>
                </c:pt>
                <c:pt idx="17" formatCode="#,##0">
                  <c:v>61475</c:v>
                </c:pt>
                <c:pt idx="18" formatCode="#,##0">
                  <c:v>123080</c:v>
                </c:pt>
                <c:pt idx="19" formatCode="#,##0">
                  <c:v>40249</c:v>
                </c:pt>
                <c:pt idx="20" formatCode="#,##0">
                  <c:v>16328</c:v>
                </c:pt>
                <c:pt idx="21" formatCode="#,##0">
                  <c:v>43841</c:v>
                </c:pt>
                <c:pt idx="22" formatCode="#,##0">
                  <c:v>7266</c:v>
                </c:pt>
              </c:numCache>
            </c:numRef>
          </c:val>
          <c:smooth val="0"/>
        </c:ser>
        <c:ser>
          <c:idx val="4"/>
          <c:order val="4"/>
          <c:tx>
            <c:v>out/15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Plan3!$F$2:$F$24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65</c:v>
                </c:pt>
                <c:pt idx="5">
                  <c:v>343</c:v>
                </c:pt>
                <c:pt idx="6">
                  <c:v>147</c:v>
                </c:pt>
                <c:pt idx="7">
                  <c:v>0</c:v>
                </c:pt>
                <c:pt idx="8">
                  <c:v>82</c:v>
                </c:pt>
                <c:pt idx="9" formatCode="#,##0">
                  <c:v>11495</c:v>
                </c:pt>
                <c:pt idx="10" formatCode="#,##0">
                  <c:v>19626</c:v>
                </c:pt>
                <c:pt idx="11">
                  <c:v>0</c:v>
                </c:pt>
                <c:pt idx="12" formatCode="#,##0">
                  <c:v>30468</c:v>
                </c:pt>
                <c:pt idx="13" formatCode="#,##0">
                  <c:v>50258</c:v>
                </c:pt>
                <c:pt idx="14" formatCode="#,##0">
                  <c:v>30640</c:v>
                </c:pt>
                <c:pt idx="15" formatCode="#,##0">
                  <c:v>2898</c:v>
                </c:pt>
                <c:pt idx="16" formatCode="#,##0">
                  <c:v>1012</c:v>
                </c:pt>
                <c:pt idx="17" formatCode="#,##0">
                  <c:v>5633</c:v>
                </c:pt>
                <c:pt idx="18" formatCode="#,##0">
                  <c:v>12589</c:v>
                </c:pt>
                <c:pt idx="19" formatCode="#,##0">
                  <c:v>40889</c:v>
                </c:pt>
                <c:pt idx="20" formatCode="#,##0">
                  <c:v>206223</c:v>
                </c:pt>
                <c:pt idx="21" formatCode="#,##0">
                  <c:v>34269</c:v>
                </c:pt>
                <c:pt idx="22" formatCode="#,##0">
                  <c:v>44448</c:v>
                </c:pt>
              </c:numCache>
            </c:numRef>
          </c:val>
          <c:smooth val="0"/>
        </c:ser>
        <c:ser>
          <c:idx val="5"/>
          <c:order val="5"/>
          <c:tx>
            <c:v>nov/15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Plan3!$G$2:$G$24</c:f>
              <c:numCache>
                <c:formatCode>General</c:formatCode>
                <c:ptCount val="23"/>
                <c:pt idx="0">
                  <c:v>0</c:v>
                </c:pt>
                <c:pt idx="1">
                  <c:v>245</c:v>
                </c:pt>
                <c:pt idx="2">
                  <c:v>33</c:v>
                </c:pt>
                <c:pt idx="3">
                  <c:v>141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60</c:v>
                </c:pt>
                <c:pt idx="8">
                  <c:v>82</c:v>
                </c:pt>
                <c:pt idx="9" formatCode="#,##0">
                  <c:v>13002</c:v>
                </c:pt>
                <c:pt idx="11" formatCode="#,##0">
                  <c:v>12899</c:v>
                </c:pt>
                <c:pt idx="12" formatCode="#,##0">
                  <c:v>69557</c:v>
                </c:pt>
                <c:pt idx="13" formatCode="#,##0">
                  <c:v>75680</c:v>
                </c:pt>
                <c:pt idx="14" formatCode="#,##0">
                  <c:v>56821</c:v>
                </c:pt>
                <c:pt idx="15" formatCode="#,##0">
                  <c:v>57311</c:v>
                </c:pt>
                <c:pt idx="16" formatCode="#,##0">
                  <c:v>2978</c:v>
                </c:pt>
                <c:pt idx="17" formatCode="#,##0">
                  <c:v>10532</c:v>
                </c:pt>
                <c:pt idx="18" formatCode="#,##0">
                  <c:v>13813</c:v>
                </c:pt>
                <c:pt idx="19" formatCode="#,##0">
                  <c:v>62455</c:v>
                </c:pt>
                <c:pt idx="20" formatCode="#,##0">
                  <c:v>50780</c:v>
                </c:pt>
                <c:pt idx="21" formatCode="#,##0">
                  <c:v>80007</c:v>
                </c:pt>
                <c:pt idx="22" formatCode="#,##0">
                  <c:v>423222</c:v>
                </c:pt>
              </c:numCache>
            </c:numRef>
          </c:val>
          <c:smooth val="0"/>
        </c:ser>
        <c:ser>
          <c:idx val="6"/>
          <c:order val="6"/>
          <c:tx>
            <c:v>dez/15</c:v>
          </c:tx>
          <c:marker>
            <c:symbol val="none"/>
          </c:marker>
          <c:cat>
            <c:strRef>
              <c:f>Plan3!$A$2:$A$24</c:f>
              <c:strCache>
                <c:ptCount val="23"/>
                <c:pt idx="0">
                  <c:v>BV001</c:v>
                </c:pt>
                <c:pt idx="1">
                  <c:v>BV013</c:v>
                </c:pt>
                <c:pt idx="2">
                  <c:v>BV037</c:v>
                </c:pt>
                <c:pt idx="3">
                  <c:v>AV210</c:v>
                </c:pt>
                <c:pt idx="4">
                  <c:v>BV139</c:v>
                </c:pt>
                <c:pt idx="5">
                  <c:v>BV063</c:v>
                </c:pt>
                <c:pt idx="6">
                  <c:v>BV067</c:v>
                </c:pt>
                <c:pt idx="7">
                  <c:v>BV080</c:v>
                </c:pt>
                <c:pt idx="8">
                  <c:v>BV083</c:v>
                </c:pt>
                <c:pt idx="9">
                  <c:v>BV105</c:v>
                </c:pt>
                <c:pt idx="10">
                  <c:v>BV153</c:v>
                </c:pt>
                <c:pt idx="11">
                  <c:v>SC16</c:v>
                </c:pt>
                <c:pt idx="12">
                  <c:v>BV137</c:v>
                </c:pt>
                <c:pt idx="13">
                  <c:v>BV138</c:v>
                </c:pt>
                <c:pt idx="14">
                  <c:v>BV156</c:v>
                </c:pt>
                <c:pt idx="15">
                  <c:v>BV141</c:v>
                </c:pt>
                <c:pt idx="16">
                  <c:v>BV142</c:v>
                </c:pt>
                <c:pt idx="17">
                  <c:v>BV150</c:v>
                </c:pt>
                <c:pt idx="18">
                  <c:v>BV152</c:v>
                </c:pt>
                <c:pt idx="19">
                  <c:v>BV146</c:v>
                </c:pt>
                <c:pt idx="20">
                  <c:v>BV151</c:v>
                </c:pt>
                <c:pt idx="21">
                  <c:v>BV148</c:v>
                </c:pt>
                <c:pt idx="22">
                  <c:v>BV149</c:v>
                </c:pt>
              </c:strCache>
            </c:strRef>
          </c:cat>
          <c:val>
            <c:numRef>
              <c:f>Plan3!$H$2:$H$24</c:f>
              <c:numCache>
                <c:formatCode>General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82</c:v>
                </c:pt>
                <c:pt idx="7">
                  <c:v>82</c:v>
                </c:pt>
                <c:pt idx="8">
                  <c:v>0</c:v>
                </c:pt>
                <c:pt idx="9" formatCode="#,##0">
                  <c:v>7397</c:v>
                </c:pt>
                <c:pt idx="10" formatCode="#,##0">
                  <c:v>1290</c:v>
                </c:pt>
                <c:pt idx="11" formatCode="#,##0">
                  <c:v>1102</c:v>
                </c:pt>
                <c:pt idx="12" formatCode="#,##0">
                  <c:v>2041</c:v>
                </c:pt>
                <c:pt idx="13" formatCode="#,##0">
                  <c:v>3755</c:v>
                </c:pt>
                <c:pt idx="14" formatCode="#,##0">
                  <c:v>1915</c:v>
                </c:pt>
                <c:pt idx="15">
                  <c:v>607</c:v>
                </c:pt>
                <c:pt idx="16">
                  <c:v>50</c:v>
                </c:pt>
                <c:pt idx="17">
                  <c:v>146</c:v>
                </c:pt>
                <c:pt idx="18" formatCode="#,##0">
                  <c:v>1024</c:v>
                </c:pt>
                <c:pt idx="19" formatCode="#,##0">
                  <c:v>2580</c:v>
                </c:pt>
                <c:pt idx="20" formatCode="#,##0">
                  <c:v>5715</c:v>
                </c:pt>
                <c:pt idx="21" formatCode="#,##0">
                  <c:v>3429</c:v>
                </c:pt>
                <c:pt idx="22" formatCode="#,##0">
                  <c:v>15781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2040832"/>
        <c:axId val="242042752"/>
      </c:lineChart>
      <c:catAx>
        <c:axId val="242040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42042752"/>
        <c:crosses val="autoZero"/>
        <c:auto val="1"/>
        <c:lblAlgn val="ctr"/>
        <c:lblOffset val="100"/>
        <c:noMultiLvlLbl val="0"/>
      </c:catAx>
      <c:valAx>
        <c:axId val="2420427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2040832"/>
        <c:crosses val="autoZero"/>
        <c:crossBetween val="between"/>
        <c:majorUnit val="50000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A9D-7A34-4732-91DF-AFE3071602C3}" type="datetimeFigureOut">
              <a:rPr lang="pt-BR" smtClean="0"/>
              <a:t>28/03/2017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9C971-6686-44C7-B6AE-05F4A08614C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0789A9D-7A34-4732-91DF-AFE3071602C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28/03/2017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799C971-6686-44C7-B6AE-05F4A08614C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Alteração da resolução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conama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359/2005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 smtClean="0"/>
              <a:t>. </a:t>
            </a:r>
          </a:p>
          <a:p>
            <a:r>
              <a:rPr lang="pt-BR" dirty="0" smtClean="0"/>
              <a:t>Marcus Vinicius </a:t>
            </a:r>
            <a:r>
              <a:rPr lang="pt-BR" dirty="0" err="1" smtClean="0"/>
              <a:t>Polignano</a:t>
            </a:r>
            <a:endParaRPr lang="pt-BR" dirty="0" smtClean="0"/>
          </a:p>
          <a:p>
            <a:r>
              <a:rPr lang="pt-BR" dirty="0" smtClean="0"/>
              <a:t>Prof. Doutor Sanitarista UFMG</a:t>
            </a:r>
          </a:p>
          <a:p>
            <a:r>
              <a:rPr lang="pt-BR" dirty="0" smtClean="0"/>
              <a:t>Presidente CBH Velhas</a:t>
            </a:r>
          </a:p>
          <a:p>
            <a:r>
              <a:rPr lang="pt-BR" dirty="0" smtClean="0"/>
              <a:t>Instituto </a:t>
            </a:r>
            <a:r>
              <a:rPr lang="pt-BR" dirty="0" err="1" smtClean="0"/>
              <a:t>Guaicuy</a:t>
            </a:r>
            <a:r>
              <a:rPr lang="pt-BR" dirty="0" smtClean="0"/>
              <a:t>-P. Manuelzão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9238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AutoShape 4" descr="Resultado de imagem para fósforo ciclo biogeoquímic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3318" name="Picture 6" descr="Resultado de imagem para fósforo ciclo biogeoquím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76" y="620688"/>
            <a:ext cx="8288089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97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8580" indent="0" algn="just">
              <a:buNone/>
            </a:pPr>
            <a:r>
              <a:rPr lang="pt-BR" dirty="0"/>
              <a:t>Ao contrário do nitrogênio, cujo reservató­rio é o ar, a fonte de fósforo na natureza é a litosfera. Sua liberação natural ocorre principal­mente por meio das erosões do solo, num pro­cesso lento em que parte do fosfato é transpor­tada para a hidrosfera, meio onde pode sedimen­tar-se ou ser utilizado pelos seres vivos. O retor­no do fósforo sedimentado nos mares ocorre também muito lentamente, principalmente atra­vés dos peixes e aves marinhas</a:t>
            </a:r>
            <a:r>
              <a:rPr lang="pt-BR" baseline="30000" dirty="0"/>
              <a:t>1,2,4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8456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8580" indent="0" algn="just">
              <a:buNone/>
            </a:pPr>
            <a:r>
              <a:rPr lang="pt-BR" dirty="0"/>
              <a:t>O transporte através das águas é parte fun­damental do ciclo do fósforo, correspondendo à forma predominante com que o fosfato se move através do meio </a:t>
            </a:r>
            <a:r>
              <a:rPr lang="pt-BR" dirty="0" smtClean="0"/>
              <a:t>ambiente. </a:t>
            </a:r>
            <a:r>
              <a:rPr lang="pt-BR" dirty="0"/>
              <a:t>As fontes naturais estão relacionadas princi­palmente com as cargas difusas, devido aos pro­cessos erosivos da bacia de contribuição, à de­composição dos organismos aquáticos e dos ve­getais que compõem as matas ciliares, ao assore­amento do corpo d’água, ao intemperismo das rochas e à intensidade das trocas ocorridas entre o sedimento e a coluna d’água.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8161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just">
              <a:buNone/>
            </a:pPr>
            <a:r>
              <a:rPr lang="pt-BR" dirty="0"/>
              <a:t>O fósforo é um nutriente com fontes fi­nitas e não renováveis, cuja velocidade de explora­ção é atualmente muito superior às suas taxas de retorno ao seu ciclo natural, sendo que já existem previsões a respeito de um provável colapso nas suas fontes disponíveis e conhecidas, com impac­tos econômicos, sociais e ambientais graves e irre­versíveis.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0055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Fósforos nas bacias hidrográficas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just">
              <a:buNone/>
            </a:pPr>
            <a:r>
              <a:rPr lang="pt-BR" dirty="0"/>
              <a:t>Em bacias mais desenvolvidas economica­mente e com grande concentração populacional, o aporte de fósforo nas águas está mais relacio­nado com as fontes denominadas artificiais ou antrópicas, que são decorrentes da ação do ho­mem.</a:t>
            </a:r>
          </a:p>
        </p:txBody>
      </p:sp>
    </p:spTree>
    <p:extLst>
      <p:ext uri="{BB962C8B-B14F-4D97-AF65-F5344CB8AC3E}">
        <p14:creationId xmlns:p14="http://schemas.microsoft.com/office/powerpoint/2010/main" val="505818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198438"/>
            <a:ext cx="7024744" cy="1143000"/>
          </a:xfrm>
        </p:spPr>
        <p:txBody>
          <a:bodyPr/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Bacia hidrográfica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AutoShape 2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6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8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AutoShape 10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9" name="AutoShape 12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" name="AutoShape 14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" name="AutoShape 16" descr="Resultado de imagem para bacias hidrograficas e cidade desenho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2" name="Espaço Reservado para Conteúdo 3" descr="usos e abusos agu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375" y="1572866"/>
            <a:ext cx="8144073" cy="4840852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2410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ítulo 1"/>
          <p:cNvSpPr>
            <a:spLocks noGrp="1"/>
          </p:cNvSpPr>
          <p:nvPr>
            <p:ph type="title" idx="4294967295"/>
          </p:nvPr>
        </p:nvSpPr>
        <p:spPr>
          <a:xfrm>
            <a:off x="463550" y="277813"/>
            <a:ext cx="8229600" cy="1139825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2531" name="Espaço Reservado para Conteúdo 3" descr="bacia do velhas corrigido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080" y="712096"/>
            <a:ext cx="3456384" cy="5812335"/>
          </a:xfrm>
        </p:spPr>
      </p:pic>
      <p:pic>
        <p:nvPicPr>
          <p:cNvPr id="22533" name="Picture 2" descr="baciaVelhasEmMG Atl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6937"/>
          <a:stretch>
            <a:fillRect/>
          </a:stretch>
        </p:blipFill>
        <p:spPr bwMode="auto">
          <a:xfrm>
            <a:off x="539552" y="1916832"/>
            <a:ext cx="4680519" cy="458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4020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Forma de fosfatos presentes nos esgotos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t-BR" dirty="0"/>
              <a:t>Nos esgotos domésticos, o fósforo aparece na forma de compostos orgânicos, como por exemplo, as proteínas, e em compostos mine­rais, principalmente </a:t>
            </a:r>
            <a:r>
              <a:rPr lang="pt-BR" dirty="0" err="1"/>
              <a:t>polifosfatos</a:t>
            </a:r>
            <a:r>
              <a:rPr lang="pt-BR" dirty="0"/>
              <a:t> e </a:t>
            </a:r>
            <a:r>
              <a:rPr lang="pt-BR" dirty="0" err="1"/>
              <a:t>ortofosfatos</a:t>
            </a:r>
            <a:r>
              <a:rPr lang="pt-BR" dirty="0"/>
              <a:t>, que tem origem em produtos sintetizados. Os </a:t>
            </a:r>
            <a:r>
              <a:rPr lang="pt-BR" dirty="0" err="1"/>
              <a:t>polifosfatos</a:t>
            </a:r>
            <a:r>
              <a:rPr lang="pt-BR" dirty="0"/>
              <a:t> representam, principalmente, os des­pejos com detergentes sintéticos.</a:t>
            </a:r>
          </a:p>
          <a:p>
            <a:pPr marL="0" indent="0" algn="just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1182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Composição de fosfatos nos esgotos urbanos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4534348"/>
          </a:xfrm>
        </p:spPr>
        <p:txBody>
          <a:bodyPr>
            <a:normAutofit fontScale="55000" lnSpcReduction="20000"/>
          </a:bodyPr>
          <a:lstStyle/>
          <a:p>
            <a:pPr marL="68580" indent="0" algn="just">
              <a:buNone/>
            </a:pPr>
            <a:r>
              <a:rPr lang="pt-BR" sz="3600" dirty="0"/>
              <a:t>Os esgotos domésticos possuem concentra­ção de fósforo da ordem de 4 a 50 mg/L, a partir de uma produção diária de 1 a 3 g por pessoa. No Brasil, a contribuição per capita diária de </a:t>
            </a:r>
            <a:r>
              <a:rPr lang="pt-BR" sz="3600" dirty="0" smtClean="0"/>
              <a:t>fós­foro </a:t>
            </a:r>
            <a:r>
              <a:rPr lang="pt-BR" sz="3600" dirty="0"/>
              <a:t>nos esgotos domésticos é de </a:t>
            </a:r>
            <a:r>
              <a:rPr lang="pt-BR" sz="3600" dirty="0">
                <a:solidFill>
                  <a:srgbClr val="FF0000"/>
                </a:solidFill>
              </a:rPr>
              <a:t>0,7 a 2,5 g </a:t>
            </a:r>
            <a:r>
              <a:rPr lang="pt-BR" sz="3600" dirty="0"/>
              <a:t>e a concentração típica desse nutriente situa-se na faixa de </a:t>
            </a:r>
            <a:r>
              <a:rPr lang="pt-BR" sz="3600" dirty="0">
                <a:solidFill>
                  <a:srgbClr val="FF0000"/>
                </a:solidFill>
              </a:rPr>
              <a:t>4 a 15 mg/L</a:t>
            </a:r>
            <a:r>
              <a:rPr lang="pt-BR" sz="3600" dirty="0"/>
              <a:t>. Desse total, a fração inorgâ­nica, que pode representada basicamente pela utilização de detergentes, fica compreendida en­tre </a:t>
            </a:r>
            <a:r>
              <a:rPr lang="pt-BR" sz="3600" dirty="0">
                <a:solidFill>
                  <a:srgbClr val="FF0000"/>
                </a:solidFill>
              </a:rPr>
              <a:t>3 a 9 </a:t>
            </a:r>
            <a:r>
              <a:rPr lang="pt-BR" sz="3600" dirty="0" smtClean="0">
                <a:solidFill>
                  <a:srgbClr val="FF0000"/>
                </a:solidFill>
              </a:rPr>
              <a:t>mg/L</a:t>
            </a:r>
            <a:r>
              <a:rPr lang="pt-BR" sz="3600" baseline="30000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pt-BR" sz="2200" dirty="0"/>
              <a:t/>
            </a:r>
            <a:br>
              <a:rPr lang="pt-BR" sz="2200" dirty="0"/>
            </a:br>
            <a:endParaRPr lang="pt-BR" sz="2200" dirty="0"/>
          </a:p>
          <a:p>
            <a:pPr lvl="0"/>
            <a:r>
              <a:rPr lang="pt-BR" sz="2200" dirty="0"/>
              <a:t>Braga B, </a:t>
            </a:r>
            <a:r>
              <a:rPr lang="pt-BR" sz="2200" dirty="0" err="1"/>
              <a:t>Hespanhol</a:t>
            </a:r>
            <a:r>
              <a:rPr lang="pt-BR" sz="2200" dirty="0"/>
              <a:t> I, </a:t>
            </a:r>
            <a:r>
              <a:rPr lang="pt-BR" sz="2200" dirty="0" err="1"/>
              <a:t>Conejo</a:t>
            </a:r>
            <a:r>
              <a:rPr lang="pt-BR" sz="2200" dirty="0"/>
              <a:t> JGL, Barros MTL, Spencer M, Porto M, </a:t>
            </a:r>
            <a:r>
              <a:rPr lang="pt-BR" sz="2200" dirty="0" err="1"/>
              <a:t>Nucci</a:t>
            </a:r>
            <a:r>
              <a:rPr lang="pt-BR" sz="2200" dirty="0"/>
              <a:t> N, Juliano N, </a:t>
            </a:r>
            <a:r>
              <a:rPr lang="pt-BR" sz="2200" dirty="0" err="1"/>
              <a:t>Eiger</a:t>
            </a:r>
            <a:r>
              <a:rPr lang="pt-BR" sz="2200" dirty="0"/>
              <a:t> S. </a:t>
            </a:r>
            <a:r>
              <a:rPr lang="pt-BR" sz="2200" i="1" dirty="0"/>
              <a:t>Introdução à engenharia ambiental</a:t>
            </a:r>
            <a:r>
              <a:rPr lang="pt-BR" sz="2200" dirty="0"/>
              <a:t>. São Paulo: </a:t>
            </a:r>
            <a:r>
              <a:rPr lang="pt-BR" sz="2200" dirty="0" err="1"/>
              <a:t>Pren</a:t>
            </a:r>
            <a:r>
              <a:rPr lang="pt-BR" sz="2200" dirty="0"/>
              <a:t>- </a:t>
            </a:r>
            <a:r>
              <a:rPr lang="pt-BR" sz="2200" dirty="0" err="1"/>
              <a:t>tice</a:t>
            </a:r>
            <a:r>
              <a:rPr lang="pt-BR" sz="2200" dirty="0"/>
              <a:t> Hall; 2002.</a:t>
            </a:r>
          </a:p>
          <a:p>
            <a:pPr lvl="0"/>
            <a:r>
              <a:rPr lang="pt-BR" sz="2200" dirty="0" smtClean="0"/>
              <a:t>Chave </a:t>
            </a:r>
            <a:r>
              <a:rPr lang="pt-BR" sz="2200" dirty="0"/>
              <a:t>PA. Legal </a:t>
            </a:r>
            <a:r>
              <a:rPr lang="pt-BR" sz="2200" dirty="0" err="1"/>
              <a:t>and</a:t>
            </a:r>
            <a:r>
              <a:rPr lang="pt-BR" sz="2200" dirty="0"/>
              <a:t> </a:t>
            </a:r>
            <a:r>
              <a:rPr lang="pt-BR" sz="2200" dirty="0" err="1"/>
              <a:t>regulatory</a:t>
            </a:r>
            <a:r>
              <a:rPr lang="pt-BR" sz="2200" dirty="0"/>
              <a:t> </a:t>
            </a:r>
            <a:r>
              <a:rPr lang="pt-BR" sz="2200" dirty="0" err="1"/>
              <a:t>instruments</a:t>
            </a:r>
            <a:r>
              <a:rPr lang="pt-BR" sz="2200" dirty="0"/>
              <a:t>. In: </a:t>
            </a:r>
            <a:r>
              <a:rPr lang="pt-BR" sz="2200" dirty="0" err="1"/>
              <a:t>Helmer</a:t>
            </a:r>
            <a:r>
              <a:rPr lang="pt-BR" sz="2200" dirty="0"/>
              <a:t> R, </a:t>
            </a:r>
            <a:r>
              <a:rPr lang="pt-BR" sz="2200" dirty="0" err="1"/>
              <a:t>Hespanhol</a:t>
            </a:r>
            <a:r>
              <a:rPr lang="pt-BR" sz="2200" dirty="0"/>
              <a:t> I, organizadores. </a:t>
            </a:r>
            <a:r>
              <a:rPr lang="pt-BR" sz="2200" i="1" dirty="0" err="1"/>
              <a:t>Water</a:t>
            </a:r>
            <a:r>
              <a:rPr lang="pt-BR" sz="2200" i="1" dirty="0"/>
              <a:t> </a:t>
            </a:r>
            <a:r>
              <a:rPr lang="pt-BR" sz="2200" i="1" dirty="0" err="1"/>
              <a:t>po</a:t>
            </a:r>
            <a:r>
              <a:rPr lang="pt-BR" sz="2200" i="1" dirty="0"/>
              <a:t>- </a:t>
            </a:r>
            <a:r>
              <a:rPr lang="pt-BR" sz="2200" i="1" dirty="0" err="1"/>
              <a:t>llution</a:t>
            </a:r>
            <a:r>
              <a:rPr lang="pt-BR" sz="2200" i="1" dirty="0"/>
              <a:t> </a:t>
            </a:r>
            <a:r>
              <a:rPr lang="pt-BR" sz="2200" i="1" dirty="0" err="1"/>
              <a:t>control</a:t>
            </a:r>
            <a:r>
              <a:rPr lang="pt-BR" sz="2200" i="1" dirty="0"/>
              <a:t>: a </a:t>
            </a:r>
            <a:r>
              <a:rPr lang="pt-BR" sz="2200" i="1" dirty="0" err="1"/>
              <a:t>guide</a:t>
            </a:r>
            <a:r>
              <a:rPr lang="pt-BR" sz="2200" i="1" dirty="0"/>
              <a:t> </a:t>
            </a:r>
            <a:r>
              <a:rPr lang="pt-BR" sz="2200" i="1" dirty="0" err="1"/>
              <a:t>to</a:t>
            </a:r>
            <a:r>
              <a:rPr lang="pt-BR" sz="2200" i="1" dirty="0"/>
              <a:t> </a:t>
            </a:r>
            <a:r>
              <a:rPr lang="pt-BR" sz="2200" i="1" dirty="0" err="1"/>
              <a:t>the</a:t>
            </a:r>
            <a:r>
              <a:rPr lang="pt-BR" sz="2200" i="1" dirty="0"/>
              <a:t> use </a:t>
            </a:r>
            <a:r>
              <a:rPr lang="pt-BR" sz="2200" i="1" dirty="0" err="1"/>
              <a:t>of</a:t>
            </a:r>
            <a:r>
              <a:rPr lang="pt-BR" sz="2200" i="1" dirty="0"/>
              <a:t> </a:t>
            </a:r>
            <a:r>
              <a:rPr lang="pt-BR" sz="2200" i="1" dirty="0" err="1"/>
              <a:t>water</a:t>
            </a:r>
            <a:r>
              <a:rPr lang="pt-BR" sz="2200" i="1" dirty="0"/>
              <a:t> </a:t>
            </a:r>
            <a:r>
              <a:rPr lang="pt-BR" sz="2200" i="1" dirty="0" err="1"/>
              <a:t>quality</a:t>
            </a:r>
            <a:r>
              <a:rPr lang="pt-BR" sz="2200" i="1" dirty="0"/>
              <a:t> management </a:t>
            </a:r>
            <a:r>
              <a:rPr lang="pt-BR" sz="2200" i="1" dirty="0" err="1"/>
              <a:t>principles</a:t>
            </a:r>
            <a:r>
              <a:rPr lang="pt-BR" sz="2200" i="1" dirty="0"/>
              <a:t>.</a:t>
            </a:r>
            <a:r>
              <a:rPr lang="pt-BR" sz="2200" dirty="0"/>
              <a:t> London: WHO/UNEP; 1997</a:t>
            </a:r>
            <a:r>
              <a:rPr lang="pt-BR" sz="2200" dirty="0" smtClean="0"/>
              <a:t>.</a:t>
            </a:r>
          </a:p>
          <a:p>
            <a:r>
              <a:rPr lang="pt-BR" sz="2200" dirty="0" err="1"/>
              <a:t>Metcalf</a:t>
            </a:r>
            <a:r>
              <a:rPr lang="pt-BR" sz="2200" dirty="0"/>
              <a:t> L, </a:t>
            </a:r>
            <a:r>
              <a:rPr lang="pt-BR" sz="2200" dirty="0" err="1"/>
              <a:t>Eddy</a:t>
            </a:r>
            <a:r>
              <a:rPr lang="pt-BR" sz="2200" dirty="0"/>
              <a:t> H P </a:t>
            </a:r>
            <a:r>
              <a:rPr lang="pt-BR" sz="2200" i="1" dirty="0" err="1"/>
              <a:t>Wastewater</a:t>
            </a:r>
            <a:r>
              <a:rPr lang="pt-BR" sz="2200" i="1" dirty="0"/>
              <a:t> </a:t>
            </a:r>
            <a:r>
              <a:rPr lang="pt-BR" sz="2200" i="1" dirty="0" err="1"/>
              <a:t>engineering</a:t>
            </a:r>
            <a:r>
              <a:rPr lang="pt-BR" sz="2200" i="1" dirty="0"/>
              <a:t>: </a:t>
            </a:r>
            <a:r>
              <a:rPr lang="pt-BR" sz="2200" i="1" dirty="0" err="1"/>
              <a:t>treat</a:t>
            </a:r>
            <a:r>
              <a:rPr lang="pt-BR" sz="2200" i="1" dirty="0"/>
              <a:t>- </a:t>
            </a:r>
            <a:r>
              <a:rPr lang="pt-BR" sz="2200" i="1" dirty="0" err="1"/>
              <a:t>ment</a:t>
            </a:r>
            <a:r>
              <a:rPr lang="pt-BR" sz="2200" i="1" dirty="0"/>
              <a:t> </a:t>
            </a:r>
            <a:r>
              <a:rPr lang="pt-BR" sz="2200" i="1" dirty="0" err="1"/>
              <a:t>and</a:t>
            </a:r>
            <a:r>
              <a:rPr lang="pt-BR" sz="2200" i="1" dirty="0"/>
              <a:t> reuse.</a:t>
            </a:r>
            <a:r>
              <a:rPr lang="pt-BR" sz="2200" dirty="0"/>
              <a:t> 4</a:t>
            </a:r>
            <a:r>
              <a:rPr lang="pt-BR" sz="2200" baseline="30000" dirty="0"/>
              <a:t>th</a:t>
            </a:r>
            <a:r>
              <a:rPr lang="pt-BR" sz="2200" dirty="0"/>
              <a:t> ed. Singapore: McGraw-Hill Inc.; 2003.</a:t>
            </a:r>
          </a:p>
          <a:p>
            <a:pPr lvl="0"/>
            <a:endParaRPr lang="pt-BR" sz="2200" dirty="0"/>
          </a:p>
          <a:p>
            <a:r>
              <a:rPr lang="pt-BR" sz="2200" dirty="0"/>
              <a:t/>
            </a:r>
            <a:br>
              <a:rPr lang="pt-BR" sz="2200" dirty="0"/>
            </a:b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272729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DETERGENTES EM PÓ E O FOSFÓRO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just">
              <a:buNone/>
            </a:pPr>
            <a:r>
              <a:rPr lang="pt-BR" dirty="0"/>
              <a:t>Nos detergentes, o fósforo tem a função de </a:t>
            </a:r>
            <a:r>
              <a:rPr lang="pt-BR" b="1" i="1" dirty="0" err="1"/>
              <a:t>builder</a:t>
            </a:r>
            <a:r>
              <a:rPr lang="pt-BR" b="1" i="1" dirty="0"/>
              <a:t>,</a:t>
            </a:r>
            <a:r>
              <a:rPr lang="pt-BR" dirty="0"/>
              <a:t> ou agente sequestrante, formando com­plexos estáveis e solúveis com os cátions causa­dores da dureza na água, como o cálcio e o mag­nésio. Proporcionam alcalinidade à solução, fa­cilitando a ação do agente </a:t>
            </a:r>
            <a:r>
              <a:rPr lang="pt-BR" dirty="0" err="1"/>
              <a:t>tensoativo</a:t>
            </a:r>
            <a:r>
              <a:rPr lang="pt-BR" dirty="0"/>
              <a:t>, auxiliando na limpeza e na formação de espumas. </a:t>
            </a:r>
          </a:p>
        </p:txBody>
      </p:sp>
    </p:spTree>
    <p:extLst>
      <p:ext uri="{BB962C8B-B14F-4D97-AF65-F5344CB8AC3E}">
        <p14:creationId xmlns:p14="http://schemas.microsoft.com/office/powerpoint/2010/main" val="951018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1556792"/>
            <a:ext cx="7128908" cy="4779893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pt-BR" dirty="0"/>
              <a:t>Um de­tergente em pó de uso comercial típico que utiliza fosfato como </a:t>
            </a:r>
            <a:r>
              <a:rPr lang="pt-BR" b="1" i="1" dirty="0" err="1"/>
              <a:t>builder</a:t>
            </a:r>
            <a:r>
              <a:rPr lang="pt-BR" b="1" i="1" dirty="0"/>
              <a:t>,</a:t>
            </a:r>
            <a:r>
              <a:rPr lang="pt-BR" dirty="0"/>
              <a:t> contém, em média, 50% do peso do produto em </a:t>
            </a:r>
            <a:r>
              <a:rPr lang="pt-BR" dirty="0" err="1"/>
              <a:t>tripolifosfato</a:t>
            </a:r>
            <a:r>
              <a:rPr lang="pt-BR" dirty="0"/>
              <a:t> de sódio (STPP), sendo o restante composto por </a:t>
            </a:r>
            <a:r>
              <a:rPr lang="pt-BR" dirty="0" smtClean="0"/>
              <a:t>surfactantes</a:t>
            </a:r>
            <a:r>
              <a:rPr lang="pt-BR" dirty="0"/>
              <a:t>, carga, sais inorgânicos, perfume, bran­queador óptico, agentes </a:t>
            </a:r>
            <a:r>
              <a:rPr lang="pt-BR" dirty="0" err="1"/>
              <a:t>antideposição</a:t>
            </a:r>
            <a:r>
              <a:rPr lang="pt-BR" dirty="0"/>
              <a:t> e enzimas. De forma geral, nos locais onde há utilização doméstica de detergentes compostos por STPP, considera-se que 50% a 80% do fósforo presente nos esgotos tem essa </a:t>
            </a:r>
            <a:r>
              <a:rPr lang="pt-BR" dirty="0" smtClean="0"/>
              <a:t>origem,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8031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PROBLEMA DO EXCESSO DE FOSFÓRO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8580" indent="0" algn="just">
              <a:buNone/>
            </a:pPr>
            <a:r>
              <a:rPr lang="pt-BR" dirty="0"/>
              <a:t>O fósforo não é um elemento tóxico à saúde dos seres vivos, sendo, ao contrário, essencial à manutenção da vida. A presença deletéria do fós­foro no meio ambiente está relacionada com o aporte excessivo nas águas. Neste caso, o nutrien­te pode desencadear processos de eutrofização, ou fertilização, ocasionando, por exemplo, proli­feração de algas e de outras plantas aquáticas su­periores, as </a:t>
            </a:r>
            <a:r>
              <a:rPr lang="pt-BR" dirty="0" err="1"/>
              <a:t>macrófitas</a:t>
            </a:r>
            <a:r>
              <a:rPr lang="pt-BR" dirty="0"/>
              <a:t>. Tal situação pode invia­bilizar diversos usos, comprometendo, inclusive, sua utilização para abastecimento público.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3794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pt-BR" dirty="0"/>
              <a:t>Em um ambiente </a:t>
            </a:r>
            <a:r>
              <a:rPr lang="pt-BR" dirty="0" err="1"/>
              <a:t>eutrofizado</a:t>
            </a:r>
            <a:r>
              <a:rPr lang="pt-BR" dirty="0"/>
              <a:t>, a floração de cianobactérias é especialmente perigosa, pois di­versas espécies liberam toxinas, causando sérios prejuízos às águas utilizadas para abastecimento público. Foi a presença delas que provocou a morte de 40 pacientes de uma clínica de </a:t>
            </a:r>
            <a:r>
              <a:rPr lang="pt-BR" dirty="0" smtClean="0"/>
              <a:t>hemodiálise </a:t>
            </a:r>
            <a:r>
              <a:rPr lang="pt-BR" dirty="0"/>
              <a:t>de Caruaru, em Pernambuco, no ano de </a:t>
            </a:r>
            <a:r>
              <a:rPr lang="pt-BR" dirty="0" smtClean="0"/>
              <a:t>1996.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0363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024744" cy="1143000"/>
          </a:xfrm>
        </p:spPr>
        <p:txBody>
          <a:bodyPr/>
          <a:lstStyle/>
          <a:p>
            <a:r>
              <a:rPr lang="pt-BR" dirty="0" err="1" smtClean="0"/>
              <a:t>Cianobácterias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098" name="Picture 2" descr="Resultado de imagem para imagens cianobacte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94108"/>
            <a:ext cx="4381284" cy="485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BIOLOGIA: AS CIANOBACTÉ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517" y="1704272"/>
            <a:ext cx="4320480" cy="485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1209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Extremamente parecidas com as bactérias, as cianobactérias são também procariontes. São todas autótrofas fotossintetizantes, mas suas células não possuem cloroplastos. A clorofila, do </a:t>
            </a:r>
            <a:r>
              <a:rPr lang="pt-BR" b="1" dirty="0" smtClean="0"/>
              <a:t>tipo a</a:t>
            </a:r>
            <a:r>
              <a:rPr lang="pt-BR" dirty="0" smtClean="0"/>
              <a:t>, fica dispersa pelo hialoplasma e em lamelas fotossintetizantes, que são ramificações da membrana plasmática.</a:t>
            </a:r>
          </a:p>
          <a:p>
            <a:pPr algn="just"/>
            <a:r>
              <a:rPr lang="pt-BR" dirty="0"/>
              <a:t>Além da clorofila, possuem outros pigmentos acessórios, como os </a:t>
            </a:r>
            <a:r>
              <a:rPr lang="pt-BR" dirty="0" err="1"/>
              <a:t>carotenóides</a:t>
            </a:r>
            <a:r>
              <a:rPr lang="pt-BR" dirty="0"/>
              <a:t> (pigmentos semelhantes ao caroteno da cenoura), </a:t>
            </a:r>
            <a:r>
              <a:rPr lang="pt-BR" dirty="0" err="1"/>
              <a:t>ficoeritrina</a:t>
            </a:r>
            <a:r>
              <a:rPr lang="pt-BR" dirty="0"/>
              <a:t> (um pigmento de cor vermelha, típico das cianobactérias encontradas no Mar vermelho) e a ficocianina (um pigmento de cor azulada, que originou o nome das cianobactérias, anteriormente denominadas “algas azuis”) . Elas vivem no mar, na água doce e em meio terrestre úmido.</a:t>
            </a:r>
          </a:p>
        </p:txBody>
      </p:sp>
    </p:spTree>
    <p:extLst>
      <p:ext uri="{BB962C8B-B14F-4D97-AF65-F5344CB8AC3E}">
        <p14:creationId xmlns:p14="http://schemas.microsoft.com/office/powerpoint/2010/main" val="1169507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9612" y="1857364"/>
            <a:ext cx="7778668" cy="504055"/>
          </a:xfrm>
        </p:spPr>
        <p:txBody>
          <a:bodyPr>
            <a:noAutofit/>
          </a:bodyPr>
          <a:lstStyle/>
          <a:p>
            <a:pPr algn="l"/>
            <a:r>
              <a:rPr lang="es-AR" sz="3200" dirty="0" smtClean="0"/>
              <a:t>          TOXICIDAD  DEL  AGUA</a:t>
            </a:r>
            <a:br>
              <a:rPr lang="es-AR" sz="3200" dirty="0" smtClean="0"/>
            </a:br>
            <a:r>
              <a:rPr lang="es-AR" sz="3200" dirty="0" smtClean="0"/>
              <a:t/>
            </a:r>
            <a:br>
              <a:rPr lang="es-AR" sz="3200" dirty="0" smtClean="0"/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compuestos volátiles</a:t>
            </a:r>
            <a:r>
              <a:rPr lang="es-ES" sz="2000" dirty="0" smtClean="0"/>
              <a:t>.................(</a:t>
            </a:r>
            <a:r>
              <a:rPr lang="es-ES" sz="2000" dirty="0" err="1" smtClean="0"/>
              <a:t>geosmina</a:t>
            </a:r>
            <a:r>
              <a:rPr lang="es-ES" sz="2000" dirty="0" smtClean="0"/>
              <a:t>, B </a:t>
            </a:r>
            <a:r>
              <a:rPr lang="es-ES" sz="2000" dirty="0" err="1" smtClean="0"/>
              <a:t>metilisoborneol</a:t>
            </a:r>
            <a:r>
              <a:rPr lang="es-ES" sz="2000" dirty="0" smtClean="0"/>
              <a:t>)</a:t>
            </a:r>
            <a:br>
              <a:rPr lang="es-ES" sz="2000" dirty="0" smtClean="0"/>
            </a:br>
            <a:r>
              <a:rPr lang="pt-BR" sz="2000" dirty="0" smtClean="0"/>
              <a:t> </a:t>
            </a:r>
            <a:br>
              <a:rPr lang="pt-BR" sz="2000" dirty="0" smtClean="0"/>
            </a:br>
            <a:r>
              <a:rPr lang="pt-B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cianotoxinas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pt-BR" sz="2000" dirty="0" smtClean="0"/>
              <a:t>.........................   (</a:t>
            </a:r>
            <a:r>
              <a:rPr lang="pt-BR" sz="2000" dirty="0" err="1" smtClean="0"/>
              <a:t>heptapéptido</a:t>
            </a:r>
            <a:r>
              <a:rPr lang="pt-BR" sz="2000" dirty="0" smtClean="0"/>
              <a:t> cíclico no </a:t>
            </a:r>
            <a:r>
              <a:rPr lang="pt-BR" sz="2000" dirty="0" err="1" smtClean="0"/>
              <a:t>ribosomal</a:t>
            </a:r>
            <a:r>
              <a:rPr lang="es-ES" sz="2000" dirty="0" smtClean="0"/>
              <a:t> </a:t>
            </a:r>
            <a:endParaRPr lang="es-AR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043608" y="2420888"/>
            <a:ext cx="7200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>
                <a:solidFill>
                  <a:prstClr val="black"/>
                </a:solidFill>
              </a:rPr>
              <a:t>Neurotoxinas</a:t>
            </a:r>
            <a:r>
              <a:rPr lang="es-ES" b="1" dirty="0">
                <a:solidFill>
                  <a:prstClr val="black"/>
                </a:solidFill>
              </a:rPr>
              <a:t> </a:t>
            </a:r>
            <a:r>
              <a:rPr lang="es-ES" dirty="0">
                <a:solidFill>
                  <a:prstClr val="black"/>
                </a:solidFill>
              </a:rPr>
              <a:t>       (anatoxina-a, anatoxina-a(S), </a:t>
            </a:r>
            <a:r>
              <a:rPr lang="es-ES" dirty="0" err="1">
                <a:solidFill>
                  <a:prstClr val="black"/>
                </a:solidFill>
              </a:rPr>
              <a:t>saxitoxina</a:t>
            </a:r>
            <a:r>
              <a:rPr lang="es-ES" dirty="0">
                <a:solidFill>
                  <a:prstClr val="black"/>
                </a:solidFill>
              </a:rPr>
              <a:t>), </a:t>
            </a:r>
          </a:p>
          <a:p>
            <a:r>
              <a:rPr lang="es-ES" b="1" dirty="0" err="1">
                <a:solidFill>
                  <a:prstClr val="black"/>
                </a:solidFill>
              </a:rPr>
              <a:t>Hepatotoxinas</a:t>
            </a:r>
            <a:r>
              <a:rPr lang="es-ES" b="1" dirty="0">
                <a:solidFill>
                  <a:prstClr val="black"/>
                </a:solidFill>
              </a:rPr>
              <a:t> </a:t>
            </a:r>
            <a:r>
              <a:rPr lang="es-ES" dirty="0">
                <a:solidFill>
                  <a:prstClr val="black"/>
                </a:solidFill>
              </a:rPr>
              <a:t>     (</a:t>
            </a:r>
            <a:r>
              <a:rPr lang="es-ES" dirty="0" err="1">
                <a:solidFill>
                  <a:prstClr val="black"/>
                </a:solidFill>
              </a:rPr>
              <a:t>microcystinas</a:t>
            </a:r>
            <a:r>
              <a:rPr lang="es-ES" dirty="0">
                <a:solidFill>
                  <a:prstClr val="black"/>
                </a:solidFill>
              </a:rPr>
              <a:t> (MC), </a:t>
            </a:r>
            <a:r>
              <a:rPr lang="es-ES" dirty="0" err="1">
                <a:solidFill>
                  <a:prstClr val="black"/>
                </a:solidFill>
              </a:rPr>
              <a:t>nodularina</a:t>
            </a:r>
            <a:r>
              <a:rPr lang="es-ES" dirty="0">
                <a:solidFill>
                  <a:prstClr val="black"/>
                </a:solidFill>
              </a:rPr>
              <a:t>), </a:t>
            </a:r>
          </a:p>
          <a:p>
            <a:r>
              <a:rPr lang="es-ES" b="1" dirty="0" err="1">
                <a:solidFill>
                  <a:prstClr val="black"/>
                </a:solidFill>
              </a:rPr>
              <a:t>Lipopolisacáridos</a:t>
            </a:r>
            <a:r>
              <a:rPr lang="es-ES" b="1" dirty="0">
                <a:solidFill>
                  <a:prstClr val="black"/>
                </a:solidFill>
              </a:rPr>
              <a:t> de la membrana celular</a:t>
            </a:r>
          </a:p>
          <a:p>
            <a:r>
              <a:rPr lang="es-AR" b="1" dirty="0" err="1">
                <a:solidFill>
                  <a:prstClr val="black"/>
                </a:solidFill>
              </a:rPr>
              <a:t>Citotoxinas</a:t>
            </a:r>
            <a:r>
              <a:rPr lang="es-AR" b="1" dirty="0">
                <a:solidFill>
                  <a:prstClr val="black"/>
                </a:solidFill>
              </a:rPr>
              <a:t>            </a:t>
            </a:r>
            <a:r>
              <a:rPr lang="es-AR" dirty="0">
                <a:solidFill>
                  <a:prstClr val="black"/>
                </a:solidFill>
              </a:rPr>
              <a:t>(</a:t>
            </a:r>
            <a:r>
              <a:rPr lang="es-ES" dirty="0" err="1">
                <a:solidFill>
                  <a:prstClr val="black"/>
                </a:solidFill>
              </a:rPr>
              <a:t>cylindrospermopsina</a:t>
            </a:r>
            <a:r>
              <a:rPr lang="es-ES" dirty="0">
                <a:solidFill>
                  <a:prstClr val="black"/>
                </a:solidFill>
              </a:rPr>
              <a:t>)</a:t>
            </a:r>
          </a:p>
          <a:p>
            <a:r>
              <a:rPr lang="es-AR" b="1" dirty="0" err="1">
                <a:solidFill>
                  <a:prstClr val="black"/>
                </a:solidFill>
              </a:rPr>
              <a:t>Dermatotoxinas</a:t>
            </a:r>
            <a:r>
              <a:rPr lang="es-AR" b="1" dirty="0">
                <a:solidFill>
                  <a:prstClr val="black"/>
                </a:solidFill>
              </a:rPr>
              <a:t>    (</a:t>
            </a:r>
            <a:r>
              <a:rPr lang="es-AR" dirty="0" err="1">
                <a:solidFill>
                  <a:prstClr val="black"/>
                </a:solidFill>
              </a:rPr>
              <a:t>aplisiatoxinas</a:t>
            </a:r>
            <a:r>
              <a:rPr lang="es-AR" dirty="0">
                <a:solidFill>
                  <a:prstClr val="black"/>
                </a:solidFill>
              </a:rPr>
              <a:t> y </a:t>
            </a:r>
            <a:r>
              <a:rPr lang="es-AR" dirty="0" err="1">
                <a:solidFill>
                  <a:prstClr val="black"/>
                </a:solidFill>
              </a:rPr>
              <a:t>lingbiatoxinas</a:t>
            </a:r>
            <a:r>
              <a:rPr lang="es-AR" dirty="0">
                <a:solidFill>
                  <a:prstClr val="black"/>
                </a:solidFill>
              </a:rPr>
              <a:t>)</a:t>
            </a:r>
            <a:endParaRPr lang="es-AR" b="1" dirty="0">
              <a:solidFill>
                <a:prstClr val="black"/>
              </a:solidFill>
            </a:endParaRPr>
          </a:p>
          <a:p>
            <a:endParaRPr lang="pt-BR" i="1" dirty="0">
              <a:solidFill>
                <a:prstClr val="black"/>
              </a:solidFill>
            </a:endParaRPr>
          </a:p>
          <a:p>
            <a:endParaRPr lang="es-AR" dirty="0">
              <a:solidFill>
                <a:prstClr val="black"/>
              </a:solidFill>
            </a:endParaRPr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924672"/>
            <a:ext cx="4597682" cy="254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9620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395536" y="928670"/>
            <a:ext cx="8462744" cy="5355312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</p:spPr>
        <p:txBody>
          <a:bodyPr wrap="square">
            <a:spAutoFit/>
          </a:bodyPr>
          <a:lstStyle/>
          <a:p>
            <a:r>
              <a:rPr lang="pt-BR" i="1" dirty="0" err="1" smtClean="0"/>
              <a:t>Anabaena</a:t>
            </a:r>
            <a:r>
              <a:rPr lang="pt-BR" i="1" dirty="0" smtClean="0"/>
              <a:t>                                      </a:t>
            </a:r>
            <a:r>
              <a:rPr lang="pt-BR" i="1" dirty="0" err="1" smtClean="0"/>
              <a:t>Microcistinas</a:t>
            </a:r>
            <a:r>
              <a:rPr lang="pt-BR" i="1" dirty="0" smtClean="0"/>
              <a:t>, </a:t>
            </a:r>
            <a:r>
              <a:rPr lang="pt-BR" i="1" dirty="0" err="1" smtClean="0"/>
              <a:t>anatoxina-a</a:t>
            </a:r>
            <a:r>
              <a:rPr lang="pt-BR" i="1" dirty="0" smtClean="0"/>
              <a:t> , </a:t>
            </a:r>
            <a:r>
              <a:rPr lang="pt-BR" i="1" dirty="0" err="1" smtClean="0"/>
              <a:t>anatoxina-a</a:t>
            </a:r>
            <a:r>
              <a:rPr lang="pt-BR" i="1" dirty="0" smtClean="0"/>
              <a:t> (s),</a:t>
            </a:r>
          </a:p>
          <a:p>
            <a:r>
              <a:rPr lang="es-AR" dirty="0" smtClean="0"/>
              <a:t>                                                                              </a:t>
            </a:r>
            <a:r>
              <a:rPr lang="es-AR" dirty="0" err="1" smtClean="0"/>
              <a:t>saxitoxinas</a:t>
            </a:r>
            <a:r>
              <a:rPr lang="es-AR" dirty="0" smtClean="0"/>
              <a:t> y </a:t>
            </a:r>
            <a:r>
              <a:rPr lang="es-AR" dirty="0" err="1" smtClean="0"/>
              <a:t>cilindrospermopsina</a:t>
            </a:r>
            <a:endParaRPr lang="es-AR" dirty="0" smtClean="0"/>
          </a:p>
          <a:p>
            <a:r>
              <a:rPr lang="es-AR" i="1" dirty="0" err="1" smtClean="0"/>
              <a:t>Anabaenopsis</a:t>
            </a:r>
            <a:r>
              <a:rPr lang="es-AR" i="1" dirty="0" smtClean="0"/>
              <a:t>                               </a:t>
            </a:r>
            <a:r>
              <a:rPr lang="es-AR" i="1" dirty="0" err="1" smtClean="0"/>
              <a:t>Microcistinas</a:t>
            </a:r>
            <a:endParaRPr lang="es-AR" i="1" dirty="0" smtClean="0"/>
          </a:p>
          <a:p>
            <a:pPr algn="just"/>
            <a:r>
              <a:rPr lang="es-AR" i="1" dirty="0" err="1" smtClean="0"/>
              <a:t>Aphanizomenon</a:t>
            </a:r>
            <a:r>
              <a:rPr lang="es-AR" i="1" dirty="0" smtClean="0"/>
              <a:t>                           Anatoxina-a, </a:t>
            </a:r>
            <a:r>
              <a:rPr lang="es-AR" i="1" dirty="0" err="1" smtClean="0"/>
              <a:t>saxitoxinas</a:t>
            </a:r>
            <a:r>
              <a:rPr lang="es-AR" i="1" dirty="0" smtClean="0"/>
              <a:t>, y  </a:t>
            </a:r>
            <a:r>
              <a:rPr lang="es-AR" dirty="0" smtClean="0"/>
              <a:t> </a:t>
            </a:r>
            <a:r>
              <a:rPr lang="es-AR" dirty="0" err="1" smtClean="0"/>
              <a:t>cilindrospermopsina</a:t>
            </a:r>
            <a:endParaRPr lang="es-AR" dirty="0" smtClean="0"/>
          </a:p>
          <a:p>
            <a:r>
              <a:rPr lang="es-AR" i="1" dirty="0" err="1" smtClean="0"/>
              <a:t>Cylindrospermopsis</a:t>
            </a:r>
            <a:r>
              <a:rPr lang="es-AR" i="1" dirty="0" smtClean="0"/>
              <a:t>                   </a:t>
            </a:r>
            <a:r>
              <a:rPr lang="es-AR" i="1" dirty="0" err="1" smtClean="0"/>
              <a:t>Saxitoxinas</a:t>
            </a:r>
            <a:r>
              <a:rPr lang="es-AR" i="1" dirty="0" smtClean="0"/>
              <a:t> y </a:t>
            </a:r>
            <a:r>
              <a:rPr lang="es-AR" i="1" dirty="0" err="1" smtClean="0"/>
              <a:t>cilindrospermopsina</a:t>
            </a:r>
            <a:endParaRPr lang="es-AR" i="1" dirty="0" smtClean="0"/>
          </a:p>
          <a:p>
            <a:r>
              <a:rPr lang="es-AR" i="1" dirty="0" err="1" smtClean="0"/>
              <a:t>Hapalosiphon</a:t>
            </a:r>
            <a:r>
              <a:rPr lang="es-AR" i="1" dirty="0" smtClean="0"/>
              <a:t>                              </a:t>
            </a:r>
            <a:r>
              <a:rPr lang="es-AR" i="1" dirty="0" err="1" smtClean="0"/>
              <a:t>Microcistinas</a:t>
            </a:r>
            <a:endParaRPr lang="es-AR" i="1" dirty="0" smtClean="0"/>
          </a:p>
          <a:p>
            <a:r>
              <a:rPr lang="es-AR" i="1" dirty="0" err="1" smtClean="0"/>
              <a:t>Lyngbya</a:t>
            </a:r>
            <a:r>
              <a:rPr lang="es-AR" i="1" dirty="0" smtClean="0"/>
              <a:t>                                        </a:t>
            </a:r>
            <a:r>
              <a:rPr lang="es-AR" i="1" dirty="0" err="1" smtClean="0"/>
              <a:t>Saxitoxinas</a:t>
            </a:r>
            <a:r>
              <a:rPr lang="es-AR" i="1" dirty="0" smtClean="0"/>
              <a:t>, </a:t>
            </a:r>
            <a:r>
              <a:rPr lang="es-AR" i="1" dirty="0" err="1" smtClean="0"/>
              <a:t>Lingbiatoxina</a:t>
            </a:r>
            <a:r>
              <a:rPr lang="es-AR" i="1" dirty="0" smtClean="0"/>
              <a:t>-a y </a:t>
            </a:r>
            <a:r>
              <a:rPr lang="es-AR" i="1" dirty="0" err="1" smtClean="0"/>
              <a:t>Apliatoxina</a:t>
            </a:r>
            <a:endParaRPr lang="es-AR" i="1" dirty="0" smtClean="0"/>
          </a:p>
          <a:p>
            <a:r>
              <a:rPr lang="es-AR" i="1" dirty="0" err="1" smtClean="0"/>
              <a:t>Microcystis</a:t>
            </a:r>
            <a:r>
              <a:rPr lang="es-AR" i="1" dirty="0" smtClean="0"/>
              <a:t>                                  </a:t>
            </a:r>
            <a:r>
              <a:rPr lang="es-AR" i="1" dirty="0" err="1" smtClean="0"/>
              <a:t>Microcistinas</a:t>
            </a:r>
            <a:endParaRPr lang="es-AR" i="1" dirty="0" smtClean="0"/>
          </a:p>
          <a:p>
            <a:r>
              <a:rPr lang="es-AR" i="1" dirty="0" err="1" smtClean="0"/>
              <a:t>Nodularia</a:t>
            </a:r>
            <a:r>
              <a:rPr lang="es-AR" i="1" dirty="0" smtClean="0"/>
              <a:t>                                    </a:t>
            </a:r>
            <a:r>
              <a:rPr lang="es-AR" i="1" dirty="0" err="1" smtClean="0"/>
              <a:t>Nodularinas</a:t>
            </a:r>
            <a:endParaRPr lang="es-AR" i="1" dirty="0" smtClean="0"/>
          </a:p>
          <a:p>
            <a:r>
              <a:rPr lang="es-AR" i="1" dirty="0" err="1" smtClean="0"/>
              <a:t>Nostoc</a:t>
            </a:r>
            <a:r>
              <a:rPr lang="es-AR" i="1" dirty="0" smtClean="0"/>
              <a:t>                                          </a:t>
            </a:r>
            <a:r>
              <a:rPr lang="es-AR" i="1" dirty="0" err="1" smtClean="0"/>
              <a:t>Microcistinas</a:t>
            </a:r>
            <a:endParaRPr lang="es-AR" i="1" dirty="0" smtClean="0"/>
          </a:p>
          <a:p>
            <a:r>
              <a:rPr lang="es-AR" i="1" dirty="0" err="1" smtClean="0"/>
              <a:t>Oscillatoria</a:t>
            </a:r>
            <a:r>
              <a:rPr lang="es-AR" i="1" dirty="0" smtClean="0"/>
              <a:t>                                 </a:t>
            </a:r>
            <a:r>
              <a:rPr lang="es-AR" i="1" dirty="0" err="1" smtClean="0"/>
              <a:t>Microcistinas</a:t>
            </a:r>
            <a:r>
              <a:rPr lang="es-AR" i="1" dirty="0" smtClean="0"/>
              <a:t>, Anatoxina-a, </a:t>
            </a:r>
            <a:r>
              <a:rPr lang="es-AR" i="1" dirty="0" err="1" smtClean="0"/>
              <a:t>Lingbiatoxina</a:t>
            </a:r>
            <a:r>
              <a:rPr lang="es-AR" i="1" dirty="0" smtClean="0"/>
              <a:t>-a y</a:t>
            </a:r>
          </a:p>
          <a:p>
            <a:r>
              <a:rPr lang="es-AR" dirty="0" smtClean="0"/>
              <a:t>                                                                                            </a:t>
            </a:r>
            <a:r>
              <a:rPr lang="es-AR" dirty="0" err="1" smtClean="0"/>
              <a:t>Apliatoxina</a:t>
            </a:r>
            <a:endParaRPr lang="es-AR" dirty="0" smtClean="0"/>
          </a:p>
          <a:p>
            <a:r>
              <a:rPr lang="es-AR" i="1" dirty="0" err="1" smtClean="0"/>
              <a:t>Phormidium</a:t>
            </a:r>
            <a:r>
              <a:rPr lang="es-AR" i="1" dirty="0" smtClean="0"/>
              <a:t>                               Anatoxina-a</a:t>
            </a:r>
          </a:p>
          <a:p>
            <a:r>
              <a:rPr lang="es-AR" i="1" dirty="0" err="1" smtClean="0"/>
              <a:t>Planktothrix</a:t>
            </a:r>
            <a:r>
              <a:rPr lang="es-AR" i="1" dirty="0" smtClean="0"/>
              <a:t>                              </a:t>
            </a:r>
            <a:r>
              <a:rPr lang="es-AR" i="1" dirty="0" err="1" smtClean="0"/>
              <a:t>Microcistinas</a:t>
            </a:r>
            <a:r>
              <a:rPr lang="es-AR" i="1" dirty="0" smtClean="0"/>
              <a:t> y </a:t>
            </a:r>
            <a:r>
              <a:rPr lang="es-AR" i="1" dirty="0" err="1" smtClean="0"/>
              <a:t>Saxitoxin</a:t>
            </a:r>
            <a:endParaRPr lang="es-AR" i="1" dirty="0" smtClean="0"/>
          </a:p>
          <a:p>
            <a:r>
              <a:rPr lang="es-AR" i="1" dirty="0" err="1" smtClean="0"/>
              <a:t>Raphidiopsis</a:t>
            </a:r>
            <a:r>
              <a:rPr lang="es-AR" i="1" dirty="0" smtClean="0"/>
              <a:t>                             Anatoxina-a y </a:t>
            </a:r>
            <a:r>
              <a:rPr lang="es-AR" i="1" dirty="0" err="1" smtClean="0"/>
              <a:t>cilindrospermopsina</a:t>
            </a:r>
            <a:endParaRPr lang="es-AR" i="1" dirty="0" smtClean="0"/>
          </a:p>
          <a:p>
            <a:r>
              <a:rPr lang="es-AR" i="1" dirty="0" err="1" smtClean="0"/>
              <a:t>Schizothrix</a:t>
            </a:r>
            <a:r>
              <a:rPr lang="es-AR" i="1" dirty="0" smtClean="0"/>
              <a:t>                                </a:t>
            </a:r>
            <a:r>
              <a:rPr lang="es-AR" i="1" dirty="0" err="1" smtClean="0"/>
              <a:t>Lingbiatoxina</a:t>
            </a:r>
            <a:r>
              <a:rPr lang="es-AR" i="1" dirty="0" smtClean="0"/>
              <a:t>-a y </a:t>
            </a:r>
            <a:r>
              <a:rPr lang="es-AR" i="1" dirty="0" err="1" smtClean="0"/>
              <a:t>Apliatoxina</a:t>
            </a:r>
            <a:endParaRPr lang="es-AR" i="1" dirty="0" smtClean="0"/>
          </a:p>
          <a:p>
            <a:r>
              <a:rPr lang="es-AR" i="1" dirty="0" err="1" smtClean="0"/>
              <a:t>Synechocystis</a:t>
            </a:r>
            <a:r>
              <a:rPr lang="es-AR" i="1" dirty="0" smtClean="0"/>
              <a:t>                           </a:t>
            </a:r>
            <a:r>
              <a:rPr lang="es-AR" i="1" dirty="0" err="1" smtClean="0"/>
              <a:t>Microcistinas</a:t>
            </a:r>
            <a:endParaRPr lang="es-AR" i="1" dirty="0" smtClean="0"/>
          </a:p>
          <a:p>
            <a:r>
              <a:rPr lang="es-AR" i="1" dirty="0" err="1" smtClean="0"/>
              <a:t>Umezakia</a:t>
            </a:r>
            <a:r>
              <a:rPr lang="es-AR" i="1" dirty="0" smtClean="0"/>
              <a:t>                                  Anatoxina-a y </a:t>
            </a:r>
            <a:r>
              <a:rPr lang="es-AR" i="1" dirty="0" err="1" smtClean="0"/>
              <a:t>cilindrospermopsina</a:t>
            </a:r>
            <a:endParaRPr lang="es-AR" i="1" dirty="0" smtClean="0"/>
          </a:p>
          <a:p>
            <a:r>
              <a:rPr lang="es-AR" i="1" dirty="0" err="1" smtClean="0"/>
              <a:t>Woronichinia</a:t>
            </a:r>
            <a:r>
              <a:rPr lang="es-AR" i="1" smtClean="0"/>
              <a:t>                           Microcistinas</a:t>
            </a:r>
            <a:endParaRPr lang="es-AR" dirty="0"/>
          </a:p>
        </p:txBody>
      </p:sp>
      <p:sp>
        <p:nvSpPr>
          <p:cNvPr id="7" name="6 CuadroTexto"/>
          <p:cNvSpPr txBox="1"/>
          <p:nvPr/>
        </p:nvSpPr>
        <p:spPr>
          <a:xfrm>
            <a:off x="899592" y="260648"/>
            <a:ext cx="65742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/>
              <a:t>GENEROS  DE  CIANOBACTERIAS TOXICAS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334432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neurotoxina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BR" dirty="0"/>
              <a:t>A </a:t>
            </a:r>
            <a:r>
              <a:rPr lang="pt-BR" dirty="0" err="1"/>
              <a:t>anatoxina-a</a:t>
            </a:r>
            <a:r>
              <a:rPr lang="pt-BR" dirty="0"/>
              <a:t> foi a primeira toxina de cianobactéria a ser quimicamente e funcionalmente definida e trata-se de uma amina secundária (</a:t>
            </a:r>
            <a:r>
              <a:rPr lang="pt-BR" dirty="0" err="1"/>
              <a:t>Devlin</a:t>
            </a:r>
            <a:r>
              <a:rPr lang="pt-BR" dirty="0"/>
              <a:t> et al.,  1977) com peso molecular de 165 </a:t>
            </a:r>
            <a:r>
              <a:rPr lang="pt-BR" dirty="0" err="1"/>
              <a:t>daltons</a:t>
            </a:r>
            <a:r>
              <a:rPr lang="pt-BR" dirty="0"/>
              <a:t>.  </a:t>
            </a:r>
          </a:p>
          <a:p>
            <a:r>
              <a:rPr lang="pt-BR" dirty="0"/>
              <a:t>Os sinais de envenenamento por esta toxina, em animais selvagens e domésticos,  incluem: desequilíbrio, </a:t>
            </a:r>
            <a:r>
              <a:rPr lang="pt-BR" dirty="0" err="1"/>
              <a:t>fasciculação</a:t>
            </a:r>
            <a:r>
              <a:rPr lang="pt-BR" dirty="0"/>
              <a:t> muscular, respiração ofegante e convulsões. A morte é devida a parada respiratória e ocorre de poucos minutos a poucas horas, dependendo da dosagem e consumo prévio de alimento. Os sinais clínicos de intoxicação mostram uma progressão de </a:t>
            </a:r>
            <a:r>
              <a:rPr lang="pt-BR" dirty="0" err="1"/>
              <a:t>fasciculação</a:t>
            </a:r>
            <a:r>
              <a:rPr lang="pt-BR" dirty="0"/>
              <a:t> muscular, decréscimo de movimentos, respiração abdominal exagerada, cianose, convulsão e morte. </a:t>
            </a:r>
          </a:p>
        </p:txBody>
      </p:sp>
    </p:spTree>
    <p:extLst>
      <p:ext uri="{BB962C8B-B14F-4D97-AF65-F5344CB8AC3E}">
        <p14:creationId xmlns:p14="http://schemas.microsoft.com/office/powerpoint/2010/main" val="1161289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hepatoxinas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O tipo mais comum de intoxicação envolvendo cianobactérias é causado por </a:t>
            </a:r>
            <a:r>
              <a:rPr lang="pt-BR" dirty="0" err="1"/>
              <a:t>hepatotoxinas</a:t>
            </a:r>
            <a:r>
              <a:rPr lang="pt-BR" dirty="0"/>
              <a:t>, que apresentam uma ação mais lenta, causando a morte entre poucas horas e poucos dias, em decorrência de hemorragia intra-hepática e choque hipovolêmico. Os sinas observados após ingestão dessas </a:t>
            </a:r>
            <a:r>
              <a:rPr lang="pt-BR" dirty="0" err="1"/>
              <a:t>hepatotoxinas</a:t>
            </a:r>
            <a:r>
              <a:rPr lang="pt-BR" dirty="0"/>
              <a:t> são prostração, anorexia, vômitos, dor abdominal e </a:t>
            </a:r>
            <a:r>
              <a:rPr lang="pt-BR" dirty="0" err="1"/>
              <a:t>diarréia</a:t>
            </a:r>
            <a:r>
              <a:rPr lang="pt-BR" dirty="0"/>
              <a:t> (</a:t>
            </a:r>
            <a:r>
              <a:rPr lang="pt-BR" dirty="0" err="1"/>
              <a:t>Carmichael</a:t>
            </a:r>
            <a:r>
              <a:rPr lang="pt-BR" dirty="0"/>
              <a:t> &amp; Schwartz,1984; </a:t>
            </a:r>
            <a:r>
              <a:rPr lang="pt-BR" dirty="0" err="1"/>
              <a:t>Beasley</a:t>
            </a:r>
            <a:r>
              <a:rPr lang="pt-BR" dirty="0"/>
              <a:t> et al., 1989). </a:t>
            </a:r>
          </a:p>
        </p:txBody>
      </p:sp>
    </p:spTree>
    <p:extLst>
      <p:ext uri="{BB962C8B-B14F-4D97-AF65-F5344CB8AC3E}">
        <p14:creationId xmlns:p14="http://schemas.microsoft.com/office/powerpoint/2010/main" val="21681725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727075" y="482188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Géneros toxígenos  de cianobacterias </a:t>
            </a:r>
            <a:r>
              <a:rPr lang="es-ES" dirty="0" err="1" smtClean="0">
                <a:solidFill>
                  <a:schemeClr val="bg1"/>
                </a:solidFill>
              </a:rPr>
              <a:t>afetam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a </a:t>
            </a:r>
            <a:r>
              <a:rPr lang="es-ES" dirty="0" err="1" smtClean="0">
                <a:solidFill>
                  <a:schemeClr val="bg1"/>
                </a:solidFill>
              </a:rPr>
              <a:t>saúde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através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de </a:t>
            </a:r>
            <a:r>
              <a:rPr lang="es-ES" dirty="0" err="1" smtClean="0">
                <a:solidFill>
                  <a:schemeClr val="bg1"/>
                </a:solidFill>
              </a:rPr>
              <a:t>treis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vias</a:t>
            </a:r>
            <a:r>
              <a:rPr lang="es-ES" dirty="0" smtClean="0"/>
              <a:t>:</a:t>
            </a:r>
            <a:endParaRPr lang="es-AR" dirty="0"/>
          </a:p>
        </p:txBody>
      </p:sp>
      <p:sp>
        <p:nvSpPr>
          <p:cNvPr id="5" name="4 Rectángulo"/>
          <p:cNvSpPr/>
          <p:nvPr/>
        </p:nvSpPr>
        <p:spPr>
          <a:xfrm>
            <a:off x="305861" y="328300"/>
            <a:ext cx="41941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3600" b="1" dirty="0" smtClean="0"/>
              <a:t>TOXICIDADE  DA  </a:t>
            </a:r>
            <a:r>
              <a:rPr lang="es-AR" sz="3600" b="1" dirty="0"/>
              <a:t>Á</a:t>
            </a:r>
            <a:r>
              <a:rPr lang="es-AR" sz="3600" b="1" dirty="0" smtClean="0"/>
              <a:t>GUA</a:t>
            </a:r>
            <a:endParaRPr lang="es-AR" sz="3600" b="1" dirty="0"/>
          </a:p>
        </p:txBody>
      </p:sp>
      <p:sp>
        <p:nvSpPr>
          <p:cNvPr id="6" name="5 Rectángulo"/>
          <p:cNvSpPr/>
          <p:nvPr/>
        </p:nvSpPr>
        <p:spPr>
          <a:xfrm>
            <a:off x="4932040" y="2348880"/>
            <a:ext cx="288032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err="1" smtClean="0"/>
              <a:t>Contato</a:t>
            </a:r>
            <a:r>
              <a:rPr lang="es-ES" dirty="0" smtClean="0"/>
              <a:t> </a:t>
            </a:r>
            <a:r>
              <a:rPr lang="es-ES" dirty="0" err="1" smtClean="0"/>
              <a:t>com</a:t>
            </a:r>
            <a:r>
              <a:rPr lang="es-ES" dirty="0" smtClean="0"/>
              <a:t> a pele </a:t>
            </a:r>
            <a:endParaRPr lang="es-ES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5026002" y="2718212"/>
            <a:ext cx="1944216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 </a:t>
            </a:r>
            <a:r>
              <a:rPr lang="es-ES" dirty="0" smtClean="0"/>
              <a:t>ingesta</a:t>
            </a:r>
            <a:endParaRPr lang="es-ES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16899" y="3429000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s-ES" dirty="0" smtClean="0"/>
              <a:t>síntomas patológicos  </a:t>
            </a:r>
            <a:r>
              <a:rPr lang="es-ES" dirty="0" smtClean="0"/>
              <a:t>no </a:t>
            </a:r>
            <a:r>
              <a:rPr lang="es-ES" dirty="0" err="1" smtClean="0"/>
              <a:t>homem</a:t>
            </a:r>
            <a:endParaRPr lang="es-ES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err="1" smtClean="0"/>
              <a:t>gastroenterites</a:t>
            </a:r>
            <a:endParaRPr lang="es-ES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smtClean="0"/>
              <a:t>diarreas,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err="1" smtClean="0"/>
              <a:t>irritacão</a:t>
            </a:r>
            <a:r>
              <a:rPr lang="es-ES" dirty="0" smtClean="0"/>
              <a:t> da pele  </a:t>
            </a:r>
            <a:endParaRPr lang="es-ES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smtClean="0"/>
              <a:t>alergias, 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smtClean="0"/>
              <a:t>afecciones respiratorias,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smtClean="0"/>
              <a:t>dores </a:t>
            </a:r>
            <a:r>
              <a:rPr lang="es-ES" dirty="0" smtClean="0"/>
              <a:t>de </a:t>
            </a:r>
            <a:r>
              <a:rPr lang="es-ES" dirty="0" err="1" smtClean="0"/>
              <a:t>cabeça</a:t>
            </a:r>
            <a:r>
              <a:rPr lang="es-ES" dirty="0" smtClean="0"/>
              <a:t> </a:t>
            </a:r>
            <a:endParaRPr lang="es-ES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es-ES" dirty="0" smtClean="0"/>
              <a:t>problemas </a:t>
            </a:r>
            <a:r>
              <a:rPr lang="es-ES" dirty="0" smtClean="0"/>
              <a:t>hepáticos </a:t>
            </a:r>
            <a:r>
              <a:rPr lang="es-ES" dirty="0"/>
              <a:t>e</a:t>
            </a:r>
            <a:r>
              <a:rPr lang="es-ES" dirty="0" smtClean="0"/>
              <a:t> </a:t>
            </a:r>
            <a:r>
              <a:rPr lang="es-ES" dirty="0" err="1" smtClean="0"/>
              <a:t>neuronais</a:t>
            </a:r>
            <a:r>
              <a:rPr lang="es-ES" dirty="0" smtClean="0"/>
              <a:t> </a:t>
            </a:r>
            <a:endParaRPr lang="es-AR" dirty="0"/>
          </a:p>
        </p:txBody>
      </p:sp>
      <p:sp>
        <p:nvSpPr>
          <p:cNvPr id="10" name="6 Rectángulo"/>
          <p:cNvSpPr/>
          <p:nvPr/>
        </p:nvSpPr>
        <p:spPr>
          <a:xfrm>
            <a:off x="5026270" y="3087544"/>
            <a:ext cx="278609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 </a:t>
            </a:r>
            <a:r>
              <a:rPr lang="es-ES" dirty="0" err="1" smtClean="0"/>
              <a:t>introdução</a:t>
            </a:r>
            <a:r>
              <a:rPr lang="es-ES" dirty="0" smtClean="0"/>
              <a:t> </a:t>
            </a:r>
            <a:r>
              <a:rPr lang="es-ES" dirty="0" err="1" smtClean="0"/>
              <a:t>acidental</a:t>
            </a:r>
            <a:r>
              <a:rPr lang="es-ES" dirty="0" smtClean="0"/>
              <a:t> no </a:t>
            </a:r>
            <a:r>
              <a:rPr lang="es-ES" dirty="0" err="1" smtClean="0"/>
              <a:t>sangue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18954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8" name="Rectangle 2"/>
          <p:cNvSpPr>
            <a:spLocks noChangeArrowheads="1"/>
          </p:cNvSpPr>
          <p:nvPr/>
        </p:nvSpPr>
        <p:spPr bwMode="auto">
          <a:xfrm>
            <a:off x="611560" y="26064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s-ES_tradnl" sz="3200" b="0" dirty="0" smtClean="0">
                <a:solidFill>
                  <a:schemeClr val="tx2"/>
                </a:solidFill>
              </a:rPr>
              <a:t>  FACTORES </a:t>
            </a:r>
            <a:r>
              <a:rPr lang="es-ES_tradnl" sz="3200" b="0" dirty="0">
                <a:solidFill>
                  <a:schemeClr val="tx2"/>
                </a:solidFill>
              </a:rPr>
              <a:t>QUE CONTROLAN </a:t>
            </a:r>
            <a:endParaRPr lang="es-ES_tradnl" sz="3200" b="0" dirty="0" smtClean="0">
              <a:solidFill>
                <a:schemeClr val="tx2"/>
              </a:solidFill>
            </a:endParaRPr>
          </a:p>
          <a:p>
            <a:pPr algn="ctr">
              <a:defRPr/>
            </a:pPr>
            <a:r>
              <a:rPr lang="es-ES_tradnl" sz="3200" b="0" dirty="0" smtClean="0">
                <a:solidFill>
                  <a:schemeClr val="tx2"/>
                </a:solidFill>
              </a:rPr>
              <a:t>LA </a:t>
            </a:r>
            <a:r>
              <a:rPr lang="es-ES_tradnl" sz="3200" b="0" dirty="0">
                <a:solidFill>
                  <a:schemeClr val="tx2"/>
                </a:solidFill>
              </a:rPr>
              <a:t>PRODUCCION PRIMARIA</a:t>
            </a:r>
          </a:p>
        </p:txBody>
      </p:sp>
      <p:sp>
        <p:nvSpPr>
          <p:cNvPr id="429059" name="Rectangle 3"/>
          <p:cNvSpPr>
            <a:spLocks noChangeArrowheads="1"/>
          </p:cNvSpPr>
          <p:nvPr/>
        </p:nvSpPr>
        <p:spPr bwMode="auto">
          <a:xfrm>
            <a:off x="827088" y="1484312"/>
            <a:ext cx="7772400" cy="2808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es-ES_tradnl" sz="2400" b="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/>
            </a:pPr>
            <a:r>
              <a:rPr lang="es-ES_tradnl" sz="2400" b="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Recursos: luz y nutrientes. </a:t>
            </a:r>
            <a:endParaRPr lang="es-ES_tradnl" sz="2400" b="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/>
            </a:pPr>
            <a:endParaRPr lang="es-ES_tradnl" sz="2400" b="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/>
            </a:pPr>
            <a:r>
              <a:rPr lang="es-ES_tradnl" sz="2400" dirty="0" smtClean="0"/>
              <a:t>¿</a:t>
            </a:r>
            <a:r>
              <a:rPr lang="es-ES_tradnl" sz="2400" b="0" dirty="0"/>
              <a:t>Qué son los nutrientes? </a:t>
            </a:r>
            <a:endParaRPr lang="es-ES_tradnl" sz="2400" b="0" dirty="0" smtClean="0"/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es-ES_tradnl" sz="2400" b="0" dirty="0" smtClean="0"/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AR" sz="2400" i="1" dirty="0" smtClean="0"/>
              <a:t> </a:t>
            </a:r>
            <a:endParaRPr lang="es-ES_tradnl" sz="2400" b="0" dirty="0" smtClean="0"/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/>
            </a:pPr>
            <a:endParaRPr lang="es-ES_tradnl" sz="2400" b="0" dirty="0" smtClean="0"/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/>
            </a:pPr>
            <a:r>
              <a:rPr lang="es-ES_tradnl" sz="2400" b="0" dirty="0" smtClean="0"/>
              <a:t>Cuáles </a:t>
            </a:r>
            <a:r>
              <a:rPr lang="es-ES_tradnl" sz="2400" b="0" dirty="0"/>
              <a:t>son los </a:t>
            </a:r>
            <a:r>
              <a:rPr lang="es-ES_tradnl" sz="2400" b="0" dirty="0" smtClean="0"/>
              <a:t>factores y nutrientes </a:t>
            </a:r>
            <a:r>
              <a:rPr lang="es-ES_tradnl" sz="2400" b="0" dirty="0"/>
              <a:t>limitantes</a:t>
            </a:r>
            <a:r>
              <a:rPr lang="es-ES_tradnl" sz="2400" b="0" dirty="0" smtClean="0"/>
              <a:t>?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_tradnl" sz="24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   </a:t>
            </a:r>
            <a:r>
              <a:rPr lang="en-GB" sz="2400" b="1" i="1" dirty="0" smtClean="0"/>
              <a:t>C</a:t>
            </a:r>
            <a:r>
              <a:rPr lang="en-GB" sz="2400" b="1" i="1" baseline="-25000" dirty="0" smtClean="0"/>
              <a:t>106</a:t>
            </a:r>
            <a:r>
              <a:rPr lang="en-GB" sz="2400" b="1" i="1" dirty="0" smtClean="0"/>
              <a:t>  N</a:t>
            </a:r>
            <a:r>
              <a:rPr lang="en-GB" sz="2400" b="1" i="1" baseline="-25000" dirty="0" smtClean="0"/>
              <a:t>16</a:t>
            </a:r>
            <a:r>
              <a:rPr lang="en-GB" sz="2400" b="1" i="1" dirty="0" smtClean="0"/>
              <a:t>  P</a:t>
            </a:r>
            <a:r>
              <a:rPr lang="en-GB" sz="2400" b="1" i="1" baseline="-25000" dirty="0" smtClean="0"/>
              <a:t>1</a:t>
            </a:r>
            <a:r>
              <a:rPr lang="en-GB" sz="2400" i="1" baseline="-25000" dirty="0" smtClean="0"/>
              <a:t> </a:t>
            </a:r>
            <a:endParaRPr lang="es-ES_tradnl" sz="2400" b="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_tradnl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4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</a:t>
            </a:r>
            <a:r>
              <a:rPr lang="en-GB" sz="2400" b="1" i="1" dirty="0" smtClean="0"/>
              <a:t>6,3 % N  y  0,87 % P</a:t>
            </a:r>
            <a:r>
              <a:rPr lang="en-GB" sz="2400" i="1" dirty="0" smtClean="0"/>
              <a:t>  = 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n-GB" sz="2400" i="1" dirty="0" smtClean="0"/>
              <a:t>				</a:t>
            </a:r>
            <a:r>
              <a:rPr lang="en-GB" sz="2400" b="1" i="1" dirty="0" smtClean="0"/>
              <a:t>    N:P  </a:t>
            </a:r>
            <a:r>
              <a:rPr lang="en-GB" sz="2400" i="1" dirty="0" smtClean="0"/>
              <a:t>=  </a:t>
            </a:r>
            <a:r>
              <a:rPr lang="en-GB" sz="2400" b="1" i="1" dirty="0" smtClean="0"/>
              <a:t>7,2:1</a:t>
            </a:r>
            <a:endParaRPr lang="es-ES_tradnl" sz="2400" b="0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es-ES_tradnl" sz="2400" b="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es-ES_tradnl" sz="2400" b="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27584" y="3429000"/>
            <a:ext cx="7560840" cy="73866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 w="508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s-AR" b="1" i="1" dirty="0" smtClean="0">
                <a:solidFill>
                  <a:srgbClr val="FF0000"/>
                </a:solidFill>
              </a:rPr>
              <a:t>Carbono</a:t>
            </a:r>
            <a:r>
              <a:rPr lang="es-AR" b="1" dirty="0" smtClean="0">
                <a:solidFill>
                  <a:srgbClr val="FF0000"/>
                </a:solidFill>
              </a:rPr>
              <a:t> ( C ), </a:t>
            </a:r>
            <a:r>
              <a:rPr lang="es-AR" b="1" i="1" dirty="0" smtClean="0">
                <a:solidFill>
                  <a:srgbClr val="FF0000"/>
                </a:solidFill>
              </a:rPr>
              <a:t>Nitrógeno </a:t>
            </a:r>
            <a:r>
              <a:rPr lang="es-AR" b="1" dirty="0" smtClean="0">
                <a:solidFill>
                  <a:srgbClr val="FF0000"/>
                </a:solidFill>
              </a:rPr>
              <a:t>( N ), </a:t>
            </a:r>
            <a:r>
              <a:rPr lang="es-AR" b="1" i="1" dirty="0" smtClean="0">
                <a:solidFill>
                  <a:srgbClr val="FF0000"/>
                </a:solidFill>
              </a:rPr>
              <a:t>Potasio</a:t>
            </a:r>
            <a:r>
              <a:rPr lang="es-AR" b="1" dirty="0" smtClean="0">
                <a:solidFill>
                  <a:srgbClr val="FF0000"/>
                </a:solidFill>
              </a:rPr>
              <a:t> ( K ) y F</a:t>
            </a:r>
            <a:r>
              <a:rPr lang="es-AR" b="1" i="1" dirty="0" smtClean="0">
                <a:solidFill>
                  <a:srgbClr val="FF0000"/>
                </a:solidFill>
              </a:rPr>
              <a:t>ósforo</a:t>
            </a:r>
            <a:r>
              <a:rPr lang="es-AR" b="1" dirty="0" smtClean="0">
                <a:solidFill>
                  <a:srgbClr val="FF0000"/>
                </a:solidFill>
              </a:rPr>
              <a:t> ( P )</a:t>
            </a:r>
          </a:p>
          <a:p>
            <a:pPr algn="ctr"/>
            <a:r>
              <a:rPr lang="es-AR" sz="2400" b="1" i="1" dirty="0" smtClean="0">
                <a:solidFill>
                  <a:srgbClr val="FF0000"/>
                </a:solidFill>
              </a:rPr>
              <a:t>   </a:t>
            </a:r>
            <a:r>
              <a:rPr lang="es-AR" b="1" i="1" dirty="0" smtClean="0">
                <a:solidFill>
                  <a:srgbClr val="FF0000"/>
                </a:solidFill>
              </a:rPr>
              <a:t>Hierro, Cobalto, Manganeso, Cinc, y Cobre</a:t>
            </a:r>
            <a:r>
              <a:rPr lang="es-AR" b="1" dirty="0" smtClean="0">
                <a:solidFill>
                  <a:srgbClr val="FF0000"/>
                </a:solidFill>
              </a:rPr>
              <a:t> </a:t>
            </a:r>
            <a:endParaRPr lang="es-A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0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 descr="C:\Users\manuel\Desktop\mapa da bacia do rio das velhas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2"/>
            <a:ext cx="5976664" cy="6480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587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Dados bacia do Rio das Velhas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De acordo com o COPAM/CERH (Conselho de Política Ambiental/ Conselho Estadual de Recursos Hídricos) para a classificação dos rios em classe 2 e 3 os parâmetros de densidade não devem ultrapassar 20.000 e 50.000 </a:t>
            </a:r>
            <a:r>
              <a:rPr lang="pt-BR" dirty="0" err="1"/>
              <a:t>cel</a:t>
            </a:r>
            <a:r>
              <a:rPr lang="pt-BR" dirty="0"/>
              <a:t>/</a:t>
            </a:r>
            <a:r>
              <a:rPr lang="pt-BR" dirty="0" err="1"/>
              <a:t>mL</a:t>
            </a:r>
            <a:r>
              <a:rPr lang="pt-BR" dirty="0"/>
              <a:t> respectivamente. No caso de contato primário não deve exceder 10.000 </a:t>
            </a:r>
            <a:r>
              <a:rPr lang="pt-BR" dirty="0" err="1"/>
              <a:t>cel</a:t>
            </a:r>
            <a:r>
              <a:rPr lang="pt-BR" dirty="0"/>
              <a:t>/</a:t>
            </a:r>
            <a:r>
              <a:rPr lang="pt-BR" dirty="0" err="1"/>
              <a:t>mL</a:t>
            </a:r>
            <a:r>
              <a:rPr lang="pt-BR" dirty="0"/>
              <a:t>. Os rios de classe 2 e 3 admitem consumo humano após tratamento convencional de água. No entanto, o tratamento convencional com sulfato de cobre provoca a lise da célula liberando as toxinas no ambiente aquático.  Além disso, ainda não se tem um tratamento adequado que assegure o consumo da água livre de </a:t>
            </a:r>
            <a:r>
              <a:rPr lang="pt-BR" dirty="0" err="1"/>
              <a:t>cianotoxinas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55500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042988" y="2324100"/>
          <a:ext cx="6777037" cy="3508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666957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5688632" cy="6525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714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29" y="0"/>
            <a:ext cx="6913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 descr="LOGO - MANUELZÃO - HORIZONT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357188"/>
            <a:ext cx="1562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CaixaDeTexto 3"/>
          <p:cNvSpPr txBox="1">
            <a:spLocks noChangeArrowheads="1"/>
          </p:cNvSpPr>
          <p:nvPr/>
        </p:nvSpPr>
        <p:spPr bwMode="auto">
          <a:xfrm>
            <a:off x="7164388" y="5229225"/>
            <a:ext cx="1871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/>
              <a:t>SANTO HYPOLITO,</a:t>
            </a:r>
          </a:p>
          <a:p>
            <a:pPr eaLnBrk="1" hangingPunct="1"/>
            <a:r>
              <a:rPr lang="pt-BR"/>
              <a:t>24.08.2015</a:t>
            </a:r>
          </a:p>
        </p:txBody>
      </p:sp>
    </p:spTree>
    <p:extLst>
      <p:ext uri="{BB962C8B-B14F-4D97-AF65-F5344CB8AC3E}">
        <p14:creationId xmlns:p14="http://schemas.microsoft.com/office/powerpoint/2010/main" val="234156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33375"/>
            <a:ext cx="468312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6" descr="LOGO - MANUELZÃO - HORIZONT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07975"/>
            <a:ext cx="1562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tângulo 3"/>
          <p:cNvSpPr>
            <a:spLocks noChangeArrowheads="1"/>
          </p:cNvSpPr>
          <p:nvPr/>
        </p:nvSpPr>
        <p:spPr bwMode="auto">
          <a:xfrm>
            <a:off x="7019925" y="51577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/>
              <a:t>SANTO HYPOLITO,</a:t>
            </a:r>
          </a:p>
          <a:p>
            <a:r>
              <a:rPr lang="pt-BR"/>
              <a:t>24.08.2015</a:t>
            </a:r>
          </a:p>
        </p:txBody>
      </p:sp>
    </p:spTree>
    <p:extLst>
      <p:ext uri="{BB962C8B-B14F-4D97-AF65-F5344CB8AC3E}">
        <p14:creationId xmlns:p14="http://schemas.microsoft.com/office/powerpoint/2010/main" val="174762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307975"/>
            <a:ext cx="468312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6" descr="LOGO - MANUELZÃO - HORIZONT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1562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tângulo 3"/>
          <p:cNvSpPr>
            <a:spLocks noChangeArrowheads="1"/>
          </p:cNvSpPr>
          <p:nvPr/>
        </p:nvSpPr>
        <p:spPr bwMode="auto">
          <a:xfrm>
            <a:off x="7019925" y="51577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/>
              <a:t>SANTO HYPOLITO,</a:t>
            </a:r>
          </a:p>
          <a:p>
            <a:r>
              <a:rPr lang="pt-BR"/>
              <a:t>24.08.2015</a:t>
            </a:r>
          </a:p>
        </p:txBody>
      </p:sp>
    </p:spTree>
    <p:extLst>
      <p:ext uri="{BB962C8B-B14F-4D97-AF65-F5344CB8AC3E}">
        <p14:creationId xmlns:p14="http://schemas.microsoft.com/office/powerpoint/2010/main" val="364324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307975"/>
            <a:ext cx="468312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307975"/>
            <a:ext cx="468312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6" descr="LOGO - MANUELZÃO - HORIZONTA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4175"/>
            <a:ext cx="1562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tângulo 4"/>
          <p:cNvSpPr>
            <a:spLocks noChangeArrowheads="1"/>
          </p:cNvSpPr>
          <p:nvPr/>
        </p:nvSpPr>
        <p:spPr bwMode="auto">
          <a:xfrm>
            <a:off x="7019925" y="58054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/>
              <a:t>SANTO HYPOLITO,</a:t>
            </a:r>
          </a:p>
          <a:p>
            <a:r>
              <a:rPr lang="pt-BR"/>
              <a:t>24.08.2015</a:t>
            </a:r>
          </a:p>
        </p:txBody>
      </p:sp>
    </p:spTree>
    <p:extLst>
      <p:ext uri="{BB962C8B-B14F-4D97-AF65-F5344CB8AC3E}">
        <p14:creationId xmlns:p14="http://schemas.microsoft.com/office/powerpoint/2010/main" val="106826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60350"/>
            <a:ext cx="468312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 descr="LOGO - MANUELZÃO - HORIZONT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1938"/>
            <a:ext cx="1562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tângulo 3"/>
          <p:cNvSpPr>
            <a:spLocks noChangeArrowheads="1"/>
          </p:cNvSpPr>
          <p:nvPr/>
        </p:nvSpPr>
        <p:spPr bwMode="auto">
          <a:xfrm>
            <a:off x="6858000" y="5732463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/>
              <a:t>SANTO HYPOLITO,</a:t>
            </a:r>
          </a:p>
          <a:p>
            <a:r>
              <a:rPr lang="pt-BR"/>
              <a:t>24.08.2015</a:t>
            </a:r>
          </a:p>
        </p:txBody>
      </p:sp>
    </p:spTree>
    <p:extLst>
      <p:ext uri="{BB962C8B-B14F-4D97-AF65-F5344CB8AC3E}">
        <p14:creationId xmlns:p14="http://schemas.microsoft.com/office/powerpoint/2010/main" val="271220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pic>
        <p:nvPicPr>
          <p:cNvPr id="19460" name="Picture 2" descr="C:\Users\elio.domingos\Desktop\DCIM\100NIKON\DSCN87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804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CaixaDeTexto 4"/>
          <p:cNvSpPr txBox="1">
            <a:spLocks noChangeArrowheads="1"/>
          </p:cNvSpPr>
          <p:nvPr/>
        </p:nvSpPr>
        <p:spPr bwMode="auto">
          <a:xfrm>
            <a:off x="755650" y="6165850"/>
            <a:ext cx="3024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/>
              <a:t>Lassance 20.08.2015</a:t>
            </a:r>
          </a:p>
        </p:txBody>
      </p:sp>
    </p:spTree>
    <p:extLst>
      <p:ext uri="{BB962C8B-B14F-4D97-AF65-F5344CB8AC3E}">
        <p14:creationId xmlns:p14="http://schemas.microsoft.com/office/powerpoint/2010/main" val="2326870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0483" name="Picture 2" descr="C:\Users\elio.domingos\Desktop\DCIM\100NIKON\DSCN872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692150"/>
            <a:ext cx="7489825" cy="4968875"/>
          </a:xfrm>
          <a:noFill/>
        </p:spPr>
      </p:pic>
      <p:sp>
        <p:nvSpPr>
          <p:cNvPr id="20484" name="Retângulo 4"/>
          <p:cNvSpPr>
            <a:spLocks noChangeArrowheads="1"/>
          </p:cNvSpPr>
          <p:nvPr/>
        </p:nvSpPr>
        <p:spPr bwMode="auto">
          <a:xfrm>
            <a:off x="827088" y="6021388"/>
            <a:ext cx="212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/>
              <a:t>Lassance 20.08.2015</a:t>
            </a:r>
          </a:p>
        </p:txBody>
      </p:sp>
    </p:spTree>
    <p:extLst>
      <p:ext uri="{BB962C8B-B14F-4D97-AF65-F5344CB8AC3E}">
        <p14:creationId xmlns:p14="http://schemas.microsoft.com/office/powerpoint/2010/main" val="20610089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2531" name="Picture 3" descr="C:\Users\elio.domingos\Desktop\DCIM\100NIKON\DSCN885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981075"/>
            <a:ext cx="7920038" cy="4525963"/>
          </a:xfrm>
          <a:noFill/>
        </p:spPr>
      </p:pic>
      <p:sp>
        <p:nvSpPr>
          <p:cNvPr id="22532" name="Retângulo 6"/>
          <p:cNvSpPr>
            <a:spLocks noChangeArrowheads="1"/>
          </p:cNvSpPr>
          <p:nvPr/>
        </p:nvSpPr>
        <p:spPr bwMode="auto">
          <a:xfrm>
            <a:off x="611188" y="5732463"/>
            <a:ext cx="2874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/>
              <a:t>Várzea da Palma  21.08.2015</a:t>
            </a:r>
          </a:p>
        </p:txBody>
      </p:sp>
    </p:spTree>
    <p:extLst>
      <p:ext uri="{BB962C8B-B14F-4D97-AF65-F5344CB8AC3E}">
        <p14:creationId xmlns:p14="http://schemas.microsoft.com/office/powerpoint/2010/main" val="24219002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pt-BR" dirty="0"/>
          </a:p>
          <a:p>
            <a:r>
              <a:rPr lang="pt-BR" dirty="0"/>
              <a:t>ARTIGO ARTICLE</a:t>
            </a:r>
          </a:p>
          <a:p>
            <a:pPr marL="68580" indent="0">
              <a:buNone/>
            </a:pPr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</a:rPr>
              <a:t>Impactos </a:t>
            </a:r>
            <a:r>
              <a:rPr lang="pt-BR" b="1" i="1" dirty="0">
                <a:solidFill>
                  <a:schemeClr val="accent6">
                    <a:lumMod val="50000"/>
                  </a:schemeClr>
                </a:solidFill>
              </a:rPr>
              <a:t>das atividades humanas sobre a dinâmica do fósforo no meio ambiente e seus reflexos na saúde pública</a:t>
            </a:r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 </a:t>
            </a:r>
          </a:p>
          <a:p>
            <a:endParaRPr lang="pt-BR" b="1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pt-BR" b="1" i="1" dirty="0" smtClean="0">
              <a:solidFill>
                <a:schemeClr val="accent6">
                  <a:lumMod val="50000"/>
                </a:schemeClr>
              </a:solidFill>
              <a:effectLst/>
            </a:endParaRPr>
          </a:p>
          <a:p>
            <a:r>
              <a:rPr lang="pt-BR" sz="2000" dirty="0"/>
              <a:t>Claudia Maria Gomes de Quevedo </a:t>
            </a:r>
            <a:r>
              <a:rPr lang="pt-BR" sz="2000" baseline="30000" dirty="0" smtClean="0"/>
              <a:t>1</a:t>
            </a:r>
          </a:p>
          <a:p>
            <a:r>
              <a:rPr lang="pt-BR" sz="2000" baseline="30000" dirty="0" smtClean="0"/>
              <a:t> </a:t>
            </a:r>
            <a:r>
              <a:rPr lang="pt-BR" sz="2000" dirty="0"/>
              <a:t>Wanderley da Silva </a:t>
            </a:r>
            <a:r>
              <a:rPr lang="pt-BR" sz="2000" dirty="0" err="1"/>
              <a:t>Paganini</a:t>
            </a:r>
            <a:r>
              <a:rPr lang="pt-BR" sz="2000" dirty="0"/>
              <a:t> </a:t>
            </a:r>
            <a:r>
              <a:rPr lang="pt-BR" sz="2000" baseline="30000" dirty="0"/>
              <a:t>1</a:t>
            </a:r>
            <a:endParaRPr lang="pt-BR" sz="2000" dirty="0"/>
          </a:p>
          <a:p>
            <a:pPr marL="68580" indent="0">
              <a:buNone/>
            </a:pP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/>
              <a:t>                                              2010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1729477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1143000"/>
          </a:xfrm>
        </p:spPr>
        <p:txBody>
          <a:bodyPr>
            <a:normAutofit fontScale="90000"/>
          </a:bodyPr>
          <a:lstStyle/>
          <a:p>
            <a:pPr marL="68580"/>
            <a:r>
              <a:rPr lang="pt-BR" dirty="0" smtClean="0"/>
              <a:t/>
            </a:r>
            <a:br>
              <a:rPr lang="pt-BR" dirty="0" smtClean="0"/>
            </a:br>
            <a:r>
              <a:rPr lang="pt-BR" sz="2700" b="1" i="1" dirty="0">
                <a:solidFill>
                  <a:schemeClr val="accent6">
                    <a:lumMod val="50000"/>
                  </a:schemeClr>
                </a:solidFill>
              </a:rPr>
              <a:t>Impactos das atividades humanas sobre a dinâmica do fósforo no meio ambiente e seus reflexos na saúde pública </a:t>
            </a:r>
            <a:br>
              <a:rPr lang="pt-BR" sz="27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sz="11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sz="1100" b="1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pt-BR" sz="11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just">
              <a:buNone/>
            </a:pPr>
            <a:r>
              <a:rPr lang="pt-BR" dirty="0"/>
              <a:t>No que se refere ao compartimento água, o período de dados estudado é de 22 anos, compre­endido entre 1986 e 2007 e, em relação ao sedi­mento, o estudo é efetuado para os anos de 2004 e 2005, uma vez que a análise do parâmetro fós­foro total no sedimento foi efetuada e disponibi­lizada pela Cetesb somente para esse período</a:t>
            </a:r>
            <a:r>
              <a:rPr lang="pt-BR" baseline="30000" dirty="0"/>
              <a:t>28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33429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pt-BR" b="1" i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i="1" dirty="0">
                <a:solidFill>
                  <a:schemeClr val="accent6">
                    <a:lumMod val="50000"/>
                  </a:schemeClr>
                </a:solidFill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32006" y="2204864"/>
            <a:ext cx="6777317" cy="3508977"/>
          </a:xfrm>
        </p:spPr>
        <p:txBody>
          <a:bodyPr>
            <a:normAutofit fontScale="92500" lnSpcReduction="20000"/>
          </a:bodyPr>
          <a:lstStyle/>
          <a:p>
            <a:pPr marL="68580" indent="0" algn="just">
              <a:buNone/>
            </a:pPr>
            <a:r>
              <a:rPr lang="pt-BR" dirty="0"/>
              <a:t>A bacia do rio Tietê possui atualmente mais de 28,7 milhões de habitantes, o que corresponde a 70,6% da população total do Estado de São Pau­lo. No período de 1986 a 2007, o número de ha­bitantes da bacia foi ampliado em cerca de 8,7 milhões de habitantes, dos quais, mais de 5,3 milhões localizam-se UGRHI Alto Tietê. Em ter­mos percentuais, no entanto, a maior taxa de crescimento médio anual ocorreu nas </a:t>
            </a:r>
            <a:r>
              <a:rPr lang="pt-BR" dirty="0" err="1"/>
              <a:t>UGRHIs</a:t>
            </a:r>
            <a:r>
              <a:rPr lang="pt-BR" dirty="0"/>
              <a:t> Piracicaba/Capivari/Jundiaí e Tietê/Sorocaba, com 2,73% e 3,07% ao ano, respectivamente.</a:t>
            </a:r>
          </a:p>
          <a:p>
            <a:pPr algn="just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043608" y="1124744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</a:rPr>
              <a:t>Impactos das atividades humanas sobre a dinâmica do fósforo no meio ambiente e seus reflexos na saúde pública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44274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1196752"/>
            <a:ext cx="7024744" cy="1143000"/>
          </a:xfrm>
        </p:spPr>
        <p:txBody>
          <a:bodyPr>
            <a:noAutofit/>
          </a:bodyPr>
          <a:lstStyle/>
          <a:p>
            <a:r>
              <a:rPr lang="pt-BR" sz="2000" b="1" i="1" dirty="0">
                <a:solidFill>
                  <a:schemeClr val="accent6">
                    <a:lumMod val="50000"/>
                  </a:schemeClr>
                </a:solidFill>
              </a:rPr>
              <a:t>Impactos das atividades humanas sobre a dinâmica do fósforo no meio ambiente e seus reflexos na </a:t>
            </a:r>
            <a:r>
              <a:rPr lang="pt-BR" sz="2000" b="1" i="1" dirty="0" smtClean="0">
                <a:solidFill>
                  <a:schemeClr val="accent6">
                    <a:lumMod val="50000"/>
                  </a:schemeClr>
                </a:solidFill>
              </a:rPr>
              <a:t>saúde pública </a:t>
            </a:r>
            <a:r>
              <a:rPr lang="pt-BR" sz="2000" dirty="0" smtClean="0"/>
              <a:t/>
            </a:r>
            <a:br>
              <a:rPr lang="pt-BR" sz="2000" dirty="0" smtClean="0"/>
            </a:b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2323652"/>
            <a:ext cx="6984892" cy="3508977"/>
          </a:xfrm>
        </p:spPr>
        <p:txBody>
          <a:bodyPr/>
          <a:lstStyle/>
          <a:p>
            <a:pPr marL="68580" indent="0" algn="just">
              <a:buNone/>
            </a:pPr>
            <a:r>
              <a:rPr lang="pt-BR" dirty="0"/>
              <a:t>Efetuando-se uma estimativa das cargas po­tenciais de fósforo na bacia decorrentes da ativi­dade urbana, a partir dos dados relativos à po­pulação urbana, considerando-se uma contribui­ção </a:t>
            </a:r>
            <a:r>
              <a:rPr lang="pt-BR" b="1" i="1" dirty="0"/>
              <a:t>per capita</a:t>
            </a:r>
            <a:r>
              <a:rPr lang="pt-BR" dirty="0"/>
              <a:t> de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2,5 g/P/dia</a:t>
            </a:r>
            <a:r>
              <a:rPr lang="pt-BR" dirty="0"/>
              <a:t>, é possível identificar que a contribuição a partir dos esgotos domésti­cos pode ser estimada atualmente em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68,3 </a:t>
            </a:r>
            <a:r>
              <a:rPr lang="pt-BR" b="1" dirty="0" smtClean="0">
                <a:solidFill>
                  <a:schemeClr val="accent3">
                    <a:lumMod val="75000"/>
                  </a:schemeClr>
                </a:solidFill>
              </a:rPr>
              <a:t>t/dia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t-BR" dirty="0" smtClean="0"/>
              <a:t>(2008).</a:t>
            </a:r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72656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000" b="1" i="1" dirty="0">
                <a:solidFill>
                  <a:schemeClr val="accent6">
                    <a:lumMod val="50000"/>
                  </a:schemeClr>
                </a:solidFill>
              </a:rPr>
              <a:t>Impactos das atividades humanas sobre a dinâmica do fósforo no meio ambiente e seus reflexos na saúde pública</a:t>
            </a:r>
            <a:endParaRPr lang="pt-BR" sz="2000" i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/>
              <a:t>Ainda, considerando-se que da quantidade de fósforo presente nos esgotos domésticos, cer­ca de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50%</a:t>
            </a:r>
            <a:r>
              <a:rPr lang="pt-BR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t-BR" dirty="0"/>
              <a:t>(quantidade mínima) a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80% </a:t>
            </a:r>
            <a:r>
              <a:rPr lang="pt-BR" dirty="0"/>
              <a:t>(quanti­dade máxima) é decorrente da utilização de de­tergentes em pó que contém STPP, é possível es­timar que essa fonte seja responsável pelo aporte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de 34,1 a 54,6 t/dia </a:t>
            </a:r>
            <a:r>
              <a:rPr lang="pt-BR" dirty="0"/>
              <a:t>de fósforo nas águas do Tietê. Desse total, de 23,0 a 36,9 t/dia tem origem na UGRHI Alto Tietê, ou seja, cerca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de 33,8% a 54,0% </a:t>
            </a:r>
            <a:r>
              <a:rPr lang="pt-BR" dirty="0"/>
              <a:t>do fósforo presente nas águas do Tietê tem ori­gem pela utilização de detergentes fosfatados na UGRHI Alto Tietê.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16325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000" b="1" i="1" dirty="0">
                <a:solidFill>
                  <a:srgbClr val="FEA022">
                    <a:lumMod val="50000"/>
                  </a:srgbClr>
                </a:solidFill>
              </a:rPr>
              <a:t>Impactos das atividades humanas sobre a dinâmica do fósforo no meio ambiente e seus reflexos na saúde pública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8580" indent="0" algn="just">
              <a:buNone/>
            </a:pPr>
            <a:r>
              <a:rPr lang="pt-BR" dirty="0"/>
              <a:t>Caso a totalidade das formulações dos de­tergentes em pó para uso doméstico </a:t>
            </a:r>
            <a:r>
              <a:rPr lang="pt-BR" dirty="0" err="1"/>
              <a:t>comerciali</a:t>
            </a:r>
            <a:r>
              <a:rPr lang="pt-BR" dirty="0"/>
              <a:t>­</a:t>
            </a:r>
            <a:br>
              <a:rPr lang="pt-BR" dirty="0"/>
            </a:br>
            <a:r>
              <a:rPr lang="pt-BR" dirty="0" err="1"/>
              <a:t>zados</a:t>
            </a:r>
            <a:r>
              <a:rPr lang="pt-BR" dirty="0"/>
              <a:t> no Brasil esteja obedecendo os limites de STPP propostos pela Resolução Conama n° 359/ 05, atendendo plenamente as expectativas esta­belecidas, a redução no aporte de fósforo nas águas do rio Tietê desde o ano de 2008 seria da ordem de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10,2 a 16,4 t/dia</a:t>
            </a:r>
            <a:r>
              <a:rPr lang="pt-BR" dirty="0"/>
              <a:t>, o que é ainda conside­rada uma redução muito conservadora, uma vez que a quantidade de fósforo lançada nas suas águas através dos esgotos domésticos em decor­rência do uso de detergentes poderia ser estima­da atualmente, ainda, em </a:t>
            </a:r>
            <a:r>
              <a:rPr lang="pt-BR" b="1" dirty="0">
                <a:solidFill>
                  <a:schemeClr val="accent3">
                    <a:lumMod val="75000"/>
                  </a:schemeClr>
                </a:solidFill>
              </a:rPr>
              <a:t>23,9 a 38,2 t/dia.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3960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000" b="1" i="1" dirty="0">
                <a:solidFill>
                  <a:srgbClr val="FEA022">
                    <a:lumMod val="50000"/>
                  </a:srgbClr>
                </a:solidFill>
              </a:rPr>
              <a:t>Impactos das atividades humanas sobre a dinâmica do fósforo no meio ambiente e seus reflexos na saúde pública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8580" indent="0" algn="just">
              <a:buNone/>
            </a:pPr>
            <a:r>
              <a:rPr lang="pt-BR" dirty="0"/>
              <a:t>O controle do aporte de fósforo nas águas a partir da atuação nas fontes oriundas da ativi­dade urbana, principalmente pela limitação da presença de </a:t>
            </a:r>
            <a:r>
              <a:rPr lang="pt-BR" dirty="0" err="1"/>
              <a:t>tripolifosfato</a:t>
            </a:r>
            <a:r>
              <a:rPr lang="pt-BR" dirty="0"/>
              <a:t> de sódio (STPP) nos detergentes, demonstra ser de grande importân­cia para a melhoria da qualidade das águas e para a preservação do ciclo do nutriente. Isto porque, além de auxiliar na redução do aporte do </a:t>
            </a:r>
            <a:r>
              <a:rPr lang="pt-BR" dirty="0" smtClean="0"/>
              <a:t>princi</a:t>
            </a:r>
            <a:r>
              <a:rPr lang="pt-BR" dirty="0"/>
              <a:t>pal nutriente limitante do crescimento biológico em um ambiente aquático, a redução da presen­ça de fósforo nesses produtos pode auxiliar na diminuição das suas taxas de exploração no meio ambiente, contribuindo para sua conservação</a:t>
            </a:r>
          </a:p>
        </p:txBody>
      </p:sp>
    </p:spTree>
    <p:extLst>
      <p:ext uri="{BB962C8B-B14F-4D97-AF65-F5344CB8AC3E}">
        <p14:creationId xmlns:p14="http://schemas.microsoft.com/office/powerpoint/2010/main" val="9889105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000" b="1" i="1" dirty="0">
                <a:solidFill>
                  <a:srgbClr val="FEA022">
                    <a:lumMod val="50000"/>
                  </a:srgbClr>
                </a:solidFill>
              </a:rPr>
              <a:t>Impactos das atividades humanas sobre a dinâmica do fósforo no meio ambiente e seus reflexos na saúde pública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pt-BR" dirty="0"/>
              <a:t>A evolução nas ferramentas de controle do aporte de fósforo nas águas é relevante, também, para a garantia da saúde pública, uma vez que pode contribuir para a redução dos níveis de </a:t>
            </a:r>
            <a:r>
              <a:rPr lang="pt-BR" dirty="0" smtClean="0"/>
              <a:t>eutrofização </a:t>
            </a:r>
            <a:r>
              <a:rPr lang="pt-BR" dirty="0"/>
              <a:t>das águas</a:t>
            </a:r>
          </a:p>
        </p:txBody>
      </p:sp>
    </p:spTree>
    <p:extLst>
      <p:ext uri="{BB962C8B-B14F-4D97-AF65-F5344CB8AC3E}">
        <p14:creationId xmlns:p14="http://schemas.microsoft.com/office/powerpoint/2010/main" val="8730901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/>
              <a:t>Assim, a questão da dinâmica do fósforo no meio ambiente deve ser entendida e estudada de forma integrada e sistêmica, levando-se em con­ta não somente as alternativas técnicas para a redução do seu aporte nos rios e reservatórios, como forma de buscar controlar os processos de eutrofização e melhorar a qualidade das águas, mas também as metodologias que busquem a conservação e proteção do meio ambiente e a garantia da saúde pública.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1594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6492999"/>
              </p:ext>
            </p:extLst>
          </p:nvPr>
        </p:nvGraphicFramePr>
        <p:xfrm>
          <a:off x="251520" y="1960721"/>
          <a:ext cx="8424935" cy="3804920"/>
        </p:xfrm>
        <a:graphic>
          <a:graphicData uri="http://schemas.openxmlformats.org/drawingml/2006/table">
            <a:tbl>
              <a:tblPr firstRow="1" firstCol="1" bandRow="1"/>
              <a:tblGrid>
                <a:gridCol w="2187830"/>
                <a:gridCol w="1526638"/>
                <a:gridCol w="1273953"/>
                <a:gridCol w="1273953"/>
                <a:gridCol w="1177090"/>
                <a:gridCol w="985471"/>
              </a:tblGrid>
              <a:tr h="399415">
                <a:tc gridSpan="2">
                  <a:txBody>
                    <a:bodyPr/>
                    <a:lstStyle/>
                    <a:p>
                      <a:pPr algn="just">
                        <a:lnSpc>
                          <a:spcPts val="1105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Tabela 1. Cargas atuais estimadas de fósforo nas detergentes contendo STPP, em t/dia.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águas do Tietê,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por UGRHI, em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decorrência do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uso de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8120">
                <a:tc rowSpan="2"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UGRHI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1105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 smtClean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Total </a:t>
                      </a: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nos </a:t>
                      </a:r>
                      <a:r>
                        <a:rPr lang="pt-BR" sz="750" spc="0" dirty="0" smtClean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Esgotos </a:t>
                      </a: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Domésticos (t/dia)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39700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Antes CONAMA 359/05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Após CONAMA 359/05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5687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 smtClean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Mínimo(50</a:t>
                      </a: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%)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Máximo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(80%)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Mínimo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(50%)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Máximo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  <a:p>
                      <a:pPr marL="127000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(80%)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Alto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46,10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23,05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36,88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16,13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25,81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Piracicaba/Capivari/Jundiaí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11,73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5,86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9,38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4,11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6,57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2827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Tietê/Sorocaba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4,06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2,03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3,25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1,42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2,28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4351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Tietê/Jacaré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3,54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1,77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2,83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1,24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1,98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Tietê/Batalha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1,15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0,57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0,92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0,40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0,64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Baixo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1,69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0,88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1,36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0,59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0,95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653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Total da Bacia do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68,27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34,13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54,61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23.894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solidFill>
                            <a:srgbClr val="231F20"/>
                          </a:solidFill>
                          <a:effectLst/>
                          <a:latin typeface="Book Antiqua"/>
                          <a:ea typeface="Book Antiqua"/>
                          <a:cs typeface="Book Antiqua"/>
                        </a:rPr>
                        <a:t>38,23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37046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9072933"/>
              </p:ext>
            </p:extLst>
          </p:nvPr>
        </p:nvGraphicFramePr>
        <p:xfrm>
          <a:off x="755576" y="2060848"/>
          <a:ext cx="7272808" cy="3804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8640"/>
                <a:gridCol w="1317867"/>
                <a:gridCol w="1099737"/>
                <a:gridCol w="1099737"/>
                <a:gridCol w="1016121"/>
                <a:gridCol w="850706"/>
              </a:tblGrid>
              <a:tr h="399415">
                <a:tc gridSpan="2">
                  <a:txBody>
                    <a:bodyPr/>
                    <a:lstStyle/>
                    <a:p>
                      <a:pPr algn="just">
                        <a:lnSpc>
                          <a:spcPts val="1105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Tabela 1. Cargas atuais estimadas de fósforo nas detergentes contendo STPP, em t/dia.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águas do Tietê,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por UGRHI, em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decorrência do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uso de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</a:tr>
              <a:tr h="198120">
                <a:tc rowSpan="2"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effectLst/>
                        </a:rPr>
                        <a:t>UGRHI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1105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 err="1" smtClean="0">
                          <a:effectLst/>
                        </a:rPr>
                        <a:t>otal</a:t>
                      </a:r>
                      <a:r>
                        <a:rPr lang="pt-BR" sz="750" spc="0" dirty="0" smtClean="0">
                          <a:effectLst/>
                        </a:rPr>
                        <a:t> </a:t>
                      </a:r>
                      <a:r>
                        <a:rPr lang="pt-BR" sz="750" spc="0" dirty="0">
                          <a:effectLst/>
                        </a:rPr>
                        <a:t>nos Esgotos Domésticos (t/dia)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 gridSpan="2">
                  <a:txBody>
                    <a:bodyPr/>
                    <a:lstStyle/>
                    <a:p>
                      <a:pPr marL="139700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Antes CONAMA 359/05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Após CONAMA 359/05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3869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 smtClean="0">
                          <a:effectLst/>
                        </a:rPr>
                        <a:t>(50</a:t>
                      </a:r>
                      <a:r>
                        <a:rPr lang="pt-BR" sz="750" spc="0" dirty="0">
                          <a:effectLst/>
                        </a:rPr>
                        <a:t>%)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Máximo</a:t>
                      </a:r>
                      <a:endParaRPr lang="pt-BR" sz="850">
                        <a:effectLst/>
                      </a:endParaRPr>
                    </a:p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(80%)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Mínimo</a:t>
                      </a:r>
                      <a:endParaRPr lang="pt-BR" sz="850">
                        <a:effectLst/>
                      </a:endParaRPr>
                    </a:p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(50%)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Máximo</a:t>
                      </a:r>
                      <a:endParaRPr lang="pt-BR" sz="850">
                        <a:effectLst/>
                      </a:endParaRPr>
                    </a:p>
                    <a:p>
                      <a:pPr marL="127000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(80%)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ctr"/>
                </a:tc>
              </a:tr>
              <a:tr h="22225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Alto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46,10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23,05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36,88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16,13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25,81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Piracicaba/Capivari/Jundiaí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11,73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5,86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9,38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4,11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6,57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12827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Tietê/Sorocaba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4,06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2,03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3,25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1,42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2,28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14351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Tietê/Jacaré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3,54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1,77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2,83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1,24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1,98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137160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Tietê/Batalha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1,15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0,57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0,92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0,40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0,64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Baixo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1,69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0,88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1,36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0,59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0,95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 anchor="b"/>
                </a:tc>
              </a:tr>
              <a:tr h="216535">
                <a:tc>
                  <a:txBody>
                    <a:bodyPr/>
                    <a:lstStyle/>
                    <a:p>
                      <a:pPr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Total da Bacia do Tietê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marR="2540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68,27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marR="114300" algn="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34,13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54,61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>
                          <a:effectLst/>
                        </a:rPr>
                        <a:t>23.894</a:t>
                      </a:r>
                      <a:endParaRPr lang="pt-BR" sz="85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  <a:spcBef>
                          <a:spcPts val="14500"/>
                        </a:spcBef>
                        <a:spcAft>
                          <a:spcPts val="0"/>
                        </a:spcAft>
                      </a:pPr>
                      <a:r>
                        <a:rPr lang="pt-BR" sz="750" spc="0" dirty="0">
                          <a:effectLst/>
                        </a:rPr>
                        <a:t>38,23</a:t>
                      </a:r>
                      <a:endParaRPr lang="pt-BR" sz="850" dirty="0">
                        <a:effectLst/>
                        <a:latin typeface="Book Antiqua"/>
                        <a:ea typeface="Book Antiqua"/>
                        <a:cs typeface="Book Antiqua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3588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26876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pt-BR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CONTROLE INTERNACIONAL DA COMPOSIÇÃO DE FOSFÓRO NOS DETERGENTES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2492896"/>
            <a:ext cx="7560840" cy="3816424"/>
          </a:xfrm>
        </p:spPr>
        <p:txBody>
          <a:bodyPr>
            <a:normAutofit fontScale="92500" lnSpcReduction="10000"/>
          </a:bodyPr>
          <a:lstStyle/>
          <a:p>
            <a:pPr marL="68580" indent="0" algn="just">
              <a:buNone/>
            </a:pPr>
            <a:r>
              <a:rPr lang="pt-BR" dirty="0"/>
              <a:t>As discussões acerca da relação entre o </a:t>
            </a:r>
            <a:r>
              <a:rPr lang="pt-BR" dirty="0" smtClean="0"/>
              <a:t>comprometimento </a:t>
            </a:r>
            <a:r>
              <a:rPr lang="pt-BR" dirty="0"/>
              <a:t>da qualidade das águas superfi­ciais, o lançamento de esgotos domésticos e a utilização de detergentes fosfatados tiveram iní­cio na década de 1960 e, a partir da década de 1970, diversas localidades da Europa e dos Esta­dos Unidos passaram a restringir o uso de STPP nesses produtos. Posteriormente, já na década de 1990, esses países passaram a adotar critérios para remoção de fósforo em sistemas de trata­mento de esgotos, estabelecendo prioridades para direcionamento dos investimentos</a:t>
            </a:r>
            <a:r>
              <a:rPr lang="pt-BR" baseline="30000" dirty="0"/>
              <a:t>11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44689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024744" cy="1143000"/>
          </a:xfrm>
        </p:spPr>
        <p:txBody>
          <a:bodyPr/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COMUNIDADE EUROPEIA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1484784"/>
            <a:ext cx="6777317" cy="4347845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endParaRPr lang="pt-BR" dirty="0" smtClean="0"/>
          </a:p>
          <a:p>
            <a:pPr marL="68580" indent="0" algn="just">
              <a:buNone/>
            </a:pPr>
            <a:r>
              <a:rPr lang="pt-BR" dirty="0" smtClean="0"/>
              <a:t>A </a:t>
            </a:r>
            <a:r>
              <a:rPr lang="pt-BR" dirty="0"/>
              <a:t>Comunidade </a:t>
            </a:r>
            <a:r>
              <a:rPr lang="pt-BR" dirty="0" smtClean="0"/>
              <a:t>Europeia </a:t>
            </a:r>
            <a:r>
              <a:rPr lang="pt-BR" dirty="0"/>
              <a:t>atra­vés da </a:t>
            </a:r>
            <a:r>
              <a:rPr lang="pt-BR" b="1" i="1" dirty="0" err="1" smtClean="0"/>
              <a:t>Council</a:t>
            </a:r>
            <a:r>
              <a:rPr lang="pt-BR" b="1" i="1" dirty="0" smtClean="0"/>
              <a:t> </a:t>
            </a:r>
            <a:r>
              <a:rPr lang="pt-BR" b="1" i="1" dirty="0" err="1" smtClean="0"/>
              <a:t>Directive</a:t>
            </a:r>
            <a:r>
              <a:rPr lang="pt-BR" dirty="0" smtClean="0"/>
              <a:t> </a:t>
            </a:r>
            <a:r>
              <a:rPr lang="pt-BR" dirty="0"/>
              <a:t>n° 271, de 21 de maio de 1991, estabeleceu um critério de prazos para ade­quação ou implantação de sistemas de tratamen­to dos esgotos sanitários, considerando o porte do município e sua localização em relação às áre­as consideradas sensíveis ou suscetíveis à </a:t>
            </a:r>
            <a:r>
              <a:rPr lang="pt-BR" dirty="0" smtClean="0"/>
              <a:t>eutrofização..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58532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/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CONTROLE NO BRASIL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 fontScale="92500" lnSpcReduction="10000"/>
          </a:bodyPr>
          <a:lstStyle/>
          <a:p>
            <a:pPr marL="68580" indent="0" algn="just">
              <a:buNone/>
            </a:pPr>
            <a:r>
              <a:rPr lang="pt-BR" dirty="0"/>
              <a:t>No Brasil, a questão da limitação da carga de fósforo nos detergentes, data do ano de 1978,</a:t>
            </a:r>
            <a:br>
              <a:rPr lang="pt-BR" dirty="0"/>
            </a:br>
            <a:r>
              <a:rPr lang="pt-BR" dirty="0"/>
              <a:t>quando foi implementada a Resolução Norma­tiva n° 01, do Ministério da Saúde, que estabele­ceu o limite de </a:t>
            </a:r>
            <a:r>
              <a:rPr lang="pt-BR" dirty="0">
                <a:solidFill>
                  <a:srgbClr val="FF0000"/>
                </a:solidFill>
              </a:rPr>
              <a:t>15% em peso de P</a:t>
            </a:r>
            <a:r>
              <a:rPr lang="pt-BR" baseline="-25000" dirty="0">
                <a:solidFill>
                  <a:srgbClr val="FF0000"/>
                </a:solidFill>
              </a:rPr>
              <a:t>2</a:t>
            </a:r>
            <a:r>
              <a:rPr lang="pt-BR" dirty="0">
                <a:solidFill>
                  <a:srgbClr val="FF0000"/>
                </a:solidFill>
              </a:rPr>
              <a:t>O</a:t>
            </a:r>
            <a:r>
              <a:rPr lang="pt-BR" baseline="-25000" dirty="0">
                <a:solidFill>
                  <a:srgbClr val="FF0000"/>
                </a:solidFill>
              </a:rPr>
              <a:t>5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/>
              <a:t>por formu­lação de detergente. Tal legislação foi revisada em 2005, quando foi editada a </a:t>
            </a:r>
            <a:r>
              <a:rPr lang="pt-BR" dirty="0">
                <a:solidFill>
                  <a:srgbClr val="FF0000"/>
                </a:solidFill>
              </a:rPr>
              <a:t>Resolução n° 359</a:t>
            </a:r>
            <a:r>
              <a:rPr lang="pt-BR" dirty="0"/>
              <a:t>, de 29/04/2005, do Conselho Nacional do Meio Am­biente (Conama), que define a redução progres­siva de P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5</a:t>
            </a:r>
            <a:r>
              <a:rPr lang="pt-BR" dirty="0"/>
              <a:t>, em peso, por formulação, atingin­do o limite de </a:t>
            </a:r>
            <a:r>
              <a:rPr lang="pt-BR" dirty="0">
                <a:solidFill>
                  <a:srgbClr val="FF0000"/>
                </a:solidFill>
              </a:rPr>
              <a:t>10,99% a partir do ano de 2008</a:t>
            </a:r>
            <a:r>
              <a:rPr lang="pt-BR" baseline="30000" dirty="0">
                <a:solidFill>
                  <a:srgbClr val="FF0000"/>
                </a:solidFill>
              </a:rPr>
              <a:t>1617</a:t>
            </a:r>
            <a:r>
              <a:rPr lang="pt-BR" dirty="0">
                <a:solidFill>
                  <a:srgbClr val="FF0000"/>
                </a:solidFill>
              </a:rPr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65459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Atualmente, o aumento no ritmo de explora­ção das fontes de fósforo para utilização em pro­dutos industrializados, além de agravar a situa­ção de eutrofização das águas, tem provocado discussões quanto à escassez do nutriente</a:t>
            </a:r>
            <a:r>
              <a:rPr lang="pt-BR" dirty="0" smtClean="0"/>
              <a:t>.</a:t>
            </a:r>
            <a:r>
              <a:rPr lang="pt-BR" dirty="0"/>
              <a:t> De acordo com Cordell</a:t>
            </a:r>
            <a:r>
              <a:rPr lang="pt-BR" baseline="30000" dirty="0"/>
              <a:t>15</a:t>
            </a:r>
            <a:r>
              <a:rPr lang="pt-BR" dirty="0"/>
              <a:t>, no ritmo atual de exploração e a partir do crescimento populacio­nal previsto, calcula-se que as reservas de rocha fosfática conhecidas e exploráveis estejam extin­tas no período de 50 a 100 anos</a:t>
            </a:r>
          </a:p>
        </p:txBody>
      </p:sp>
    </p:spTree>
    <p:extLst>
      <p:ext uri="{BB962C8B-B14F-4D97-AF65-F5344CB8AC3E}">
        <p14:creationId xmlns:p14="http://schemas.microsoft.com/office/powerpoint/2010/main" val="8240083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200918" cy="1143000"/>
          </a:xfrm>
        </p:spPr>
        <p:txBody>
          <a:bodyPr>
            <a:noAutofit/>
          </a:bodyPr>
          <a:lstStyle/>
          <a:p>
            <a: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</a:rPr>
              <a:t>Parecer do Comité Econômico e Social Europeu sobre a «Proposta de regulamento (UE) </a:t>
            </a:r>
            <a:r>
              <a:rPr lang="pt-BR" sz="1600" b="1" i="1" dirty="0" err="1" smtClean="0">
                <a:solidFill>
                  <a:schemeClr val="accent3">
                    <a:lumMod val="75000"/>
                  </a:schemeClr>
                </a:solidFill>
              </a:rPr>
              <a:t>n.°</a:t>
            </a:r>
            <a: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</a:rPr>
              <a:t> .../... do Parlamento Europeu e do Conselho que altera o Regulamento (CE) </a:t>
            </a:r>
            <a:r>
              <a:rPr lang="pt-BR" sz="1600" b="1" i="1" dirty="0" err="1" smtClean="0">
                <a:solidFill>
                  <a:schemeClr val="accent3">
                    <a:lumMod val="75000"/>
                  </a:schemeClr>
                </a:solidFill>
              </a:rPr>
              <a:t>n.</a:t>
            </a:r>
            <a:r>
              <a:rPr lang="pt-BR" sz="1600" b="1" i="1" baseline="30000" dirty="0" err="1" smtClean="0">
                <a:solidFill>
                  <a:schemeClr val="accent3">
                    <a:lumMod val="75000"/>
                  </a:schemeClr>
                </a:solidFill>
              </a:rPr>
              <a:t>o</a:t>
            </a:r>
            <a:r>
              <a:rPr lang="pt-BR" sz="1600" b="1" i="1" baseline="30000" dirty="0" smtClean="0">
                <a:solidFill>
                  <a:schemeClr val="accent3">
                    <a:lumMod val="75000"/>
                  </a:schemeClr>
                </a:solidFill>
              </a:rPr>
              <a:t>&gt;</a:t>
            </a:r>
            <a: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</a:rPr>
              <a:t> 648/2004 . 02.2011</a:t>
            </a:r>
            <a:b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pt-BR" sz="16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lvl="0" indent="0">
              <a:buNone/>
            </a:pPr>
            <a:r>
              <a:rPr lang="pt-BR" dirty="0"/>
              <a:t>Embora a presença de fosfatos nos detergentes contribua menos para a eutrofização do que outras fontes, restringir essa presença é a forma mais eficaz de reduzir os riscos de eutrofização das águas da União Europeia;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084735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000" dirty="0" smtClean="0"/>
              <a:t/>
            </a:r>
            <a:br>
              <a:rPr lang="pt-BR" sz="1000" dirty="0" smtClean="0"/>
            </a:br>
            <a:endParaRPr lang="pt-BR" sz="1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2060848"/>
            <a:ext cx="7344932" cy="3508977"/>
          </a:xfrm>
        </p:spPr>
        <p:txBody>
          <a:bodyPr>
            <a:noAutofit/>
          </a:bodyPr>
          <a:lstStyle/>
          <a:p>
            <a:pPr marL="0" lvl="1" indent="0" algn="just">
              <a:buNone/>
            </a:pPr>
            <a:r>
              <a:rPr lang="pt-BR" sz="1800" dirty="0"/>
              <a:t>A proposta não introduz muitos elementos novos, con­tentando-se com a imposição de medidas jurídicas ao nível da UE e com o reforço da tendência </a:t>
            </a:r>
            <a:r>
              <a:rPr lang="pt-BR" sz="1800" dirty="0" err="1"/>
              <a:t>actual</a:t>
            </a:r>
            <a:r>
              <a:rPr lang="pt-BR" sz="1800" dirty="0"/>
              <a:t> para a redução da utilização de fosfatos e outros compostos fosforados nos deter­gentes para a roupa de uso doméstico. O Comité observa que a Comissão está empenhada em reduzir o mais possível o im­pacto ambiental desta categoria de produtos de consumo de massas. A sua proposta será tanto mais eficaz quanto mais tiver em conta as recomendações feitas pelo CESE no presente pare­cer. O Comité reconhece que os fabricantes de detergentes para a roupa de uso doméstico têm contribuído muitíssimo para a limitação do impacto ambiental dos seus produtos, adoptando as mais das vezes voluntariamente soluções alternativas aos fosfatos.</a:t>
            </a:r>
          </a:p>
          <a:p>
            <a:pPr algn="just"/>
            <a:endParaRPr lang="pt-BR" sz="1800" dirty="0"/>
          </a:p>
        </p:txBody>
      </p:sp>
      <p:sp>
        <p:nvSpPr>
          <p:cNvPr id="4" name="Retângulo 3"/>
          <p:cNvSpPr/>
          <p:nvPr/>
        </p:nvSpPr>
        <p:spPr>
          <a:xfrm>
            <a:off x="971600" y="764704"/>
            <a:ext cx="7416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</a:rPr>
              <a:t>Parecer do Comité Econômico e Social Europeu sobre a Proposta de regulamento (UE) </a:t>
            </a:r>
            <a:r>
              <a:rPr lang="pt-BR" b="1" i="1" dirty="0" err="1" smtClean="0">
                <a:solidFill>
                  <a:schemeClr val="accent3">
                    <a:lumMod val="75000"/>
                  </a:schemeClr>
                </a:solidFill>
              </a:rPr>
              <a:t>n.°</a:t>
            </a: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</a:rPr>
              <a:t> .../... do Parlamento Europeu e do Conselho que altera o Regulamento (CE) </a:t>
            </a:r>
            <a:r>
              <a:rPr lang="pt-BR" b="1" i="1" dirty="0" err="1" smtClean="0">
                <a:solidFill>
                  <a:schemeClr val="accent3">
                    <a:lumMod val="75000"/>
                  </a:schemeClr>
                </a:solidFill>
              </a:rPr>
              <a:t>n.</a:t>
            </a:r>
            <a:r>
              <a:rPr lang="pt-BR" b="1" i="1" baseline="30000" dirty="0" err="1" smtClean="0">
                <a:solidFill>
                  <a:schemeClr val="accent3">
                    <a:lumMod val="75000"/>
                  </a:schemeClr>
                </a:solidFill>
              </a:rPr>
              <a:t>o</a:t>
            </a:r>
            <a:r>
              <a:rPr lang="pt-BR" b="1" i="1" baseline="30000" dirty="0" smtClean="0">
                <a:solidFill>
                  <a:schemeClr val="accent3">
                    <a:lumMod val="75000"/>
                  </a:schemeClr>
                </a:solidFill>
              </a:rPr>
              <a:t>&gt;</a:t>
            </a: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</a:rPr>
              <a:t> 648/2004 . 02.2011</a:t>
            </a:r>
            <a:br>
              <a:rPr lang="pt-BR" b="1" i="1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92275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Parecer do Comité Econômico e Social Europeu sobre a «Proposta de regulamento (UE)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n.°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.../... do Parlamento Europeu e do Conselho que altera o Regulamento (CE)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</a:t>
            </a:r>
            <a:r>
              <a:rPr lang="pt-BR" sz="1600" b="1" i="1" baseline="30000" dirty="0" err="1">
                <a:solidFill>
                  <a:srgbClr val="FF6700">
                    <a:lumMod val="75000"/>
                  </a:srgbClr>
                </a:solidFill>
              </a:rPr>
              <a:t>o</a:t>
            </a:r>
            <a:r>
              <a:rPr lang="pt-BR" sz="1600" b="1" i="1" baseline="30000" dirty="0">
                <a:solidFill>
                  <a:srgbClr val="FF6700">
                    <a:lumMod val="75000"/>
                  </a:srgbClr>
                </a:solidFill>
              </a:rPr>
              <a:t>&gt;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648/2004 . 02.2011</a:t>
            </a:r>
            <a:b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</a:br>
            <a:endParaRPr lang="pt-BR" sz="1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1" indent="0" algn="just">
              <a:buNone/>
            </a:pPr>
            <a:r>
              <a:rPr lang="pt-BR" dirty="0"/>
              <a:t>Os fosfatos, e em particular o </a:t>
            </a:r>
            <a:r>
              <a:rPr lang="pt-BR" dirty="0" err="1"/>
              <a:t>tripolifosfato</a:t>
            </a:r>
            <a:r>
              <a:rPr lang="pt-BR" dirty="0"/>
              <a:t> de sódio, são utilizados em detergentes para reduzir a dureza da água e per­mitir que </a:t>
            </a:r>
            <a:r>
              <a:rPr lang="pt-BR" dirty="0" smtClean="0"/>
              <a:t>acuem </a:t>
            </a:r>
            <a:r>
              <a:rPr lang="pt-BR" dirty="0"/>
              <a:t>de forma mais eficaz. No entanto, podem ter um impacto nocivo no meio aquático e perturbar o seu equilí­brio ecológico, contribuindo para aumentar a proliferação de algas, fenómeno conhecido como «eutrofização». Embora os fosfatos usados nos detergentes venham apenas em terceiro lugar entre os </a:t>
            </a:r>
            <a:r>
              <a:rPr lang="pt-BR" dirty="0" smtClean="0"/>
              <a:t>fatores </a:t>
            </a:r>
            <a:r>
              <a:rPr lang="pt-BR" dirty="0"/>
              <a:t>que provocam o aumento dos fosfatos no meio aquático, limitar a sua presença nos detergentes para a roupa de uso doméstico é, do ponto de vista técnico e </a:t>
            </a:r>
            <a:r>
              <a:rPr lang="pt-BR" dirty="0" smtClean="0"/>
              <a:t>económico</a:t>
            </a:r>
            <a:r>
              <a:rPr lang="pt-BR" dirty="0"/>
              <a:t>, a solução mais eficaz para reduzir os riscos de ocorrência do referido fenómeno de eutrofização.</a:t>
            </a:r>
            <a:endParaRPr lang="pt-BR" sz="4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923505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Parecer do Comité Econômico e Social Europeu sobre a «Proposta de regulamento (UE)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n.°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.../... do Parlamento Europeu e do Conselho que altera o Regulamento (CE)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</a:t>
            </a:r>
            <a:r>
              <a:rPr lang="pt-BR" sz="1600" b="1" i="1" baseline="30000" dirty="0" err="1">
                <a:solidFill>
                  <a:srgbClr val="FF6700">
                    <a:lumMod val="75000"/>
                  </a:srgbClr>
                </a:solidFill>
              </a:rPr>
              <a:t>o</a:t>
            </a:r>
            <a:r>
              <a:rPr lang="pt-BR" sz="1600" b="1" i="1" baseline="30000" dirty="0">
                <a:solidFill>
                  <a:srgbClr val="FF6700">
                    <a:lumMod val="75000"/>
                  </a:srgbClr>
                </a:solidFill>
              </a:rPr>
              <a:t>&gt;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648/2004 . 02.2011</a:t>
            </a:r>
            <a:b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</a:br>
            <a:r>
              <a:rPr lang="pt-BR" sz="1000" dirty="0" smtClean="0"/>
              <a:t/>
            </a:r>
            <a:br>
              <a:rPr lang="pt-BR" sz="1000" dirty="0" smtClean="0"/>
            </a:br>
            <a:endParaRPr lang="pt-BR" sz="1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2204864"/>
            <a:ext cx="7056900" cy="4104456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pt-BR" dirty="0"/>
              <a:t>A avaliação e a análise do impacto das opções revela que a introdução a nível europeu de uma limitação à utilização de fosfatos e de outros compostos fosforados em detergentes para a roupa de uso doméstico reduzirá a contribuição dos fosfatos provenientes dos detergentes para os riscos de eutrofização das águas da UE e reduzirá o custo da remoção de fósforo para as estações de tratamento de águas residuais. Estas poupanças em termos de custo ultrapassam largamente os custos da reformu­lação dos detergentes para a roupa de uso doméstico com alternativas aos fosfatos. Pelo contrário, não seriam justificadas neste momento restrições ao nível da UE para os detergentes para a louça ou para os detergentes institucionais ou industriais, na medida em que as alternativas disponíveis não podem satis­fazer, em geral, as maiores exigências técnicas para essas apli­cações.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82667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Parecer do Comité Econômico e Social Europeu sobre a «Proposta de regulamento (UE)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n.°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.../... do Parlamento Europeu e do Conselho que altera o Regulamento (CE)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</a:t>
            </a:r>
            <a:r>
              <a:rPr lang="pt-BR" sz="1600" b="1" i="1" baseline="30000" dirty="0" err="1">
                <a:solidFill>
                  <a:srgbClr val="FF6700">
                    <a:lumMod val="75000"/>
                  </a:srgbClr>
                </a:solidFill>
              </a:rPr>
              <a:t>o</a:t>
            </a:r>
            <a:r>
              <a:rPr lang="pt-BR" sz="1600" b="1" i="1" baseline="30000" dirty="0">
                <a:solidFill>
                  <a:srgbClr val="FF6700">
                    <a:lumMod val="75000"/>
                  </a:srgbClr>
                </a:solidFill>
              </a:rPr>
              <a:t>&gt;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648/2004 . 02.2011</a:t>
            </a:r>
            <a:b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</a:br>
            <a:r>
              <a:rPr lang="pt-BR" sz="1000" dirty="0" smtClean="0"/>
              <a:t/>
            </a:r>
            <a:br>
              <a:rPr lang="pt-BR" sz="1000" dirty="0" smtClean="0"/>
            </a:br>
            <a:endParaRPr lang="pt-BR" sz="1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8580" indent="0">
              <a:buNone/>
            </a:pPr>
            <a:r>
              <a:rPr lang="pt-BR" dirty="0"/>
              <a:t>O CESE acolhe com agrado a proposta da Comissão em apreço. Atendendo a que não há alternativas aceitáveis aos fosfatos, do ponto de vista técnico e económico, para os deter­gentes à </a:t>
            </a:r>
            <a:r>
              <a:rPr lang="pt-BR" dirty="0" smtClean="0"/>
              <a:t>exceção </a:t>
            </a:r>
            <a:r>
              <a:rPr lang="pt-BR" dirty="0"/>
              <a:t>dos detergentes para a roupa de uso domés­tico, o Comité concorda que as limitações à utilização dos fosfatos e de outros compostos do fósforo sejam aplicadas ape­nas a esses detergentes. Contudo, e como acertadamente pre­visto na modificação do artigo 16.°, convirá ponderar igual­mente a introdução de restrições à utilização de fosfatos nos detergentes para a louça</a:t>
            </a:r>
          </a:p>
        </p:txBody>
      </p:sp>
    </p:spTree>
    <p:extLst>
      <p:ext uri="{BB962C8B-B14F-4D97-AF65-F5344CB8AC3E}">
        <p14:creationId xmlns:p14="http://schemas.microsoft.com/office/powerpoint/2010/main" val="20923114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Parecer do Comité Econômico e Social Europeu sobre a «Proposta de regulamento (UE)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n.°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.../... do Parlamento Europeu e do Conselho que altera o Regulamento (CE) </a:t>
            </a:r>
            <a:r>
              <a:rPr lang="pt-BR" sz="1600" b="1" i="1" dirty="0" err="1">
                <a:solidFill>
                  <a:srgbClr val="FF6700">
                    <a:lumMod val="75000"/>
                  </a:srgbClr>
                </a:solidFill>
              </a:rPr>
              <a:t>n.</a:t>
            </a:r>
            <a:r>
              <a:rPr lang="pt-BR" sz="1600" b="1" i="1" baseline="30000" dirty="0" err="1">
                <a:solidFill>
                  <a:srgbClr val="FF6700">
                    <a:lumMod val="75000"/>
                  </a:srgbClr>
                </a:solidFill>
              </a:rPr>
              <a:t>o</a:t>
            </a:r>
            <a:r>
              <a:rPr lang="pt-BR" sz="1600" b="1" i="1" baseline="30000" dirty="0">
                <a:solidFill>
                  <a:srgbClr val="FF6700">
                    <a:lumMod val="75000"/>
                  </a:srgbClr>
                </a:solidFill>
              </a:rPr>
              <a:t>&gt;</a:t>
            </a:r>
            <a: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  <a:t> 648/2004 . 02.2011</a:t>
            </a:r>
            <a:br>
              <a:rPr lang="pt-BR" sz="1600" b="1" i="1" dirty="0">
                <a:solidFill>
                  <a:srgbClr val="FF6700">
                    <a:lumMod val="75000"/>
                  </a:srgbClr>
                </a:solidFill>
              </a:rPr>
            </a:br>
            <a:endParaRPr lang="pt-BR" sz="1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492" y="2323652"/>
            <a:ext cx="7200916" cy="3985668"/>
          </a:xfrm>
        </p:spPr>
        <p:txBody>
          <a:bodyPr>
            <a:normAutofit fontScale="55000" lnSpcReduction="20000"/>
          </a:bodyPr>
          <a:lstStyle/>
          <a:p>
            <a:pPr marL="68580" lvl="0" indent="0">
              <a:buNone/>
            </a:pPr>
            <a:r>
              <a:rPr lang="pt-BR" sz="2500" dirty="0"/>
              <a:t>se um controlo revelar que há no mercado um detergente para a roupa com um teor em fósforo superior a 0,5 % mas inferior a 2,0 % e que a composição que foi comunicada às autoridades competentes indica um teor em fósforo inferior a 0,5 %, esse detergente não deverá ser retirado obrigatoria­mente do mercado, e sim sujeito a uma multa administra­tiva, uma vez que não representa um risco para a saúde. A multa poderá ser definida em função da percentagem de excesso do limite autorizado. Tal violação do limite de 0,5 % pode ocorrer de forma involuntária, uma vez que um mesmo fabricante pode produzir legalmente nas mes­mas instalações detergentes com fosfatos destinados a países que não sejam membros da UE e que, apesar de todas as medidas para isolar os diferentes lotes, uma mistura não é impossível. Compete à Comissão determinar se um inci­dente desse tipo deve implicar uma justificação mais deta­lhada da parte dos fabricantes, para evitar que seja aprovei­tado para contornar o limite de 0,5 %. Convém ter presente que a retirada do produto sem motivo válido (saúde, segu­rança de utilização) pode acabar por provocar danos mais substanciais ao ambiente, porque será necessário transportá­-lo mais vezes, eliminar as embalagens e produzi-lo nova­mente sem que tenha servido o fim para que se destinava embora fosse perfeitamente seguro e utilizável</a:t>
            </a:r>
            <a:r>
              <a:rPr lang="pt-BR" sz="2500" dirty="0" smtClean="0"/>
              <a:t>;</a:t>
            </a:r>
          </a:p>
          <a:p>
            <a:pPr marL="68580" lvl="0" indent="0">
              <a:buNone/>
            </a:pPr>
            <a:endParaRPr lang="pt-BR" sz="2500" dirty="0"/>
          </a:p>
          <a:p>
            <a:r>
              <a:rPr lang="pt-BR" sz="2500" i="1" dirty="0"/>
              <a:t>Bruxelas, 15 de Março de 2011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62370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Questões sem respostas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 smtClean="0"/>
              <a:t>Qual é quantidade de detergentes em pó produzido neste país? Mês, ano</a:t>
            </a:r>
          </a:p>
          <a:p>
            <a:r>
              <a:rPr lang="pt-BR" dirty="0" smtClean="0"/>
              <a:t>Qual é quantidade comercializada por dia ou mês?</a:t>
            </a:r>
          </a:p>
          <a:p>
            <a:r>
              <a:rPr lang="pt-BR" dirty="0" smtClean="0"/>
              <a:t>Qual é o consumo médio diário?</a:t>
            </a:r>
          </a:p>
          <a:p>
            <a:r>
              <a:rPr lang="pt-BR" dirty="0" smtClean="0"/>
              <a:t>Quanto é comercializado por região metropolitana? São Paulo, Belo Horizonte, Rio de Janeiro</a:t>
            </a:r>
          </a:p>
          <a:p>
            <a:r>
              <a:rPr lang="pt-BR" dirty="0" smtClean="0"/>
              <a:t>Qual é distribuição em produtos que utilizam </a:t>
            </a:r>
            <a:r>
              <a:rPr lang="pt-BR" dirty="0" err="1" smtClean="0"/>
              <a:t>fosfóro</a:t>
            </a:r>
            <a:r>
              <a:rPr lang="pt-BR" dirty="0" smtClean="0"/>
              <a:t> e que não utilizam?</a:t>
            </a:r>
          </a:p>
          <a:p>
            <a:r>
              <a:rPr lang="pt-BR" dirty="0" smtClean="0"/>
              <a:t>Qual é a concentração hoje utilizada pelos grandes fabricantes na composição?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48146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Os rios não podem ser utilizados como diluentes de poluição química difusa.</a:t>
            </a:r>
          </a:p>
          <a:p>
            <a:r>
              <a:rPr lang="pt-BR" dirty="0" smtClean="0"/>
              <a:t>As águas do rios são patrimônio publico difuso, bem coletivo e de todos</a:t>
            </a:r>
          </a:p>
          <a:p>
            <a:r>
              <a:rPr lang="pt-BR" dirty="0" smtClean="0"/>
              <a:t>Temos que garantir o uso múltiplos das águas, uma vez que a </a:t>
            </a:r>
            <a:r>
              <a:rPr lang="pt-BR" dirty="0"/>
              <a:t>presença de cianobactérias inviabiliza a utilização das águas para a </a:t>
            </a:r>
            <a:r>
              <a:rPr lang="pt-BR" dirty="0" err="1"/>
              <a:t>desendentação</a:t>
            </a:r>
            <a:r>
              <a:rPr lang="pt-BR" dirty="0"/>
              <a:t> de animais e consumo </a:t>
            </a:r>
            <a:r>
              <a:rPr lang="pt-BR" dirty="0" smtClean="0"/>
              <a:t>humano; -Lei 9433/97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161622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1400" dirty="0" smtClean="0"/>
              <a:t>O impacto dos fosfatos (STPP) nos detergentes em pó é importante e significativo para os cursos d’água especialmente próximos a cidade de porte médio e de grande porte (RM de São Paulo, Rio de Janeiro, Belo Horizonte, e outras), onde a demanda por recursos hídricos é mais intensa;</a:t>
            </a:r>
          </a:p>
          <a:p>
            <a:pPr algn="just"/>
            <a:r>
              <a:rPr lang="pt-BR" sz="1400" dirty="0" smtClean="0"/>
              <a:t>Embora a presença de fosfatos nos detergentes contribua menos para a eutrofização do que outras fontes, restringir essa presença é a forma mais eficaz de reduzir os riscos de eutrofização das águas;</a:t>
            </a:r>
          </a:p>
          <a:p>
            <a:pPr algn="just"/>
            <a:r>
              <a:rPr lang="pt-BR" sz="1400" dirty="0" smtClean="0"/>
              <a:t>uma limitação à utilização de fosfatos e de outros compostos fosforados em detergentes para a roupa de uso doméstico reduzirá a contribuição dos fosfatos provenientes dos detergentes para os riscos de eutrofização das águas  e reduzirá o custo da remoção de fósforo para as estações de tratamento de águas residuais.</a:t>
            </a:r>
          </a:p>
          <a:p>
            <a:pPr algn="just"/>
            <a:r>
              <a:rPr lang="pt-BR" sz="1400" dirty="0" smtClean="0"/>
              <a:t>Os níveis de fosforo proposto à mais de 15 anos pela 359 de 10% está muito acima no praticado em outros países como os europeus de 0 a 2%,onde inclusive as questões de saneamento estão mais resolvidas;</a:t>
            </a:r>
          </a:p>
          <a:p>
            <a:pPr algn="just"/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8064365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Os rios não podem ser utilizados como diluentes de poluição química difusa.</a:t>
            </a:r>
          </a:p>
          <a:p>
            <a:r>
              <a:rPr lang="pt-BR" dirty="0" smtClean="0"/>
              <a:t>As águas do rios são patrimônio publico difuso, bem coletivo e de todos</a:t>
            </a:r>
          </a:p>
          <a:p>
            <a:r>
              <a:rPr lang="pt-BR" dirty="0" smtClean="0"/>
              <a:t>Temos que garantir o uso </a:t>
            </a:r>
            <a:r>
              <a:rPr lang="pt-BR" dirty="0" err="1" smtClean="0"/>
              <a:t>multiplos</a:t>
            </a:r>
            <a:r>
              <a:rPr lang="pt-BR" dirty="0" smtClean="0"/>
              <a:t> das águas;</a:t>
            </a:r>
          </a:p>
          <a:p>
            <a:r>
              <a:rPr lang="pt-BR" dirty="0" smtClean="0"/>
              <a:t>A presença de cianobactérias inviabiliza a utilização das águas para a </a:t>
            </a:r>
            <a:r>
              <a:rPr lang="pt-BR" dirty="0" err="1" smtClean="0"/>
              <a:t>desendentação</a:t>
            </a:r>
            <a:r>
              <a:rPr lang="pt-BR" dirty="0" smtClean="0"/>
              <a:t> de animais e consumo humano;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94243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7167</TotalTime>
  <Words>3805</Words>
  <Application>Microsoft Office PowerPoint</Application>
  <PresentationFormat>Apresentação na tela (4:3)</PresentationFormat>
  <Paragraphs>287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59</vt:i4>
      </vt:variant>
    </vt:vector>
  </HeadingPairs>
  <TitlesOfParts>
    <vt:vector size="60" baseType="lpstr">
      <vt:lpstr>Austin</vt:lpstr>
      <vt:lpstr>Alteração da resolução conama 359/2005</vt:lpstr>
      <vt:lpstr>Apresentação do PowerPoint</vt:lpstr>
      <vt:lpstr>Apresentação do PowerPoint</vt:lpstr>
      <vt:lpstr>Apresentação do PowerPoint</vt:lpstr>
      <vt:lpstr>Apresentação do PowerPoint</vt:lpstr>
      <vt:lpstr>Fósforos nas bacias hidrográficas</vt:lpstr>
      <vt:lpstr>Bacia hidrográfica</vt:lpstr>
      <vt:lpstr>Apresentação do PowerPoint</vt:lpstr>
      <vt:lpstr>Forma de fosfatos presentes nos esgotos</vt:lpstr>
      <vt:lpstr>Composição de fosfatos nos esgotos urbanos</vt:lpstr>
      <vt:lpstr>DETERGENTES EM PÓ E O FOSFÓRO</vt:lpstr>
      <vt:lpstr>Apresentação do PowerPoint</vt:lpstr>
      <vt:lpstr>PROBLEMA DO EXCESSO DE FOSFÓRO</vt:lpstr>
      <vt:lpstr>Apresentação do PowerPoint</vt:lpstr>
      <vt:lpstr>Cianobácterias </vt:lpstr>
      <vt:lpstr>Apresentação do PowerPoint</vt:lpstr>
      <vt:lpstr>          TOXICIDAD  DEL  AGUA  compuestos volátiles.................(geosmina, B metilisoborneol)   cianotoxinas..........................   (heptapéptido cíclico no ribosomal </vt:lpstr>
      <vt:lpstr>Apresentação do PowerPoint</vt:lpstr>
      <vt:lpstr>neurotoxina</vt:lpstr>
      <vt:lpstr>hepatoxinas</vt:lpstr>
      <vt:lpstr>Apresentação do PowerPoint</vt:lpstr>
      <vt:lpstr>Apresentação do PowerPoint</vt:lpstr>
      <vt:lpstr>Apresentação do PowerPoint</vt:lpstr>
      <vt:lpstr>Dados bacia do Rio das Velhas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Impactos das atividades humanas sobre a dinâmica do fósforo no meio ambiente e seus reflexos na saúde pública   </vt:lpstr>
      <vt:lpstr> </vt:lpstr>
      <vt:lpstr>Impactos das atividades humanas sobre a dinâmica do fósforo no meio ambiente e seus reflexos na saúde pública  </vt:lpstr>
      <vt:lpstr>Impactos das atividades humanas sobre a dinâmica do fósforo no meio ambiente e seus reflexos na saúde pública</vt:lpstr>
      <vt:lpstr>Impactos das atividades humanas sobre a dinâmica do fósforo no meio ambiente e seus reflexos na saúde pública</vt:lpstr>
      <vt:lpstr>Impactos das atividades humanas sobre a dinâmica do fósforo no meio ambiente e seus reflexos na saúde pública</vt:lpstr>
      <vt:lpstr>Impactos das atividades humanas sobre a dinâmica do fósforo no meio ambiente e seus reflexos na saúde pública</vt:lpstr>
      <vt:lpstr>Apresentação do PowerPoint</vt:lpstr>
      <vt:lpstr>Apresentação do PowerPoint</vt:lpstr>
      <vt:lpstr>Apresentação do PowerPoint</vt:lpstr>
      <vt:lpstr>       CONTROLE INTERNACIONAL DA COMPOSIÇÃO DE FOSFÓRO NOS DETERGENTES</vt:lpstr>
      <vt:lpstr>COMUNIDADE EUROPEIA</vt:lpstr>
      <vt:lpstr>CONTROLE NO BRASIL</vt:lpstr>
      <vt:lpstr>Apresentação do PowerPoint</vt:lpstr>
      <vt:lpstr>Parecer do Comité Econômico e Social Europeu sobre a «Proposta de regulamento (UE) n.° .../... do Parlamento Europeu e do Conselho que altera o Regulamento (CE) n.o&gt; 648/2004 . 02.2011 </vt:lpstr>
      <vt:lpstr> </vt:lpstr>
      <vt:lpstr>Parecer do Comité Econômico e Social Europeu sobre a «Proposta de regulamento (UE) n.° .../... do Parlamento Europeu e do Conselho que altera o Regulamento (CE) n.o&gt; 648/2004 . 02.2011 </vt:lpstr>
      <vt:lpstr>Parecer do Comité Econômico e Social Europeu sobre a «Proposta de regulamento (UE) n.° .../... do Parlamento Europeu e do Conselho que altera o Regulamento (CE) n.o&gt; 648/2004 . 02.2011  </vt:lpstr>
      <vt:lpstr>Parecer do Comité Econômico e Social Europeu sobre a «Proposta de regulamento (UE) n.° .../... do Parlamento Europeu e do Conselho que altera o Regulamento (CE) n.o&gt; 648/2004 . 02.2011  </vt:lpstr>
      <vt:lpstr>Parecer do Comité Econômico e Social Europeu sobre a «Proposta de regulamento (UE) n.° .../... do Parlamento Europeu e do Conselho que altera o Regulamento (CE) n.o&gt; 648/2004 . 02.2011 </vt:lpstr>
      <vt:lpstr>Questões sem respostas</vt:lpstr>
      <vt:lpstr>Apresentação do PowerPoint</vt:lpstr>
      <vt:lpstr>conclusões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Polignano</dc:creator>
  <cp:lastModifiedBy>Polignano</cp:lastModifiedBy>
  <cp:revision>31</cp:revision>
  <dcterms:created xsi:type="dcterms:W3CDTF">2017-03-28T13:18:01Z</dcterms:created>
  <dcterms:modified xsi:type="dcterms:W3CDTF">2017-04-02T12:45:21Z</dcterms:modified>
</cp:coreProperties>
</file>