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67" r:id="rId2"/>
    <p:sldId id="307" r:id="rId3"/>
    <p:sldId id="309" r:id="rId4"/>
    <p:sldId id="310" r:id="rId5"/>
    <p:sldId id="311" r:id="rId6"/>
    <p:sldId id="312" r:id="rId7"/>
    <p:sldId id="313" r:id="rId8"/>
    <p:sldId id="314" r:id="rId9"/>
    <p:sldId id="315" r:id="rId10"/>
    <p:sldId id="317" r:id="rId11"/>
    <p:sldId id="320" r:id="rId12"/>
    <p:sldId id="330" r:id="rId13"/>
    <p:sldId id="327" r:id="rId14"/>
    <p:sldId id="329" r:id="rId15"/>
    <p:sldId id="321" r:id="rId16"/>
    <p:sldId id="322" r:id="rId17"/>
    <p:sldId id="323" r:id="rId18"/>
    <p:sldId id="319" r:id="rId19"/>
    <p:sldId id="324" r:id="rId20"/>
    <p:sldId id="260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339933"/>
    <a:srgbClr val="339966"/>
    <a:srgbClr val="006666"/>
    <a:srgbClr val="336600"/>
    <a:srgbClr val="003300"/>
    <a:srgbClr val="006600"/>
    <a:srgbClr val="204D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104" autoAdjust="0"/>
  </p:normalViewPr>
  <p:slideViewPr>
    <p:cSldViewPr>
      <p:cViewPr varScale="1">
        <p:scale>
          <a:sx n="101" d="100"/>
          <a:sy n="101" d="100"/>
        </p:scale>
        <p:origin x="180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ugenia\Documents\F&#243;sforo%202017\C&#243;pia%20de%20Eug&#234;nia%20-%20Gr&#225;fico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FABRICAÇÃO + IMPORTAÇÃO STPP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0.10966426071741033"/>
          <c:y val="0.27398148148148149"/>
          <c:w val="0.84589129483814518"/>
          <c:h val="0.6417672790901137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Plan1!$C$1</c:f>
              <c:strCache>
                <c:ptCount val="1"/>
                <c:pt idx="0">
                  <c:v>IMPORTAÇÃO STPP (Copebrás e MDIC/Sistema ALICE) (*2)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Plan1!$A$2:$A$15</c:f>
              <c:numCache>
                <c:formatCode>General</c:formatCode>
                <c:ptCount val="14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  <c:pt idx="8">
                  <c:v>2011</c:v>
                </c:pt>
                <c:pt idx="9">
                  <c:v>2012</c:v>
                </c:pt>
                <c:pt idx="10">
                  <c:v>2013</c:v>
                </c:pt>
                <c:pt idx="11">
                  <c:v>2014</c:v>
                </c:pt>
                <c:pt idx="12">
                  <c:v>2015</c:v>
                </c:pt>
                <c:pt idx="13">
                  <c:v>2016</c:v>
                </c:pt>
              </c:numCache>
            </c:numRef>
          </c:cat>
          <c:val>
            <c:numRef>
              <c:f>Plan1!$C$2:$C$15</c:f>
              <c:numCache>
                <c:formatCode>#,##0</c:formatCode>
                <c:ptCount val="14"/>
                <c:pt idx="0">
                  <c:v>87000</c:v>
                </c:pt>
                <c:pt idx="1">
                  <c:v>92900</c:v>
                </c:pt>
                <c:pt idx="2">
                  <c:v>90100</c:v>
                </c:pt>
                <c:pt idx="3">
                  <c:v>77300</c:v>
                </c:pt>
                <c:pt idx="4">
                  <c:v>77600</c:v>
                </c:pt>
                <c:pt idx="5">
                  <c:v>73500</c:v>
                </c:pt>
                <c:pt idx="6">
                  <c:v>60336</c:v>
                </c:pt>
                <c:pt idx="7">
                  <c:v>29886</c:v>
                </c:pt>
                <c:pt idx="8">
                  <c:v>13735</c:v>
                </c:pt>
                <c:pt idx="9">
                  <c:v>11780</c:v>
                </c:pt>
                <c:pt idx="10">
                  <c:v>5122</c:v>
                </c:pt>
                <c:pt idx="11">
                  <c:v>2156</c:v>
                </c:pt>
                <c:pt idx="12">
                  <c:v>4985</c:v>
                </c:pt>
                <c:pt idx="13">
                  <c:v>3348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49280208"/>
        <c:axId val="1349280752"/>
      </c:barChart>
      <c:catAx>
        <c:axId val="1349280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349280752"/>
        <c:crosses val="autoZero"/>
        <c:auto val="1"/>
        <c:lblAlgn val="ctr"/>
        <c:lblOffset val="100"/>
        <c:noMultiLvlLbl val="0"/>
      </c:catAx>
      <c:valAx>
        <c:axId val="13492807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3492802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5C4523-4CA6-430B-A21D-4032E0150276}" type="datetimeFigureOut">
              <a:rPr lang="pt-BR" smtClean="0"/>
              <a:t>03/04/2017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B06F77-1DD5-4BB4-8C76-50DED77707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1819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B06F77-1DD5-4BB4-8C76-50DED777075E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55355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9DEF5-A8B0-4846-81C3-FB51E0A0F7FE}" type="datetimeFigureOut">
              <a:rPr lang="pt-BR" smtClean="0"/>
              <a:t>03/04/2017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A1A11-3B5B-4964-A6F2-380326329F4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08188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9DEF5-A8B0-4846-81C3-FB51E0A0F7FE}" type="datetimeFigureOut">
              <a:rPr lang="pt-BR" smtClean="0"/>
              <a:t>03/04/2017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A1A11-3B5B-4964-A6F2-380326329F4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14923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9DEF5-A8B0-4846-81C3-FB51E0A0F7FE}" type="datetimeFigureOut">
              <a:rPr lang="pt-BR" smtClean="0"/>
              <a:t>03/04/2017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A1A11-3B5B-4964-A6F2-380326329F4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2865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9DEF5-A8B0-4846-81C3-FB51E0A0F7FE}" type="datetimeFigureOut">
              <a:rPr lang="pt-BR" smtClean="0"/>
              <a:t>03/04/2017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A1A11-3B5B-4964-A6F2-380326329F4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04742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9DEF5-A8B0-4846-81C3-FB51E0A0F7FE}" type="datetimeFigureOut">
              <a:rPr lang="pt-BR" smtClean="0"/>
              <a:t>03/04/2017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A1A11-3B5B-4964-A6F2-380326329F4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2164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9DEF5-A8B0-4846-81C3-FB51E0A0F7FE}" type="datetimeFigureOut">
              <a:rPr lang="pt-BR" smtClean="0"/>
              <a:t>03/04/2017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A1A11-3B5B-4964-A6F2-380326329F4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95913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9DEF5-A8B0-4846-81C3-FB51E0A0F7FE}" type="datetimeFigureOut">
              <a:rPr lang="pt-BR" smtClean="0"/>
              <a:t>03/04/2017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A1A11-3B5B-4964-A6F2-380326329F4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26194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9DEF5-A8B0-4846-81C3-FB51E0A0F7FE}" type="datetimeFigureOut">
              <a:rPr lang="pt-BR" smtClean="0"/>
              <a:t>03/04/2017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A1A11-3B5B-4964-A6F2-380326329F4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6873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9DEF5-A8B0-4846-81C3-FB51E0A0F7FE}" type="datetimeFigureOut">
              <a:rPr lang="pt-BR" smtClean="0"/>
              <a:t>03/04/2017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A1A11-3B5B-4964-A6F2-380326329F4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5781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9DEF5-A8B0-4846-81C3-FB51E0A0F7FE}" type="datetimeFigureOut">
              <a:rPr lang="pt-BR" smtClean="0"/>
              <a:t>03/04/2017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A1A11-3B5B-4964-A6F2-380326329F4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57591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9DEF5-A8B0-4846-81C3-FB51E0A0F7FE}" type="datetimeFigureOut">
              <a:rPr lang="pt-BR" smtClean="0"/>
              <a:t>03/04/2017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A1A11-3B5B-4964-A6F2-380326329F4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0359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9DEF5-A8B0-4846-81C3-FB51E0A0F7FE}" type="datetimeFigureOut">
              <a:rPr lang="pt-BR" smtClean="0"/>
              <a:t>03/04/2017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A1A11-3B5B-4964-A6F2-380326329F4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96877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935"/>
          <a:stretch/>
        </p:blipFill>
        <p:spPr>
          <a:xfrm>
            <a:off x="2071" y="4725144"/>
            <a:ext cx="9144000" cy="213285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9F8FE"/>
              </a:clrFrom>
              <a:clrTo>
                <a:srgbClr val="F9F8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-5161"/>
            <a:ext cx="2664296" cy="402001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53856" y="2554531"/>
            <a:ext cx="7907437" cy="840988"/>
          </a:xfrm>
        </p:spPr>
        <p:txBody>
          <a:bodyPr>
            <a:noAutofit/>
          </a:bodyPr>
          <a:lstStyle/>
          <a:p>
            <a:r>
              <a:rPr lang="pt-BR" sz="32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RESOLUÇÃO CONAMA 359/2005</a:t>
            </a:r>
            <a:br>
              <a:rPr lang="pt-BR" sz="32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</a:br>
            <a:r>
              <a:rPr lang="pt-BR" sz="3200" b="1" dirty="0" smtClean="0">
                <a:solidFill>
                  <a:schemeClr val="accent3">
                    <a:lumMod val="50000"/>
                  </a:schemeClr>
                </a:solidFill>
                <a:latin typeface="+mn-lt"/>
              </a:rPr>
              <a:t>HISTÓRICO, EVOLUÇÃO E CENÁRIO ATUAL</a:t>
            </a:r>
            <a:endParaRPr lang="pt-BR" sz="3200" b="1" dirty="0">
              <a:solidFill>
                <a:schemeClr val="accent3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489911" y="4654590"/>
            <a:ext cx="8471382" cy="9269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3000" b="1" dirty="0">
              <a:solidFill>
                <a:schemeClr val="tx1">
                  <a:lumMod val="85000"/>
                  <a:lumOff val="15000"/>
                </a:schemeClr>
              </a:solidFill>
              <a:latin typeface="Franklin Gothic Book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52" y="332656"/>
            <a:ext cx="2712955" cy="104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082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32656"/>
            <a:ext cx="2712955" cy="104860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2420888"/>
            <a:ext cx="8943024" cy="3709966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275856" y="1670241"/>
            <a:ext cx="241046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pt-BR" sz="2800" b="1" dirty="0" smtClean="0"/>
              <a:t>Breve histórico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2662201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32656"/>
            <a:ext cx="2712955" cy="1048603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78884" y="1897328"/>
            <a:ext cx="7632849" cy="771843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pt-BR" sz="2800" b="1" dirty="0" smtClean="0"/>
              <a:t>Aspectos</a:t>
            </a:r>
            <a:r>
              <a:rPr lang="pt-BR" sz="3200" b="1" dirty="0" smtClean="0"/>
              <a:t> relevantes do processo</a:t>
            </a:r>
            <a:endParaRPr lang="pt-BR" sz="32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3567" y="3182700"/>
            <a:ext cx="8023484" cy="3240360"/>
          </a:xfrm>
        </p:spPr>
        <p:txBody>
          <a:bodyPr anchor="ctr" anchorCtr="0"/>
          <a:lstStyle/>
          <a:p>
            <a:pPr marL="0" indent="0">
              <a:buNone/>
            </a:pPr>
            <a:r>
              <a:rPr lang="pt-BR" dirty="0"/>
              <a:t>Composição do GT </a:t>
            </a:r>
            <a:r>
              <a:rPr lang="pt-BR" dirty="0" smtClean="0"/>
              <a:t>da CTQA com </a:t>
            </a:r>
            <a:r>
              <a:rPr lang="pt-BR" dirty="0"/>
              <a:t>participação de órgãos públicos de meio ambiente e gestão das águas, </a:t>
            </a:r>
            <a:r>
              <a:rPr lang="pt-BR" dirty="0" smtClean="0"/>
              <a:t>ONGs</a:t>
            </a:r>
            <a:r>
              <a:rPr lang="pt-BR" dirty="0"/>
              <a:t>, universidades, consultores </a:t>
            </a:r>
            <a:r>
              <a:rPr lang="pt-BR" dirty="0" smtClean="0"/>
              <a:t>especializados e </a:t>
            </a:r>
            <a:r>
              <a:rPr lang="pt-BR" dirty="0"/>
              <a:t>setor produtivo </a:t>
            </a:r>
            <a:endParaRPr lang="pt-BR" dirty="0" smtClean="0"/>
          </a:p>
          <a:p>
            <a:pPr marL="0" indent="0">
              <a:buNone/>
            </a:pPr>
            <a:endParaRPr lang="pt-BR" sz="1200" dirty="0" smtClean="0"/>
          </a:p>
          <a:p>
            <a:pPr marL="0" indent="0">
              <a:buNone/>
            </a:pPr>
            <a:r>
              <a:rPr lang="pt-BR" dirty="0" smtClean="0"/>
              <a:t>Coordenação do GT: ONG Argonautas</a:t>
            </a: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45154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32656"/>
            <a:ext cx="2712955" cy="1048603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1591237"/>
            <a:ext cx="8229600" cy="1143000"/>
          </a:xfrm>
          <a:ln w="127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pt-BR" sz="2800" b="1" dirty="0"/>
              <a:t>Abordagem</a:t>
            </a:r>
            <a:r>
              <a:rPr lang="pt-BR" sz="3200" b="1" dirty="0"/>
              <a:t> </a:t>
            </a:r>
            <a:r>
              <a:rPr lang="pt-BR" sz="3200" b="1" dirty="0" smtClean="0"/>
              <a:t>multifocal </a:t>
            </a:r>
            <a:r>
              <a:rPr lang="pt-BR" sz="3200" b="1" dirty="0"/>
              <a:t>e compreensiva dos impactos da substituição do STPP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3068960"/>
            <a:ext cx="8229600" cy="3600400"/>
          </a:xfrm>
        </p:spPr>
        <p:txBody>
          <a:bodyPr>
            <a:noAutofit/>
          </a:bodyPr>
          <a:lstStyle/>
          <a:p>
            <a:pPr marL="0" lvl="0" indent="0">
              <a:lnSpc>
                <a:spcPct val="107000"/>
              </a:lnSpc>
              <a:buNone/>
            </a:pPr>
            <a:r>
              <a:rPr lang="pt-BR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TEMAS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pt-BR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Legislação </a:t>
            </a:r>
            <a:r>
              <a:rPr lang="pt-BR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brasileira afeta ao tema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pt-BR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Normatização internacional e levantamento do estado da arte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pt-BR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Impactos ambientais associados ao uso do </a:t>
            </a:r>
            <a:r>
              <a:rPr lang="pt-BR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tripolifosfato</a:t>
            </a:r>
            <a:r>
              <a:rPr lang="pt-BR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sódio STPP na formulação de detergente em pó de uso doméstico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pt-BR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Impactos ambientais associados ao uso de alternativas tecnológicas ao STPP na formulação de detergente em pó de uso doméstico</a:t>
            </a:r>
          </a:p>
          <a:p>
            <a:pPr lvl="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pt-BR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Impactos sócio econômicos e sociais decorrentes da substituição do STPP na formulação de detergente em pó de uso doméstico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pt-BR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Elaboração de modelo de regulação do uso do STPP</a:t>
            </a:r>
            <a:endParaRPr lang="pt-B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617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32656"/>
            <a:ext cx="2712955" cy="1048603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63688" y="1484784"/>
            <a:ext cx="5760640" cy="1008112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pt-BR" sz="3200" b="1" dirty="0" smtClean="0"/>
              <a:t>Contribuição de pesquisadores nacionais e internacionais</a:t>
            </a:r>
            <a:endParaRPr lang="pt-BR" sz="32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11560" y="2780928"/>
            <a:ext cx="8229600" cy="4525963"/>
          </a:xfrm>
        </p:spPr>
        <p:txBody>
          <a:bodyPr>
            <a:normAutofit/>
          </a:bodyPr>
          <a:lstStyle/>
          <a:p>
            <a:pPr marL="45720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pt-BR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Consultas a institutos especializados em pesquisas sobre qualidade das águas</a:t>
            </a:r>
          </a:p>
          <a:p>
            <a:pPr marL="457200" indent="449580">
              <a:lnSpc>
                <a:spcPct val="107000"/>
              </a:lnSpc>
              <a:spcAft>
                <a:spcPts val="0"/>
              </a:spcAft>
            </a:pPr>
            <a:r>
              <a:rPr lang="pt-BR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Instituto Internacional de Ecologia em </a:t>
            </a:r>
            <a:r>
              <a:rPr lang="pt-BR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São Carlos – </a:t>
            </a:r>
            <a:r>
              <a:rPr lang="pt-BR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</a:t>
            </a:r>
          </a:p>
          <a:p>
            <a:pPr marL="857250" lvl="1" indent="449580">
              <a:lnSpc>
                <a:spcPct val="107000"/>
              </a:lnSpc>
            </a:pPr>
            <a:r>
              <a:rPr lang="pt-BR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Projeto Brasil das Águas</a:t>
            </a:r>
          </a:p>
          <a:p>
            <a:pPr marL="457200" indent="0">
              <a:lnSpc>
                <a:spcPct val="107000"/>
              </a:lnSpc>
              <a:spcAft>
                <a:spcPts val="0"/>
              </a:spcAft>
              <a:buNone/>
            </a:pPr>
            <a:endParaRPr lang="pt-BR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49580">
              <a:lnSpc>
                <a:spcPct val="107000"/>
              </a:lnSpc>
              <a:spcAft>
                <a:spcPts val="0"/>
              </a:spcAft>
            </a:pPr>
            <a:r>
              <a:rPr lang="pt-BR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Consultores </a:t>
            </a:r>
            <a:r>
              <a:rPr lang="pt-BR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internacionais especializados em eutrofização e relação com o fósforo</a:t>
            </a:r>
          </a:p>
          <a:p>
            <a:pPr marL="457200" indent="449580">
              <a:lnSpc>
                <a:spcPct val="107000"/>
              </a:lnSpc>
              <a:spcAft>
                <a:spcPts val="0"/>
              </a:spcAft>
            </a:pPr>
            <a:r>
              <a:rPr lang="pt-BR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Prof. Brian Moss (Inglaterra) </a:t>
            </a:r>
          </a:p>
          <a:p>
            <a:pPr marL="449580" indent="449580">
              <a:lnSpc>
                <a:spcPct val="107000"/>
              </a:lnSpc>
              <a:spcAft>
                <a:spcPts val="0"/>
              </a:spcAft>
            </a:pPr>
            <a:r>
              <a:rPr lang="pt-BR" sz="2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Prof</a:t>
            </a:r>
            <a:r>
              <a:rPr lang="pt-BR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Marco </a:t>
            </a:r>
            <a:r>
              <a:rPr lang="pt-BR" sz="2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Vighi</a:t>
            </a:r>
            <a:r>
              <a:rPr lang="pt-BR" sz="2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(Itália/CE)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20703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32656"/>
            <a:ext cx="2712955" cy="1048603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33972" y="1628800"/>
            <a:ext cx="6696744" cy="671609"/>
          </a:xfrm>
          <a:ln w="95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pt-BR" sz="2800" dirty="0" smtClean="0"/>
              <a:t>Qualificação dos consultores internacionais</a:t>
            </a:r>
            <a:endParaRPr lang="pt-BR" sz="28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2736701"/>
            <a:ext cx="8229600" cy="4121299"/>
          </a:xfrm>
        </p:spPr>
        <p:txBody>
          <a:bodyPr>
            <a:normAutofit fontScale="62500" lnSpcReduction="20000"/>
          </a:bodyPr>
          <a:lstStyle/>
          <a:p>
            <a:r>
              <a:rPr lang="pt-BR" sz="3800" dirty="0" smtClean="0"/>
              <a:t>Prof. Brian Moss</a:t>
            </a:r>
          </a:p>
          <a:p>
            <a:pPr indent="12700">
              <a:buNone/>
            </a:pPr>
            <a:r>
              <a:rPr lang="en-US" dirty="0"/>
              <a:t>President of the British </a:t>
            </a:r>
            <a:r>
              <a:rPr lang="en-US" dirty="0" err="1"/>
              <a:t>Phycological</a:t>
            </a:r>
            <a:r>
              <a:rPr lang="en-US" dirty="0"/>
              <a:t> </a:t>
            </a:r>
            <a:r>
              <a:rPr lang="en-US" dirty="0" smtClean="0"/>
              <a:t>Society</a:t>
            </a:r>
          </a:p>
          <a:p>
            <a:pPr indent="12700">
              <a:buNone/>
            </a:pPr>
            <a:r>
              <a:rPr lang="en-US" dirty="0" smtClean="0"/>
              <a:t>Vice-president </a:t>
            </a:r>
            <a:r>
              <a:rPr lang="en-US" dirty="0"/>
              <a:t>of the British Ecological Society,</a:t>
            </a:r>
          </a:p>
          <a:p>
            <a:pPr indent="12700">
              <a:buNone/>
            </a:pPr>
            <a:r>
              <a:rPr lang="en-US" dirty="0" smtClean="0"/>
              <a:t>President </a:t>
            </a:r>
            <a:r>
              <a:rPr lang="en-US" dirty="0"/>
              <a:t>of the International Society for Limnology.</a:t>
            </a:r>
            <a:endParaRPr lang="pt-BR" dirty="0"/>
          </a:p>
          <a:p>
            <a:pPr indent="12700"/>
            <a:endParaRPr lang="pt-BR" dirty="0" smtClean="0"/>
          </a:p>
          <a:p>
            <a:r>
              <a:rPr lang="pt-BR" sz="3800" dirty="0" smtClean="0"/>
              <a:t>Prof. Marco </a:t>
            </a:r>
            <a:r>
              <a:rPr lang="pt-BR" sz="3800" dirty="0" err="1" smtClean="0"/>
              <a:t>Vigui</a:t>
            </a:r>
            <a:endParaRPr lang="pt-BR" sz="3800" dirty="0" smtClean="0"/>
          </a:p>
          <a:p>
            <a:pPr marL="355600" indent="0">
              <a:buNone/>
            </a:pPr>
            <a:r>
              <a:rPr lang="pt-BR" sz="2900" dirty="0" err="1"/>
              <a:t>Society</a:t>
            </a:r>
            <a:r>
              <a:rPr lang="pt-BR" sz="2900" dirty="0"/>
              <a:t> </a:t>
            </a:r>
            <a:r>
              <a:rPr lang="pt-BR" sz="2900" dirty="0" err="1"/>
              <a:t>of</a:t>
            </a:r>
            <a:r>
              <a:rPr lang="pt-BR" sz="2900" dirty="0"/>
              <a:t> </a:t>
            </a:r>
            <a:r>
              <a:rPr lang="pt-BR" sz="2900" dirty="0" err="1"/>
              <a:t>Ecotoxicology</a:t>
            </a:r>
            <a:r>
              <a:rPr lang="pt-BR" sz="2900" dirty="0"/>
              <a:t> </a:t>
            </a:r>
            <a:r>
              <a:rPr lang="pt-BR" sz="2900" dirty="0" err="1"/>
              <a:t>and</a:t>
            </a:r>
            <a:r>
              <a:rPr lang="pt-BR" sz="2900" dirty="0"/>
              <a:t> Environmental </a:t>
            </a:r>
            <a:r>
              <a:rPr lang="pt-BR" sz="2900" dirty="0" err="1"/>
              <a:t>Chemistry</a:t>
            </a:r>
            <a:r>
              <a:rPr lang="pt-BR" sz="2900" dirty="0"/>
              <a:t> (SETAC)</a:t>
            </a:r>
          </a:p>
          <a:p>
            <a:pPr marL="355600" indent="0">
              <a:buNone/>
            </a:pPr>
            <a:r>
              <a:rPr lang="pt-BR" sz="2900" dirty="0" err="1"/>
              <a:t>International</a:t>
            </a:r>
            <a:r>
              <a:rPr lang="pt-BR" sz="2900" dirty="0"/>
              <a:t> </a:t>
            </a:r>
            <a:r>
              <a:rPr lang="pt-BR" sz="2900" dirty="0" err="1"/>
              <a:t>Society</a:t>
            </a:r>
            <a:r>
              <a:rPr lang="pt-BR" sz="2900" dirty="0"/>
              <a:t> </a:t>
            </a:r>
            <a:r>
              <a:rPr lang="pt-BR" sz="2900" dirty="0" err="1"/>
              <a:t>of</a:t>
            </a:r>
            <a:r>
              <a:rPr lang="pt-BR" sz="2900" dirty="0"/>
              <a:t> </a:t>
            </a:r>
            <a:r>
              <a:rPr lang="pt-BR" sz="2900" dirty="0" err="1"/>
              <a:t>Limnology</a:t>
            </a:r>
            <a:r>
              <a:rPr lang="pt-BR" sz="2900" dirty="0"/>
              <a:t> (SIL)</a:t>
            </a:r>
          </a:p>
          <a:p>
            <a:pPr marL="355600" indent="0">
              <a:buNone/>
            </a:pPr>
            <a:r>
              <a:rPr lang="pt-BR" sz="2900" dirty="0" err="1"/>
              <a:t>International</a:t>
            </a:r>
            <a:r>
              <a:rPr lang="pt-BR" sz="2900" dirty="0"/>
              <a:t> </a:t>
            </a:r>
            <a:r>
              <a:rPr lang="pt-BR" sz="2900" dirty="0" err="1"/>
              <a:t>Society</a:t>
            </a:r>
            <a:r>
              <a:rPr lang="pt-BR" sz="2900" dirty="0"/>
              <a:t> </a:t>
            </a:r>
            <a:r>
              <a:rPr lang="pt-BR" sz="2900" dirty="0" err="1"/>
              <a:t>of</a:t>
            </a:r>
            <a:r>
              <a:rPr lang="pt-BR" sz="2900" dirty="0"/>
              <a:t> </a:t>
            </a:r>
            <a:r>
              <a:rPr lang="pt-BR" sz="2900" dirty="0" err="1"/>
              <a:t>Ecotoxicology</a:t>
            </a:r>
            <a:r>
              <a:rPr lang="pt-BR" sz="2900" dirty="0"/>
              <a:t> </a:t>
            </a:r>
            <a:r>
              <a:rPr lang="pt-BR" sz="2900" dirty="0" err="1"/>
              <a:t>and</a:t>
            </a:r>
            <a:r>
              <a:rPr lang="pt-BR" sz="2900" dirty="0"/>
              <a:t> Environmental </a:t>
            </a:r>
            <a:r>
              <a:rPr lang="pt-BR" sz="2900" dirty="0" err="1"/>
              <a:t>Safety</a:t>
            </a:r>
            <a:r>
              <a:rPr lang="pt-BR" sz="2900" dirty="0"/>
              <a:t> (SECOTOX)</a:t>
            </a:r>
          </a:p>
          <a:p>
            <a:pPr marL="355600" indent="0">
              <a:buNone/>
            </a:pPr>
            <a:r>
              <a:rPr lang="pt-BR" sz="2900" dirty="0" err="1"/>
              <a:t>International</a:t>
            </a:r>
            <a:r>
              <a:rPr lang="pt-BR" sz="2900" dirty="0"/>
              <a:t> </a:t>
            </a:r>
            <a:r>
              <a:rPr lang="pt-BR" sz="2900" dirty="0" err="1"/>
              <a:t>Association</a:t>
            </a:r>
            <a:r>
              <a:rPr lang="pt-BR" sz="2900" dirty="0"/>
              <a:t> </a:t>
            </a:r>
            <a:r>
              <a:rPr lang="pt-BR" sz="2900" dirty="0" err="1"/>
              <a:t>of</a:t>
            </a:r>
            <a:r>
              <a:rPr lang="pt-BR" sz="2900" dirty="0"/>
              <a:t> </a:t>
            </a:r>
            <a:r>
              <a:rPr lang="pt-BR" sz="2900" dirty="0" err="1"/>
              <a:t>Water</a:t>
            </a:r>
            <a:r>
              <a:rPr lang="pt-BR" sz="2900" dirty="0"/>
              <a:t> </a:t>
            </a:r>
            <a:r>
              <a:rPr lang="pt-BR" sz="2900" dirty="0" err="1"/>
              <a:t>Quality</a:t>
            </a:r>
            <a:r>
              <a:rPr lang="pt-BR" sz="2900" dirty="0"/>
              <a:t> (IAWQ)</a:t>
            </a:r>
          </a:p>
          <a:p>
            <a:pPr marL="355600" indent="0">
              <a:buNone/>
            </a:pPr>
            <a:r>
              <a:rPr lang="pt-BR" sz="2900" dirty="0" err="1"/>
              <a:t>Italian</a:t>
            </a:r>
            <a:r>
              <a:rPr lang="pt-BR" sz="2900" dirty="0"/>
              <a:t> </a:t>
            </a:r>
            <a:r>
              <a:rPr lang="pt-BR" sz="2900" dirty="0" err="1"/>
              <a:t>Society</a:t>
            </a:r>
            <a:r>
              <a:rPr lang="pt-BR" sz="2900" dirty="0"/>
              <a:t> </a:t>
            </a:r>
            <a:r>
              <a:rPr lang="pt-BR" sz="2900" dirty="0" err="1"/>
              <a:t>of</a:t>
            </a:r>
            <a:r>
              <a:rPr lang="pt-BR" sz="2900" dirty="0"/>
              <a:t> </a:t>
            </a:r>
            <a:r>
              <a:rPr lang="pt-BR" sz="2900" dirty="0" err="1"/>
              <a:t>Toxicology</a:t>
            </a:r>
            <a:r>
              <a:rPr lang="pt-BR" sz="2900" dirty="0"/>
              <a:t> (SITOX)</a:t>
            </a:r>
          </a:p>
          <a:p>
            <a:pPr marL="355600" indent="0">
              <a:buNone/>
            </a:pPr>
            <a:r>
              <a:rPr lang="pt-BR" sz="2900" dirty="0" err="1"/>
              <a:t>Italian</a:t>
            </a:r>
            <a:r>
              <a:rPr lang="pt-BR" sz="2900" dirty="0"/>
              <a:t> </a:t>
            </a:r>
            <a:r>
              <a:rPr lang="pt-BR" sz="2900" dirty="0" err="1"/>
              <a:t>Society</a:t>
            </a:r>
            <a:r>
              <a:rPr lang="pt-BR" sz="2900" dirty="0"/>
              <a:t> </a:t>
            </a:r>
            <a:r>
              <a:rPr lang="pt-BR" sz="2900" dirty="0" err="1"/>
              <a:t>of</a:t>
            </a:r>
            <a:r>
              <a:rPr lang="pt-BR" sz="2900" dirty="0"/>
              <a:t> </a:t>
            </a:r>
            <a:r>
              <a:rPr lang="pt-BR" sz="2900" dirty="0" err="1"/>
              <a:t>Ecology</a:t>
            </a:r>
            <a:r>
              <a:rPr lang="pt-BR" sz="2900" dirty="0"/>
              <a:t> (</a:t>
            </a:r>
            <a:r>
              <a:rPr lang="pt-BR" sz="2900" dirty="0" err="1"/>
              <a:t>SitE</a:t>
            </a:r>
            <a:r>
              <a:rPr lang="pt-BR" sz="2900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2840166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32656"/>
            <a:ext cx="2712955" cy="1048603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07704" y="1425039"/>
            <a:ext cx="5472608" cy="906998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pt-BR" sz="3200" b="1" dirty="0" smtClean="0"/>
              <a:t>Resultados do GT Fósforo</a:t>
            </a:r>
            <a:endParaRPr lang="pt-BR" sz="32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29208" y="2564904"/>
            <a:ext cx="8229600" cy="4525963"/>
          </a:xfrm>
        </p:spPr>
        <p:txBody>
          <a:bodyPr>
            <a:normAutofit/>
          </a:bodyPr>
          <a:lstStyle/>
          <a:p>
            <a:r>
              <a:rPr lang="pt-BR" dirty="0" smtClean="0"/>
              <a:t>Consenso sobre a redução gradativa do teor de STPP na formulação de detergentes em pó para uso doméstico</a:t>
            </a:r>
          </a:p>
          <a:p>
            <a:endParaRPr lang="pt-BR" sz="2000" dirty="0"/>
          </a:p>
          <a:p>
            <a:r>
              <a:rPr lang="pt-BR" dirty="0" smtClean="0"/>
              <a:t>Controle pelo IBAMA do atendimento das metas de redução </a:t>
            </a:r>
          </a:p>
          <a:p>
            <a:pPr marL="0" indent="0">
              <a:buNone/>
            </a:pPr>
            <a:endParaRPr lang="pt-BR" sz="2000" dirty="0" smtClean="0"/>
          </a:p>
          <a:p>
            <a:r>
              <a:rPr lang="pt-BR" dirty="0" smtClean="0"/>
              <a:t>Criação de Grupo de Acompanhamento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68652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32656"/>
            <a:ext cx="2712955" cy="1048603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79711" y="1381259"/>
            <a:ext cx="5616625" cy="82360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pt-BR" sz="2800" b="1" dirty="0" smtClean="0"/>
              <a:t>A Resolução CONAMA 359/2005</a:t>
            </a:r>
            <a:endParaRPr lang="pt-BR" sz="28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355864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800" dirty="0" smtClean="0"/>
              <a:t>Principais</a:t>
            </a:r>
            <a:r>
              <a:rPr lang="pt-BR" dirty="0" smtClean="0"/>
              <a:t> conceitos:</a:t>
            </a: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457200" y="2864519"/>
            <a:ext cx="82296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dirty="0" smtClean="0"/>
              <a:t>O </a:t>
            </a:r>
            <a:r>
              <a:rPr lang="pt-BR" sz="2000" dirty="0"/>
              <a:t>aporte de fósforo oriundo de detergentes em pó </a:t>
            </a:r>
            <a:r>
              <a:rPr lang="pt-BR" sz="2000" dirty="0" smtClean="0"/>
              <a:t>para lavar roupa de uso doméstico será </a:t>
            </a:r>
            <a:r>
              <a:rPr lang="pt-BR" sz="2000" dirty="0"/>
              <a:t>controlado por meio </a:t>
            </a:r>
            <a:r>
              <a:rPr lang="pt-BR" sz="2000" dirty="0" smtClean="0"/>
              <a:t>do estabelecimento </a:t>
            </a:r>
            <a:r>
              <a:rPr lang="pt-BR" sz="2000" dirty="0"/>
              <a:t>de limites da concentração máxima de fósforo por produto e da </a:t>
            </a:r>
            <a:r>
              <a:rPr lang="pt-BR" sz="2000" dirty="0" smtClean="0"/>
              <a:t>média ponderada </a:t>
            </a:r>
            <a:r>
              <a:rPr lang="pt-BR" sz="2000" dirty="0"/>
              <a:t>de fósforo por grupo fabricante/importador</a:t>
            </a:r>
            <a:r>
              <a:rPr lang="pt-BR" sz="2000" dirty="0" smtClean="0"/>
              <a:t>.</a:t>
            </a:r>
          </a:p>
          <a:p>
            <a:pPr algn="just"/>
            <a:endParaRPr lang="pt-BR" sz="1200" dirty="0"/>
          </a:p>
          <a:p>
            <a:pPr algn="just"/>
            <a:r>
              <a:rPr lang="pt-BR" sz="2000" dirty="0"/>
              <a:t> Os critérios </a:t>
            </a:r>
            <a:r>
              <a:rPr lang="pt-BR" sz="2000" dirty="0" smtClean="0"/>
              <a:t>de redução, a vigorarem em 6, 18 e 36 meses, </a:t>
            </a:r>
            <a:r>
              <a:rPr lang="pt-BR" sz="2000" dirty="0"/>
              <a:t>aplicam-se aos detergentes em pó </a:t>
            </a:r>
            <a:r>
              <a:rPr lang="pt-BR" sz="2000" dirty="0" smtClean="0"/>
              <a:t>para lavar roupas de uso doméstico fabricados no </a:t>
            </a:r>
            <a:r>
              <a:rPr lang="pt-BR" sz="2000" dirty="0"/>
              <a:t>país e</a:t>
            </a:r>
            <a:r>
              <a:rPr lang="pt-BR" sz="2000" dirty="0" smtClean="0"/>
              <a:t> </a:t>
            </a:r>
            <a:r>
              <a:rPr lang="pt-BR" sz="2000" dirty="0"/>
              <a:t>importados, ambos para uso no território nacional</a:t>
            </a:r>
            <a:r>
              <a:rPr lang="pt-BR" sz="2000" dirty="0" smtClean="0"/>
              <a:t>.</a:t>
            </a:r>
          </a:p>
          <a:p>
            <a:pPr algn="just"/>
            <a:endParaRPr lang="pt-BR" sz="1200" dirty="0"/>
          </a:p>
          <a:p>
            <a:pPr algn="just"/>
            <a:r>
              <a:rPr lang="pt-BR" sz="2000" dirty="0" smtClean="0"/>
              <a:t>Cria </a:t>
            </a:r>
            <a:r>
              <a:rPr lang="pt-BR" sz="2000" dirty="0"/>
              <a:t>um </a:t>
            </a:r>
            <a:r>
              <a:rPr lang="pt-BR" sz="2000" dirty="0" smtClean="0"/>
              <a:t>Grupo </a:t>
            </a:r>
            <a:r>
              <a:rPr lang="pt-BR" sz="2000" dirty="0"/>
              <a:t>de </a:t>
            </a:r>
            <a:r>
              <a:rPr lang="pt-BR" sz="2000" dirty="0" smtClean="0"/>
              <a:t>Trabalho </a:t>
            </a:r>
            <a:r>
              <a:rPr lang="pt-BR" sz="2000" dirty="0"/>
              <a:t>que </a:t>
            </a:r>
            <a:r>
              <a:rPr lang="pt-BR" sz="2000" dirty="0" smtClean="0"/>
              <a:t>definirá uma </a:t>
            </a:r>
            <a:r>
              <a:rPr lang="pt-BR" sz="2000" dirty="0"/>
              <a:t>rede básica de monitoramento de qualidade </a:t>
            </a:r>
            <a:r>
              <a:rPr lang="pt-BR" sz="2000" dirty="0" smtClean="0"/>
              <a:t>das águas destinada </a:t>
            </a:r>
            <a:r>
              <a:rPr lang="pt-BR" sz="2000" dirty="0"/>
              <a:t>a atender a finalidade desta </a:t>
            </a:r>
            <a:r>
              <a:rPr lang="pt-BR" sz="2000" dirty="0" smtClean="0"/>
              <a:t>Resolução.</a:t>
            </a:r>
          </a:p>
          <a:p>
            <a:pPr algn="just"/>
            <a:endParaRPr lang="pt-BR" sz="1200" dirty="0"/>
          </a:p>
          <a:p>
            <a:pPr algn="just"/>
            <a:r>
              <a:rPr lang="pt-BR" sz="2000" dirty="0" smtClean="0"/>
              <a:t>Estabelece o controle anual do cumprimento dos limites impostos a ser efetuado pelo IBAMA.</a:t>
            </a:r>
          </a:p>
          <a:p>
            <a:pPr algn="just"/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23992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32656"/>
            <a:ext cx="2712955" cy="1048603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48235" y="1484784"/>
            <a:ext cx="8229600" cy="936104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pt-BR" sz="2800" b="1" dirty="0" smtClean="0"/>
              <a:t>Avaliação do Grupo de Acompanhamento após 5 anos (2010)</a:t>
            </a:r>
            <a:endParaRPr lang="pt-BR" sz="28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780928"/>
            <a:ext cx="8229600" cy="3805883"/>
          </a:xfrm>
        </p:spPr>
        <p:txBody>
          <a:bodyPr/>
          <a:lstStyle/>
          <a:p>
            <a:r>
              <a:rPr lang="pt-BR" dirty="0" smtClean="0"/>
              <a:t>Instituições participantes:</a:t>
            </a:r>
          </a:p>
          <a:p>
            <a:r>
              <a:rPr lang="pt-BR" sz="2000" dirty="0" smtClean="0"/>
              <a:t>Ministério do Meio Ambiente</a:t>
            </a:r>
          </a:p>
          <a:p>
            <a:r>
              <a:rPr lang="pt-BR" sz="2000" dirty="0" smtClean="0"/>
              <a:t>CONAMA</a:t>
            </a:r>
          </a:p>
          <a:p>
            <a:r>
              <a:rPr lang="pt-BR" sz="2000" dirty="0" smtClean="0"/>
              <a:t>IBAMA</a:t>
            </a:r>
          </a:p>
          <a:p>
            <a:r>
              <a:rPr lang="pt-BR" sz="2000" dirty="0" smtClean="0"/>
              <a:t>ANA</a:t>
            </a:r>
          </a:p>
          <a:p>
            <a:r>
              <a:rPr lang="pt-BR" sz="2000" dirty="0" smtClean="0"/>
              <a:t>IAP – Paraná</a:t>
            </a:r>
          </a:p>
          <a:p>
            <a:r>
              <a:rPr lang="pt-BR" sz="2000" dirty="0" smtClean="0"/>
              <a:t>IGAM – Minas Gerais</a:t>
            </a:r>
          </a:p>
          <a:p>
            <a:r>
              <a:rPr lang="pt-BR" sz="2000" dirty="0" smtClean="0"/>
              <a:t>CETESB – São </a:t>
            </a:r>
            <a:r>
              <a:rPr lang="pt-BR" sz="2000" dirty="0"/>
              <a:t>P</a:t>
            </a:r>
            <a:r>
              <a:rPr lang="pt-BR" sz="2000" dirty="0" smtClean="0"/>
              <a:t>aulo</a:t>
            </a:r>
          </a:p>
          <a:p>
            <a:r>
              <a:rPr lang="pt-BR" sz="2000" dirty="0" smtClean="0"/>
              <a:t>SABESP - São Paulo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91864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332656"/>
            <a:ext cx="2712955" cy="1048603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71819" y="1554878"/>
            <a:ext cx="8229600" cy="1082034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pt-BR" sz="2800" b="1" dirty="0"/>
              <a:t>Avaliação do Grupo de Acompanhamento após 5 anos (2010)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1819" y="2924944"/>
            <a:ext cx="8229600" cy="3483288"/>
          </a:xfrm>
        </p:spPr>
        <p:txBody>
          <a:bodyPr/>
          <a:lstStyle/>
          <a:p>
            <a:pPr marL="0" indent="0">
              <a:buNone/>
            </a:pPr>
            <a:r>
              <a:rPr lang="pt-BR" sz="2000" dirty="0" smtClean="0"/>
              <a:t>Principais conclusões:</a:t>
            </a:r>
          </a:p>
          <a:p>
            <a:pPr marL="0" indent="0">
              <a:buNone/>
            </a:pPr>
            <a:endParaRPr lang="pt-BR" sz="2000" dirty="0" smtClean="0"/>
          </a:p>
          <a:p>
            <a:r>
              <a:rPr lang="pt-BR" sz="2000" dirty="0" smtClean="0"/>
              <a:t>A Resolução CONAMA 359/2005 representa um avanço no controle preventivo da poluição</a:t>
            </a:r>
          </a:p>
          <a:p>
            <a:pPr marL="0" indent="0">
              <a:buNone/>
            </a:pPr>
            <a:endParaRPr lang="pt-BR" sz="1200" dirty="0" smtClean="0"/>
          </a:p>
          <a:p>
            <a:r>
              <a:rPr lang="pt-BR" sz="2000" dirty="0" smtClean="0"/>
              <a:t>Todos os limites de redução foram cumpridos pelo setor produtivo</a:t>
            </a:r>
          </a:p>
          <a:p>
            <a:pPr marL="0" indent="0">
              <a:buNone/>
            </a:pPr>
            <a:endParaRPr lang="pt-BR" sz="1200" dirty="0" smtClean="0"/>
          </a:p>
          <a:p>
            <a:r>
              <a:rPr lang="pt-BR" sz="2000" dirty="0" smtClean="0"/>
              <a:t> Os dados de monitoramento ambiental avaliados não permitiram isolar os teores de fósforo em função de sua origem: detergentes em pó, dejetos humanos e carga difusa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01514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32656"/>
            <a:ext cx="2712955" cy="1048603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15616" y="1381259"/>
            <a:ext cx="7056784" cy="864096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pt-BR" sz="2800" b="1" dirty="0" smtClean="0"/>
              <a:t>Fabricação local + Importação brasileira de </a:t>
            </a:r>
            <a:r>
              <a:rPr lang="pt-BR" sz="2800" b="1" dirty="0" err="1" smtClean="0"/>
              <a:t>Tripolifosfato</a:t>
            </a:r>
            <a:r>
              <a:rPr lang="pt-BR" sz="2800" b="1" dirty="0" smtClean="0"/>
              <a:t> STPP</a:t>
            </a:r>
            <a:endParaRPr lang="pt-BR" sz="2800" b="1" dirty="0"/>
          </a:p>
        </p:txBody>
      </p:sp>
      <p:graphicFrame>
        <p:nvGraphicFramePr>
          <p:cNvPr id="10" name="Espaço Reservado para Conteúdo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141530"/>
              </p:ext>
            </p:extLst>
          </p:nvPr>
        </p:nvGraphicFramePr>
        <p:xfrm>
          <a:off x="1115616" y="2564903"/>
          <a:ext cx="7056784" cy="32403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aixaDeTexto 10"/>
          <p:cNvSpPr txBox="1"/>
          <p:nvPr/>
        </p:nvSpPr>
        <p:spPr>
          <a:xfrm>
            <a:off x="899592" y="6237312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Fonte: COPEBRÁS (fabricante local até março 2008); MDIC/Sistema Alice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50982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32656"/>
            <a:ext cx="2712955" cy="1048603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03848" y="274638"/>
            <a:ext cx="5482952" cy="1143000"/>
          </a:xfrm>
        </p:spPr>
        <p:txBody>
          <a:bodyPr>
            <a:normAutofit fontScale="90000"/>
          </a:bodyPr>
          <a:lstStyle/>
          <a:p>
            <a:r>
              <a:rPr lang="pt-BR" sz="2800" b="1" dirty="0" smtClean="0"/>
              <a:t>Evolução da fabricação/importação de STPP e consumo de detergente em pó no Brasil - 2003 a 2016</a:t>
            </a:r>
            <a:endParaRPr lang="pt-BR" sz="2800" b="1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67544" y="1556792"/>
            <a:ext cx="8265524" cy="4248472"/>
          </a:xfrm>
          <a:prstGeom prst="rect">
            <a:avLst/>
          </a:prstGeom>
        </p:spPr>
      </p:pic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577568"/>
              </p:ext>
            </p:extLst>
          </p:nvPr>
        </p:nvGraphicFramePr>
        <p:xfrm>
          <a:off x="485504" y="5950261"/>
          <a:ext cx="8229603" cy="835122"/>
        </p:xfrm>
        <a:graphic>
          <a:graphicData uri="http://schemas.openxmlformats.org/drawingml/2006/table">
            <a:tbl>
              <a:tblPr/>
              <a:tblGrid>
                <a:gridCol w="3517237"/>
                <a:gridCol w="427129"/>
                <a:gridCol w="389567"/>
                <a:gridCol w="389567"/>
                <a:gridCol w="389567"/>
                <a:gridCol w="389567"/>
                <a:gridCol w="389567"/>
                <a:gridCol w="389567"/>
                <a:gridCol w="389567"/>
                <a:gridCol w="389567"/>
                <a:gridCol w="389567"/>
                <a:gridCol w="389567"/>
                <a:gridCol w="389567"/>
              </a:tblGrid>
              <a:tr h="381588">
                <a:tc gridSpan="12">
                  <a:txBody>
                    <a:bodyPr/>
                    <a:lstStyle/>
                    <a:p>
                      <a:pPr algn="just" fontAlgn="b"/>
                      <a:r>
                        <a:rPr lang="pt-B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(*1)  Inclui </a:t>
                      </a:r>
                      <a:r>
                        <a:rPr lang="pt-B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os detergentes em pó e líquidos para lavar roupa; o detergente líquido começa a ter uma participação maior a partir de 2014. Hoje estima-se que 17% do volume total é de líquidos e 83% de </a:t>
                      </a:r>
                      <a:r>
                        <a:rPr lang="pt-B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pós.</a:t>
                      </a:r>
                    </a:p>
                    <a:p>
                      <a:pPr algn="just" fontAlgn="b"/>
                      <a:r>
                        <a:rPr lang="pt-B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(*2) Assumido que 100% do STPP importado/fabricado é destinado a detergentes</a:t>
                      </a:r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81" marR="6081" marT="6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t-BR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81" marR="6081" marT="6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2886">
                <a:tc>
                  <a:txBody>
                    <a:bodyPr/>
                    <a:lstStyle/>
                    <a:p>
                      <a:pPr algn="l" fontAlgn="b"/>
                      <a:endParaRPr lang="pt-B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81" marR="6081" marT="6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 marL="6081" marR="6081" marT="6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209550" indent="0" algn="l" fontAlgn="b"/>
                      <a:endParaRPr lang="pt-BR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81" marR="6081" marT="6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81" marR="6081" marT="6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81" marR="6081" marT="6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81" marR="6081" marT="6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81" marR="6081" marT="6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81" marR="6081" marT="6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81" marR="6081" marT="6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81" marR="6081" marT="6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81" marR="6081" marT="6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81" marR="6081" marT="6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t-BR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81" marR="6081" marT="6081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1951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32656"/>
            <a:ext cx="2712955" cy="1048603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1916832"/>
            <a:ext cx="8229600" cy="11430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pt-BR" sz="2800" b="1" dirty="0" smtClean="0"/>
              <a:t>Redução no consumo de STPP na fabricação de detergente em pó</a:t>
            </a:r>
            <a:endParaRPr lang="pt-BR" sz="28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1520" y="4149080"/>
            <a:ext cx="8640959" cy="2160240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pt-BR" sz="5000" dirty="0" smtClean="0"/>
              <a:t>Carga de fósforo em 2005: </a:t>
            </a:r>
            <a:r>
              <a:rPr lang="pt-BR" sz="5000" b="1" dirty="0" smtClean="0"/>
              <a:t>59 t/dia </a:t>
            </a:r>
            <a:r>
              <a:rPr lang="pt-BR" sz="5000" dirty="0" smtClean="0"/>
              <a:t>(fonte ABIPLA – relatório GT)</a:t>
            </a:r>
          </a:p>
          <a:p>
            <a:pPr marL="0" indent="0">
              <a:buNone/>
            </a:pPr>
            <a:r>
              <a:rPr lang="pt-BR" sz="5000" dirty="0" smtClean="0"/>
              <a:t>Carga de fósforo em 2016: </a:t>
            </a:r>
            <a:r>
              <a:rPr lang="pt-BR" sz="5000" b="1" dirty="0" smtClean="0"/>
              <a:t>3 t/dia </a:t>
            </a:r>
            <a:r>
              <a:rPr lang="pt-BR" sz="5000" dirty="0" smtClean="0"/>
              <a:t>(estimado pelo total importações)</a:t>
            </a:r>
          </a:p>
          <a:p>
            <a:pPr marL="0" indent="0" algn="ctr">
              <a:buNone/>
            </a:pPr>
            <a:endParaRPr lang="pt-BR" sz="4400" b="1" dirty="0" smtClean="0"/>
          </a:p>
          <a:p>
            <a:pPr marL="0" indent="0" algn="ctr">
              <a:buNone/>
            </a:pPr>
            <a:r>
              <a:rPr lang="pt-BR" sz="5100" b="1" dirty="0" smtClean="0"/>
              <a:t>Redução no período 2005 a 2016 = 95%</a:t>
            </a:r>
            <a:endParaRPr lang="pt-BR" sz="5100" b="1" dirty="0"/>
          </a:p>
        </p:txBody>
      </p:sp>
    </p:spTree>
    <p:extLst>
      <p:ext uri="{BB962C8B-B14F-4D97-AF65-F5344CB8AC3E}">
        <p14:creationId xmlns:p14="http://schemas.microsoft.com/office/powerpoint/2010/main" val="2437632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32656"/>
            <a:ext cx="2712955" cy="1048603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67544" y="3212976"/>
            <a:ext cx="8229600" cy="1143000"/>
          </a:xfrm>
        </p:spPr>
        <p:txBody>
          <a:bodyPr/>
          <a:lstStyle/>
          <a:p>
            <a:r>
              <a:rPr lang="pt-BR" b="1" dirty="0" smtClean="0"/>
              <a:t>Evolução do Cenário Ambiental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262246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32656"/>
            <a:ext cx="2712955" cy="1048603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47864" y="274638"/>
            <a:ext cx="5338936" cy="1143000"/>
          </a:xfrm>
        </p:spPr>
        <p:txBody>
          <a:bodyPr>
            <a:normAutofit/>
          </a:bodyPr>
          <a:lstStyle/>
          <a:p>
            <a:r>
              <a:rPr lang="pt-BR" sz="2000" b="1" dirty="0" smtClean="0"/>
              <a:t>Evolução das concentrações de  Fósforo total em ponto de monitoramento no reservatório Guarapiranga - SP </a:t>
            </a:r>
            <a:endParaRPr lang="pt-BR" sz="2000" b="1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39552" y="1628800"/>
            <a:ext cx="8147248" cy="5068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250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32656"/>
            <a:ext cx="2712955" cy="1048603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47864" y="274638"/>
            <a:ext cx="5338936" cy="1143000"/>
          </a:xfrm>
        </p:spPr>
        <p:txBody>
          <a:bodyPr>
            <a:normAutofit/>
          </a:bodyPr>
          <a:lstStyle/>
          <a:p>
            <a:r>
              <a:rPr lang="pt-BR" sz="2000" b="1" dirty="0"/>
              <a:t>Evolução das concentrações de  </a:t>
            </a:r>
            <a:r>
              <a:rPr lang="pt-BR" sz="2000" b="1" dirty="0" err="1" smtClean="0"/>
              <a:t>Clorofila-a</a:t>
            </a:r>
            <a:r>
              <a:rPr lang="pt-BR" sz="2000" b="1" dirty="0" smtClean="0"/>
              <a:t> </a:t>
            </a:r>
            <a:r>
              <a:rPr lang="pt-BR" sz="2000" b="1" dirty="0"/>
              <a:t>em ponto de monitoramento no reservatório Guarapiranga - SP </a:t>
            </a:r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77888" y="1556792"/>
            <a:ext cx="8208912" cy="5125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222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32656"/>
            <a:ext cx="2712955" cy="1048603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47864" y="274638"/>
            <a:ext cx="5338936" cy="1143000"/>
          </a:xfrm>
        </p:spPr>
        <p:txBody>
          <a:bodyPr>
            <a:normAutofit/>
          </a:bodyPr>
          <a:lstStyle/>
          <a:p>
            <a:r>
              <a:rPr lang="pt-BR" sz="2000" b="1" dirty="0"/>
              <a:t>Evolução das concentrações de  Fósforo total em ponto de monitoramento no reservatório </a:t>
            </a:r>
            <a:r>
              <a:rPr lang="pt-BR" sz="2000" b="1" dirty="0" smtClean="0"/>
              <a:t>de Barra Bonita/rio Tietê </a:t>
            </a:r>
            <a:r>
              <a:rPr lang="pt-BR" sz="2000" b="1" dirty="0"/>
              <a:t>- SP </a:t>
            </a:r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67544" y="1488017"/>
            <a:ext cx="8280920" cy="5170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03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32656"/>
            <a:ext cx="2712955" cy="1048603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419872" y="274638"/>
            <a:ext cx="5266928" cy="11430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pt-BR" sz="2000" b="1" dirty="0"/>
              <a:t>Evolução das concentrações de  </a:t>
            </a:r>
            <a:r>
              <a:rPr lang="pt-BR" sz="2000" b="1" dirty="0" err="1" smtClean="0"/>
              <a:t>Clorofila-a</a:t>
            </a:r>
            <a:r>
              <a:rPr lang="pt-BR" sz="2000" b="1" dirty="0" smtClean="0"/>
              <a:t> </a:t>
            </a:r>
            <a:r>
              <a:rPr lang="pt-BR" sz="2000" b="1" dirty="0"/>
              <a:t>em ponto de monitoramento no reservatório de Barra Bonita/rio Tietê - SP </a:t>
            </a:r>
          </a:p>
        </p:txBody>
      </p:sp>
      <p:pic>
        <p:nvPicPr>
          <p:cNvPr id="8" name="Espaço Reservado para Conteúdo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86307" y="1628800"/>
            <a:ext cx="8108877" cy="5062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872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32656"/>
            <a:ext cx="2712955" cy="1048603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14192" y="1484784"/>
            <a:ext cx="2880320" cy="79695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pt-BR" sz="2800" b="1" dirty="0" smtClean="0"/>
              <a:t>CONCLUSÕES</a:t>
            </a:r>
            <a:endParaRPr lang="pt-BR" sz="28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39552" y="2780928"/>
            <a:ext cx="8229600" cy="3600400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pt-BR" dirty="0" smtClean="0"/>
              <a:t>Entre 2003 e 2016 houve a redução de 95% do total de STPP utilizado na fabricação de detergentes em pó para consumo domiciliar.</a:t>
            </a:r>
          </a:p>
          <a:p>
            <a:pPr marL="0" indent="0" algn="just">
              <a:buNone/>
            </a:pPr>
            <a:endParaRPr lang="pt-BR" sz="2200" dirty="0" smtClean="0"/>
          </a:p>
          <a:p>
            <a:pPr algn="just"/>
            <a:r>
              <a:rPr lang="pt-BR" dirty="0" smtClean="0"/>
              <a:t>No mesmo período, os níveis de fósforo total em reservatórios sob influência de grandes aglomerados urbanos apresentaram leve tendência de elevação.</a:t>
            </a:r>
          </a:p>
          <a:p>
            <a:pPr marL="0" indent="0" algn="just">
              <a:buNone/>
            </a:pPr>
            <a:endParaRPr lang="pt-BR" sz="2200" dirty="0" smtClean="0"/>
          </a:p>
          <a:p>
            <a:pPr algn="just"/>
            <a:r>
              <a:rPr lang="pt-BR" dirty="0" smtClean="0"/>
              <a:t>As concentrações de </a:t>
            </a:r>
            <a:r>
              <a:rPr lang="pt-BR" dirty="0" err="1" smtClean="0"/>
              <a:t>clorofila-a</a:t>
            </a:r>
            <a:r>
              <a:rPr lang="pt-BR" dirty="0" smtClean="0"/>
              <a:t> acompanharam a tendência das concentrações do fósforo total.</a:t>
            </a:r>
          </a:p>
          <a:p>
            <a:pPr marL="0" indent="0" algn="just">
              <a:buNone/>
            </a:pPr>
            <a:endParaRPr lang="pt-BR" sz="2200" dirty="0" smtClean="0"/>
          </a:p>
          <a:p>
            <a:pPr algn="just"/>
            <a:r>
              <a:rPr lang="pt-BR" dirty="0" smtClean="0"/>
              <a:t>A remoção de </a:t>
            </a:r>
            <a:r>
              <a:rPr lang="pt-BR" smtClean="0"/>
              <a:t>56 toneladas/dia de </a:t>
            </a:r>
            <a:r>
              <a:rPr lang="pt-BR" dirty="0" smtClean="0"/>
              <a:t>aporte de fósforo decorrente do uso de detergentes em pó não alterou as concentrações ambientais desse parâmetro.</a:t>
            </a:r>
          </a:p>
          <a:p>
            <a:pPr marL="0" indent="0" algn="just">
              <a:buNone/>
            </a:pPr>
            <a:endParaRPr lang="pt-BR" sz="2200" dirty="0" smtClean="0"/>
          </a:p>
          <a:p>
            <a:pPr algn="just"/>
            <a:r>
              <a:rPr lang="pt-BR" dirty="0" smtClean="0"/>
              <a:t>A remoção de 3 tonelada/dia atualmente utilizadas por pequenos fabricantes não irá alterar o cenário ambiental  vigente e impactará estes pequenos produtores dispersos pelo Brasil 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43266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935"/>
          <a:stretch/>
        </p:blipFill>
        <p:spPr>
          <a:xfrm>
            <a:off x="2071" y="4099495"/>
            <a:ext cx="9144000" cy="2767932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188640"/>
            <a:ext cx="2232247" cy="864096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20" y="1311322"/>
            <a:ext cx="2912712" cy="3917242"/>
          </a:xfrm>
          <a:prstGeom prst="rect">
            <a:avLst/>
          </a:prstGeom>
        </p:spPr>
      </p:pic>
      <p:sp>
        <p:nvSpPr>
          <p:cNvPr id="8" name="Título 1"/>
          <p:cNvSpPr txBox="1">
            <a:spLocks/>
          </p:cNvSpPr>
          <p:nvPr/>
        </p:nvSpPr>
        <p:spPr>
          <a:xfrm>
            <a:off x="976064" y="3269943"/>
            <a:ext cx="7772400" cy="820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3000" dirty="0"/>
          </a:p>
        </p:txBody>
      </p:sp>
      <p:sp>
        <p:nvSpPr>
          <p:cNvPr id="10" name="Título 1"/>
          <p:cNvSpPr txBox="1">
            <a:spLocks/>
          </p:cNvSpPr>
          <p:nvPr/>
        </p:nvSpPr>
        <p:spPr>
          <a:xfrm>
            <a:off x="3309281" y="1361731"/>
            <a:ext cx="5544616" cy="38164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3000" dirty="0" smtClean="0"/>
              <a:t>		</a:t>
            </a:r>
          </a:p>
          <a:p>
            <a:r>
              <a:rPr lang="pt-BR" sz="3000" dirty="0"/>
              <a:t>A ABIPLA agradece a oportunidade de apresentar a essa Câmara Técnica do CONAMA as informações sobre os efeitos da Resolução 359 de 2005, com dados fundamentados e referenciados a fontes </a:t>
            </a:r>
            <a:r>
              <a:rPr lang="pt-BR" sz="3000" dirty="0" smtClean="0"/>
              <a:t>oficiais. </a:t>
            </a:r>
            <a:endParaRPr lang="pt-BR" sz="3000" dirty="0"/>
          </a:p>
          <a:p>
            <a:endParaRPr lang="pt-BR" sz="3000" dirty="0" smtClean="0"/>
          </a:p>
          <a:p>
            <a:r>
              <a:rPr lang="pt-BR" sz="3000" dirty="0" smtClean="0"/>
              <a:t>		</a:t>
            </a:r>
            <a:endParaRPr lang="pt-BR" sz="3000" dirty="0"/>
          </a:p>
        </p:txBody>
      </p:sp>
      <p:sp>
        <p:nvSpPr>
          <p:cNvPr id="2" name="Retângulo 1"/>
          <p:cNvSpPr/>
          <p:nvPr/>
        </p:nvSpPr>
        <p:spPr>
          <a:xfrm>
            <a:off x="4148831" y="1872861"/>
            <a:ext cx="3960440" cy="1181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endParaRPr lang="en-US" altLang="pt-BR" dirty="0" smtClean="0">
              <a:latin typeface="Franklin Gothic Medium" panose="020B0603020102020204" pitchFamily="34" charset="0"/>
            </a:endParaRPr>
          </a:p>
          <a:p>
            <a:pPr algn="ctr">
              <a:spcBef>
                <a:spcPct val="20000"/>
              </a:spcBef>
            </a:pPr>
            <a:endParaRPr lang="en-US" altLang="pt-BR" sz="2200" dirty="0" smtClean="0">
              <a:latin typeface="Franklin Gothic Book" panose="020B0503020102020204" pitchFamily="34" charset="0"/>
            </a:endParaRPr>
          </a:p>
          <a:p>
            <a:pPr algn="ctr">
              <a:spcBef>
                <a:spcPct val="20000"/>
              </a:spcBef>
            </a:pPr>
            <a:endParaRPr lang="en-US" altLang="pt-BR" sz="2200" dirty="0"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694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3736</TotalTime>
  <Words>846</Words>
  <Application>Microsoft Office PowerPoint</Application>
  <PresentationFormat>Apresentação na tela (4:3)</PresentationFormat>
  <Paragraphs>100</Paragraphs>
  <Slides>20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7" baseType="lpstr">
      <vt:lpstr>Arial</vt:lpstr>
      <vt:lpstr>Calibri</vt:lpstr>
      <vt:lpstr>Franklin Gothic Book</vt:lpstr>
      <vt:lpstr>Franklin Gothic Medium</vt:lpstr>
      <vt:lpstr>Symbol</vt:lpstr>
      <vt:lpstr>Times New Roman</vt:lpstr>
      <vt:lpstr>Tema do Office</vt:lpstr>
      <vt:lpstr>RESOLUÇÃO CONAMA 359/2005 HISTÓRICO, EVOLUÇÃO E CENÁRIO ATUAL</vt:lpstr>
      <vt:lpstr>Apresentação do PowerPoint</vt:lpstr>
      <vt:lpstr>Aspectos relevantes do processo</vt:lpstr>
      <vt:lpstr>Abordagem multifocal e compreensiva dos impactos da substituição do STPP</vt:lpstr>
      <vt:lpstr>Contribuição de pesquisadores nacionais e internacionais</vt:lpstr>
      <vt:lpstr>Qualificação dos consultores internacionais</vt:lpstr>
      <vt:lpstr>Resultados do GT Fósforo</vt:lpstr>
      <vt:lpstr>A Resolução CONAMA 359/2005</vt:lpstr>
      <vt:lpstr>Avaliação do Grupo de Acompanhamento após 5 anos (2010)</vt:lpstr>
      <vt:lpstr>Avaliação do Grupo de Acompanhamento após 5 anos (2010)</vt:lpstr>
      <vt:lpstr>Fabricação local + Importação brasileira de Tripolifosfato STPP</vt:lpstr>
      <vt:lpstr>Evolução da fabricação/importação de STPP e consumo de detergente em pó no Brasil - 2003 a 2016</vt:lpstr>
      <vt:lpstr>Redução no consumo de STPP na fabricação de detergente em pó</vt:lpstr>
      <vt:lpstr>Evolução do Cenário Ambiental</vt:lpstr>
      <vt:lpstr>Evolução das concentrações de  Fósforo total em ponto de monitoramento no reservatório Guarapiranga - SP </vt:lpstr>
      <vt:lpstr>Evolução das concentrações de  Clorofila-a em ponto de monitoramento no reservatório Guarapiranga - SP </vt:lpstr>
      <vt:lpstr>Evolução das concentrações de  Fósforo total em ponto de monitoramento no reservatório de Barra Bonita/rio Tietê - SP </vt:lpstr>
      <vt:lpstr>Evolução das concentrações de  Clorofila-a em ponto de monitoramento no reservatório de Barra Bonita/rio Tietê - SP </vt:lpstr>
      <vt:lpstr>CONCLUSÕES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Comunicação</dc:creator>
  <cp:lastModifiedBy>jrr</cp:lastModifiedBy>
  <cp:revision>655</cp:revision>
  <cp:lastPrinted>2015-12-09T16:19:07Z</cp:lastPrinted>
  <dcterms:created xsi:type="dcterms:W3CDTF">2014-02-18T12:49:38Z</dcterms:created>
  <dcterms:modified xsi:type="dcterms:W3CDTF">2017-04-04T00:45:43Z</dcterms:modified>
</cp:coreProperties>
</file>