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341" r:id="rId5"/>
    <p:sldId id="258" r:id="rId6"/>
    <p:sldId id="299" r:id="rId7"/>
    <p:sldId id="300" r:id="rId8"/>
    <p:sldId id="298" r:id="rId9"/>
    <p:sldId id="269" r:id="rId10"/>
    <p:sldId id="340" r:id="rId11"/>
    <p:sldId id="302" r:id="rId12"/>
    <p:sldId id="303" r:id="rId13"/>
    <p:sldId id="304" r:id="rId14"/>
    <p:sldId id="338" r:id="rId15"/>
    <p:sldId id="339" r:id="rId16"/>
    <p:sldId id="337" r:id="rId17"/>
    <p:sldId id="295" r:id="rId18"/>
    <p:sldId id="315" r:id="rId19"/>
    <p:sldId id="296" r:id="rId20"/>
    <p:sldId id="316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17" r:id="rId38"/>
    <p:sldId id="335" r:id="rId39"/>
    <p:sldId id="33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05" r:id="rId48"/>
    <p:sldId id="306" r:id="rId4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9DD6B-DBF5-4B8F-9EE9-59E74E839D7F}" v="808" dt="2024-02-03T20:37:37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>
                <a:solidFill>
                  <a:schemeClr val="tx2"/>
                </a:solidFill>
              </a:rPr>
              <a:t>Número de contribuições</a:t>
            </a:r>
            <a:r>
              <a:rPr lang="pt-BR" baseline="0">
                <a:solidFill>
                  <a:schemeClr val="tx2"/>
                </a:solidFill>
              </a:rPr>
              <a:t> recebidas na consulta pública</a:t>
            </a:r>
            <a:endParaRPr lang="pt-BR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9DC5D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consulta pública 22-11-2022-FINAL.xlsx]RESULTADO DA CONSULTA'!$A$3:$A$9</c:f>
              <c:strCache>
                <c:ptCount val="7"/>
                <c:pt idx="0">
                  <c:v>TEXTO DA MINUTA</c:v>
                </c:pt>
                <c:pt idx="1">
                  <c:v>TEXTO (ANEXO)</c:v>
                </c:pt>
                <c:pt idx="2">
                  <c:v>TABELA 1 (Urbano) + NOTAS</c:v>
                </c:pt>
                <c:pt idx="3">
                  <c:v>TABELA 2 (Agrícola) + NOTAS</c:v>
                </c:pt>
                <c:pt idx="4">
                  <c:v>TABELA 3 (Ambiental) + NOTAS</c:v>
                </c:pt>
                <c:pt idx="5">
                  <c:v>TABELA 4 (Aquicultura) + NOTAS</c:v>
                </c:pt>
                <c:pt idx="6">
                  <c:v>TABELA 5 (Industrial) + NOTAS</c:v>
                </c:pt>
              </c:strCache>
            </c:strRef>
          </c:cat>
          <c:val>
            <c:numRef>
              <c:f>'[Planilha consulta pública 22-11-2022-FINAL.xlsx]RESULTADO DA CONSULTA'!$B$3:$B$9</c:f>
              <c:numCache>
                <c:formatCode>General</c:formatCode>
                <c:ptCount val="7"/>
                <c:pt idx="0">
                  <c:v>269</c:v>
                </c:pt>
                <c:pt idx="1">
                  <c:v>96</c:v>
                </c:pt>
                <c:pt idx="2">
                  <c:v>29</c:v>
                </c:pt>
                <c:pt idx="3">
                  <c:v>42</c:v>
                </c:pt>
                <c:pt idx="4">
                  <c:v>9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D-4968-AE77-9AAC8AB5C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412751"/>
        <c:axId val="586414191"/>
        <c:axId val="0"/>
      </c:bar3DChart>
      <c:catAx>
        <c:axId val="58641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414191"/>
        <c:crosses val="autoZero"/>
        <c:auto val="1"/>
        <c:lblAlgn val="ctr"/>
        <c:lblOffset val="100"/>
        <c:noMultiLvlLbl val="0"/>
      </c:catAx>
      <c:valAx>
        <c:axId val="586414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41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>
                <a:solidFill>
                  <a:schemeClr val="tx2"/>
                </a:solidFill>
              </a:rPr>
              <a:t>Contribuições recebidas </a:t>
            </a:r>
            <a:r>
              <a:rPr lang="pt-BR" baseline="0">
                <a:solidFill>
                  <a:schemeClr val="tx2"/>
                </a:solidFill>
              </a:rPr>
              <a:t>no texto da minuta da Resolução</a:t>
            </a:r>
            <a:endParaRPr lang="pt-BR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8204406453517219E-2"/>
          <c:y val="0.12556677621365983"/>
          <c:w val="0.90505928138293057"/>
          <c:h val="0.608572802997695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D74A0"/>
            </a:solidFill>
            <a:ln>
              <a:solidFill>
                <a:srgbClr val="1D74A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consulta pública 22-11-2022-FINAL.xlsx]RESULTADO DA CONSULTA'!$A$14:$A$21</c:f>
              <c:strCache>
                <c:ptCount val="8"/>
                <c:pt idx="0">
                  <c:v>ANA</c:v>
                </c:pt>
                <c:pt idx="1">
                  <c:v>AESBE</c:v>
                </c:pt>
                <c:pt idx="2">
                  <c:v>Centro de Referência em ETEs Sustentáveis</c:v>
                </c:pt>
                <c:pt idx="3">
                  <c:v>CETESB</c:v>
                </c:pt>
                <c:pt idx="4">
                  <c:v>CNA</c:v>
                </c:pt>
                <c:pt idx="5">
                  <c:v>CNI</c:v>
                </c:pt>
                <c:pt idx="6">
                  <c:v>Painel de especialistas</c:v>
                </c:pt>
                <c:pt idx="7">
                  <c:v>Outros participantes</c:v>
                </c:pt>
              </c:strCache>
            </c:strRef>
          </c:cat>
          <c:val>
            <c:numRef>
              <c:f>'[Planilha consulta pública 22-11-2022-FINAL.xlsx]RESULTADO DA CONSULTA'!$B$14:$B$21</c:f>
              <c:numCache>
                <c:formatCode>General</c:formatCode>
                <c:ptCount val="8"/>
                <c:pt idx="0">
                  <c:v>2</c:v>
                </c:pt>
                <c:pt idx="1">
                  <c:v>44</c:v>
                </c:pt>
                <c:pt idx="2">
                  <c:v>17</c:v>
                </c:pt>
                <c:pt idx="3">
                  <c:v>20</c:v>
                </c:pt>
                <c:pt idx="4">
                  <c:v>5</c:v>
                </c:pt>
                <c:pt idx="5">
                  <c:v>21</c:v>
                </c:pt>
                <c:pt idx="6">
                  <c:v>7</c:v>
                </c:pt>
                <c:pt idx="7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B-4021-B6C3-01346F688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1892367"/>
        <c:axId val="581892847"/>
      </c:barChart>
      <c:catAx>
        <c:axId val="581892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1892847"/>
        <c:crosses val="autoZero"/>
        <c:auto val="1"/>
        <c:lblAlgn val="ctr"/>
        <c:lblOffset val="100"/>
        <c:noMultiLvlLbl val="0"/>
      </c:catAx>
      <c:valAx>
        <c:axId val="581892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1892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 sz="1400" b="0" i="0" u="none" strike="noStrike" kern="1200" spc="0" baseline="0" dirty="0">
                <a:solidFill>
                  <a:schemeClr val="tx2"/>
                </a:solidFill>
              </a:rPr>
              <a:t>Contribuições recebidas referentes ao ANEXO (texto e tabelas)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6608532413614419E-2"/>
          <c:y val="0.13588125279439056"/>
          <c:w val="0.88953977592850841"/>
          <c:h val="0.651560221638961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D74A0"/>
            </a:solidFill>
            <a:ln>
              <a:solidFill>
                <a:srgbClr val="1D74A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'[Planilha consulta pública 22-11-2022-FINAL.xlsx]RESULTADO DA CONSULTA'!$A$25:$A$33</c:f>
              <c:strCache>
                <c:ptCount val="9"/>
                <c:pt idx="0">
                  <c:v>ABES</c:v>
                </c:pt>
                <c:pt idx="1">
                  <c:v>AESBE</c:v>
                </c:pt>
                <c:pt idx="2">
                  <c:v>ALADYR</c:v>
                </c:pt>
                <c:pt idx="3">
                  <c:v>Centro de Referência em ETEs Sustentáveis</c:v>
                </c:pt>
                <c:pt idx="4">
                  <c:v>CETESB</c:v>
                </c:pt>
                <c:pt idx="5">
                  <c:v>CNA</c:v>
                </c:pt>
                <c:pt idx="6">
                  <c:v>CNI</c:v>
                </c:pt>
                <c:pt idx="7">
                  <c:v>Painel de especialistas</c:v>
                </c:pt>
                <c:pt idx="8">
                  <c:v>Outros participantes</c:v>
                </c:pt>
              </c:strCache>
            </c:strRef>
          </c:cat>
          <c:val>
            <c:numRef>
              <c:f>'[Planilha consulta pública 22-11-2022-FINAL.xlsx]RESULTADO DA CONSULTA'!$B$25:$B$33</c:f>
              <c:numCache>
                <c:formatCode>General</c:formatCode>
                <c:ptCount val="9"/>
                <c:pt idx="0">
                  <c:v>4</c:v>
                </c:pt>
                <c:pt idx="1">
                  <c:v>33</c:v>
                </c:pt>
                <c:pt idx="2">
                  <c:v>2</c:v>
                </c:pt>
                <c:pt idx="3">
                  <c:v>12</c:v>
                </c:pt>
                <c:pt idx="4">
                  <c:v>27</c:v>
                </c:pt>
                <c:pt idx="5">
                  <c:v>6</c:v>
                </c:pt>
                <c:pt idx="6">
                  <c:v>2</c:v>
                </c:pt>
                <c:pt idx="7">
                  <c:v>21</c:v>
                </c:pt>
                <c:pt idx="8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6E-4002-8A31-1D72273B8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806959"/>
        <c:axId val="452801679"/>
      </c:barChart>
      <c:catAx>
        <c:axId val="45280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2801679"/>
        <c:crosses val="autoZero"/>
        <c:auto val="1"/>
        <c:lblAlgn val="ctr"/>
        <c:lblOffset val="100"/>
        <c:noMultiLvlLbl val="0"/>
      </c:catAx>
      <c:valAx>
        <c:axId val="45280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2806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6EF7B-6525-4F1C-8E79-92237E0A561F}" type="datetimeFigureOut">
              <a:rPr lang="pt-BR" smtClean="0"/>
              <a:t>05/02/2024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66BE5-887A-4DE4-98AB-BF2C41182E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48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8195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3024" indent="-2857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114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360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606" indent="-22862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851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2097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343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589" indent="-228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2CE8F90E-E96E-5548-B03D-ECDF5CA8197F}" type="slidenum">
              <a:rPr lang="pt-BR" altLang="pt-BR" sz="1800"/>
              <a:pPr>
                <a:spcBef>
                  <a:spcPct val="0"/>
                </a:spcBef>
              </a:pPr>
              <a:t>5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3000714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63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52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854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235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902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834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505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773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728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92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514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323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65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563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969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73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22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491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55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84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24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728480" cy="3977640"/>
          </a:xfrm>
          <a:prstGeom prst="rect">
            <a:avLst/>
          </a:prstGeom>
        </p:spPr>
        <p:txBody>
          <a:bodyPr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073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05.02.2024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nama.mma.gov.br/index.php?option=com_sisconama&amp;view=reuniao&amp;id=257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LEIS/L9984.htm#art4a.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cristiane.silva@mma.gov.br" TargetMode="External"/><Relationship Id="rId2" Type="http://schemas.openxmlformats.org/officeDocument/2006/relationships/hyperlink" Target="mailto:anderson.bezerra@mma.gov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lanalto.gov.br/ccivil_03/_Ato2007-2010/2007/Lei/L11445.htm#art48xii.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_Ato2019-2022/2020/Lei/L14026.htm#art7" TargetMode="External"/><Relationship Id="rId2" Type="http://schemas.openxmlformats.org/officeDocument/2006/relationships/hyperlink" Target="https://www.planalto.gov.br/ccivil_03/_Ato2007-2010/2007/Lei/L11445.htm#art48xii.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1DA8F-1D80-D6DB-2947-65B417BC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836" y="36080"/>
            <a:ext cx="10515600" cy="970541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0088CC"/>
                </a:solidFill>
                <a:ea typeface="+mj-lt"/>
                <a:cs typeface="+mj-lt"/>
                <a:hlinkClick r:id="rId2"/>
              </a:rPr>
              <a:t>2ª Reunião do Grupo de Trabalho sobre Água</a:t>
            </a:r>
            <a:endParaRPr lang="pt-BR" sz="36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A316A6-B0A1-102F-524D-CD79108A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512"/>
            <a:ext cx="10515600" cy="49834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t-BR" sz="2000" dirty="0">
                <a:ea typeface="+mn-lt"/>
                <a:cs typeface="+mn-lt"/>
              </a:rPr>
              <a:t>05 de fevereiro de 2024, segunda-feira, das 9h às 12h.</a:t>
            </a:r>
            <a:endParaRPr lang="pt-BR" dirty="0"/>
          </a:p>
          <a:p>
            <a:pPr marL="0" indent="0" algn="ctr">
              <a:buNone/>
            </a:pPr>
            <a:endParaRPr lang="pt-BR" sz="2000" dirty="0">
              <a:cs typeface="Calibri"/>
            </a:endParaRPr>
          </a:p>
          <a:p>
            <a:pPr marL="0" indent="0" algn="ctr">
              <a:buNone/>
            </a:pPr>
            <a:r>
              <a:rPr lang="pt-BR" sz="2000" b="1" dirty="0">
                <a:cs typeface="Calibri"/>
              </a:rPr>
              <a:t>PAUTA:</a:t>
            </a:r>
          </a:p>
          <a:p>
            <a:r>
              <a:rPr lang="pt-BR" sz="2000" dirty="0">
                <a:ea typeface="+mn-lt"/>
                <a:cs typeface="+mn-lt"/>
              </a:rPr>
              <a:t>A reunião terá como pauta a discussão sobre as alterações necessárias nas resoluções consideradas prioritárias pela Câmara Técnica de Qualidade Ambiental: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pt-BR" sz="2000" dirty="0">
                <a:ea typeface="+mn-lt"/>
                <a:cs typeface="+mn-lt"/>
              </a:rPr>
              <a:t>Resolução nº 357/2005 - Dispõe sobre a classificação dos corpos de água e diretrizes ambientais para o seu enquadramento, bem como estabelece as condições e padrões de lançamento de efluentes, e dá outras providências. </a:t>
            </a:r>
            <a:endParaRPr lang="pt-BR" sz="2000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pt-BR" sz="2000" dirty="0">
                <a:ea typeface="+mn-lt"/>
                <a:cs typeface="+mn-lt"/>
              </a:rPr>
              <a:t>Resolução nº 430/2011 - Dispõe sobre condições e padrões de lançamento de efluentes, complementa e altera a Resolução no 357, de 17 de março de 2005, do Conselho Nacional do Meio Ambiente - CONAMA.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pt-BR" sz="2000" dirty="0">
                <a:ea typeface="+mn-lt"/>
                <a:cs typeface="+mn-lt"/>
              </a:rPr>
              <a:t>Contextualização da regulamentação sobre o </a:t>
            </a:r>
            <a:r>
              <a:rPr lang="pt-BR" sz="2000" err="1">
                <a:ea typeface="+mn-lt"/>
                <a:cs typeface="+mn-lt"/>
              </a:rPr>
              <a:t>reúso</a:t>
            </a:r>
            <a:r>
              <a:rPr lang="pt-BR" sz="2000" dirty="0">
                <a:ea typeface="+mn-lt"/>
                <a:cs typeface="+mn-lt"/>
              </a:rPr>
              <a:t> de água - Equipe do DRBH/SNPCT/MMA.</a:t>
            </a:r>
            <a:endParaRPr lang="pt-BR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73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1D372209-2DE6-4153-78BF-790A5B5FD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16" y="3470744"/>
            <a:ext cx="4015900" cy="3387256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AF3A56-BE43-76C6-A1CA-A4553382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868597"/>
            <a:ext cx="11644604" cy="34234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1- Segundo dados do Instituto Trata Brasil, a taxa média de perda de água no Brasil é de 40% (</a:t>
            </a:r>
            <a:r>
              <a:rPr lang="pt-BR" sz="1600" i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equivale a 7500 piscinas de água potável que são desperdiçadas todos os dias, o que poderia abastecer cerca de 66 milhões de pessoas; enquanto isso, 35 milhões de brasileiros não tem acesso à água tratada</a:t>
            </a:r>
            <a:r>
              <a:rPr lang="pt-BR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); </a:t>
            </a:r>
            <a:endParaRPr lang="pt-BR" sz="1600" kern="1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1600" kern="100" dirty="0">
                <a:cs typeface="Arial" panose="020B0604020202020204" pitchFamily="34" charset="0"/>
              </a:rPr>
              <a:t>2- Se nada for feito com relação à diminuição da perda de água frente à mudança do clima, caso a elevação da temperatura no planeta até 2040 seja de 1</a:t>
            </a:r>
            <a:r>
              <a:rPr lang="pt-BR" sz="1600" kern="100" baseline="30000" dirty="0">
                <a:cs typeface="Arial" panose="020B0604020202020204" pitchFamily="34" charset="0"/>
              </a:rPr>
              <a:t>o </a:t>
            </a:r>
            <a:r>
              <a:rPr lang="pt-BR" sz="1600" kern="100" dirty="0">
                <a:cs typeface="Arial" panose="020B0604020202020204" pitchFamily="34" charset="0"/>
              </a:rPr>
              <a:t>C, precisaremos de até 70% a mais de captação de água comparado aos dados atuais;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1600" kern="100" dirty="0">
                <a:highlight>
                  <a:srgbClr val="FFFF00"/>
                </a:highlight>
                <a:cs typeface="Arial" panose="020B0604020202020204" pitchFamily="34" charset="0"/>
              </a:rPr>
              <a:t>3- Fontes alternativas de abastecimento de água e investimentos em tecnologia podem contribuir para a segurança hídrica  (</a:t>
            </a:r>
            <a:r>
              <a:rPr lang="pt-BR" sz="1600" i="1" kern="100" dirty="0">
                <a:highlight>
                  <a:srgbClr val="FFFF00"/>
                </a:highlight>
                <a:cs typeface="Arial" panose="020B0604020202020204" pitchFamily="34" charset="0"/>
              </a:rPr>
              <a:t>água de chuva, reúso de efluentes e dessalinização de águas salobras e salinas</a:t>
            </a:r>
            <a:r>
              <a:rPr lang="pt-BR" sz="1600" kern="100" dirty="0">
                <a:highlight>
                  <a:srgbClr val="FFFF00"/>
                </a:highlight>
                <a:cs typeface="Arial" panose="020B060402020202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1600" kern="100" dirty="0">
                <a:cs typeface="Arial" panose="020B0604020202020204" pitchFamily="34" charset="0"/>
              </a:rPr>
              <a:t>4- necessidade de investimento contínuo e crescente das empresas de saneamento para combater os desperdícios e melhorar a eficiência do uso dos recursos hídricos. 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pt-BR" sz="1600" kern="100" dirty="0">
                <a:cs typeface="Arial" panose="020B0604020202020204" pitchFamily="34" charset="0"/>
              </a:rPr>
              <a:t>5- Aprimorar a regulação o mais rápido possível, visando a segurança jurídica. 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pt-BR" sz="1600" kern="1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pt-BR" sz="16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pt-BR" sz="16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endParaRPr lang="pt-BR" sz="1600" dirty="0"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7400CBD-B13B-27E2-C417-763AB43698C6}"/>
              </a:ext>
            </a:extLst>
          </p:cNvPr>
          <p:cNvSpPr txBox="1">
            <a:spLocks/>
          </p:cNvSpPr>
          <p:nvPr/>
        </p:nvSpPr>
        <p:spPr>
          <a:xfrm>
            <a:off x="221929" y="309393"/>
            <a:ext cx="11967587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A IMPORTÂNCIA DA EFICIÊNCIA DO SANEAMENTO BÁSICO NO BRASIL E A GESTÃO DE RECURSOS HÍDRICOS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50A11A-F3D3-BF1C-4589-893C9334D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68" y="4385589"/>
            <a:ext cx="6059092" cy="247157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FC08438-3D18-C807-A83C-03B837D3A4F2}"/>
              </a:ext>
            </a:extLst>
          </p:cNvPr>
          <p:cNvSpPr txBox="1"/>
          <p:nvPr/>
        </p:nvSpPr>
        <p:spPr>
          <a:xfrm>
            <a:off x="7736747" y="6642556"/>
            <a:ext cx="19944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FONTE: ADAPTADO ABES, 2015</a:t>
            </a:r>
            <a:endParaRPr lang="pt-BR" sz="105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8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7400CBD-B13B-27E2-C417-763AB43698C6}"/>
              </a:ext>
            </a:extLst>
          </p:cNvPr>
          <p:cNvSpPr txBox="1">
            <a:spLocks/>
          </p:cNvSpPr>
          <p:nvPr/>
        </p:nvSpPr>
        <p:spPr>
          <a:xfrm>
            <a:off x="109361" y="324238"/>
            <a:ext cx="11967587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latin typeface="Trebuchet MS"/>
              </a:rPr>
              <a:t>ÓRGÃOS COMPETÊNTES PARA A REGULAMENTAÇÃO DO REÚSO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FC08438-3D18-C807-A83C-03B837D3A4F2}"/>
              </a:ext>
            </a:extLst>
          </p:cNvPr>
          <p:cNvSpPr txBox="1"/>
          <p:nvPr/>
        </p:nvSpPr>
        <p:spPr>
          <a:xfrm>
            <a:off x="7736747" y="6642556"/>
            <a:ext cx="19944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FONTE: ADAPTADO ABES, 2015</a:t>
            </a:r>
            <a:endParaRPr lang="pt-BR" sz="105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43D96A1-2533-D4A4-40D3-FC959D76F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895390"/>
            <a:ext cx="11376560" cy="51925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1400" b="1" kern="100" dirty="0">
                <a:cs typeface="Arial"/>
              </a:rPr>
              <a:t>CONGRESSO NACIONAL: </a:t>
            </a:r>
            <a:r>
              <a:rPr lang="pt-BR" sz="1400" kern="100" dirty="0" err="1">
                <a:cs typeface="Arial"/>
              </a:rPr>
              <a:t>Ex</a:t>
            </a:r>
            <a:r>
              <a:rPr lang="pt-BR" sz="1400" kern="100" dirty="0">
                <a:cs typeface="Arial"/>
              </a:rPr>
              <a:t>: O PLS nº 10.108, de 2018 propõe a alteração da Lei nº 11.445, de 5 de janeiro de 2007 (Lei do Saneamento Básico), da Lei nº 10.257, de 10 de julho de 2001 (Estatuto da Cidade), e da Lei nº 9.433, de 8 de janeiro de 1997 (Lei das Águas), para instituir normas sobre o abastecimento de água por fontes alternativas.</a:t>
            </a:r>
          </a:p>
          <a:p>
            <a:r>
              <a:rPr lang="pt-BR" sz="1400" b="1" kern="100" dirty="0">
                <a:cs typeface="Arial"/>
              </a:rPr>
              <a:t>ATO PRESIDÊNCIAL (DECRETO REGULAMENTADOR);</a:t>
            </a:r>
          </a:p>
          <a:p>
            <a:r>
              <a:rPr lang="pt-BR" sz="1400" b="1" kern="100" dirty="0">
                <a:cs typeface="Arial"/>
              </a:rPr>
              <a:t>CONAMA:</a:t>
            </a:r>
            <a:r>
              <a:rPr lang="pt-BR" sz="1400" kern="100" dirty="0">
                <a:cs typeface="Arial"/>
              </a:rPr>
              <a:t> </a:t>
            </a:r>
            <a:r>
              <a:rPr lang="pt-BR" sz="1400" b="1" kern="100" dirty="0">
                <a:solidFill>
                  <a:srgbClr val="000080"/>
                </a:solidFill>
                <a:latin typeface="Calibri"/>
                <a:cs typeface="Arial"/>
              </a:rPr>
              <a:t>LEI Nº 6.938, DE 31 DE AGOSTO DE 1981</a:t>
            </a:r>
            <a:r>
              <a:rPr lang="pt-BR" sz="1400" kern="100" dirty="0">
                <a:solidFill>
                  <a:srgbClr val="000080"/>
                </a:solidFill>
                <a:latin typeface="Calibri"/>
                <a:cs typeface="Arial"/>
              </a:rPr>
              <a:t> </a:t>
            </a:r>
            <a:r>
              <a:rPr lang="pt-BR" sz="1400" kern="100" dirty="0">
                <a:cs typeface="Arial"/>
              </a:rPr>
              <a:t>e</a:t>
            </a:r>
            <a:r>
              <a:rPr lang="pt-BR" sz="1400" b="1" kern="100" dirty="0">
                <a:solidFill>
                  <a:srgbClr val="000080"/>
                </a:solidFill>
                <a:latin typeface="Calibri"/>
                <a:cs typeface="Arial"/>
              </a:rPr>
              <a:t> </a:t>
            </a:r>
            <a:r>
              <a:rPr lang="pt-BR" sz="1400" kern="100" dirty="0">
                <a:cs typeface="Arial"/>
              </a:rPr>
              <a:t>Decreto nº 99.274/1990 e alterações. </a:t>
            </a:r>
            <a:endParaRPr lang="pt-BR" sz="1400" kern="100" dirty="0">
              <a:cs typeface="Calibri"/>
            </a:endParaRPr>
          </a:p>
          <a:p>
            <a:pPr marL="457200" lvl="1">
              <a:buNone/>
            </a:pPr>
            <a:r>
              <a:rPr lang="pt-BR" sz="1400" kern="100" dirty="0">
                <a:cs typeface="Arial"/>
              </a:rPr>
              <a:t> Art. 8º  Compete ao CONAMA:           </a:t>
            </a:r>
          </a:p>
          <a:p>
            <a:pPr marL="457200" lvl="1">
              <a:buNone/>
            </a:pPr>
            <a:r>
              <a:rPr lang="pt-BR" sz="1400" kern="100" dirty="0">
                <a:cs typeface="Arial"/>
              </a:rPr>
              <a:t> ...         </a:t>
            </a:r>
          </a:p>
          <a:p>
            <a:pPr marL="457200" lvl="1">
              <a:buNone/>
            </a:pPr>
            <a:r>
              <a:rPr lang="pt-BR" sz="1400" kern="100" dirty="0">
                <a:cs typeface="Arial"/>
              </a:rPr>
              <a:t> VII - estabelecer normas, critérios e</a:t>
            </a:r>
            <a:r>
              <a:rPr lang="pt-BR" sz="1400" b="1" kern="100" dirty="0">
                <a:cs typeface="Arial"/>
              </a:rPr>
              <a:t> padrões relativos ao controle e à manutenção da qualidade do meio ambiente</a:t>
            </a:r>
            <a:r>
              <a:rPr lang="pt-BR" sz="1400" kern="100" dirty="0">
                <a:cs typeface="Arial"/>
              </a:rPr>
              <a:t> com vistas ao uso racional dos recursos ambientais, </a:t>
            </a:r>
            <a:r>
              <a:rPr lang="pt-BR" sz="1400" b="1" kern="100" dirty="0">
                <a:cs typeface="Arial"/>
              </a:rPr>
              <a:t>principalmente os hídricos</a:t>
            </a:r>
            <a:r>
              <a:rPr lang="pt-BR" sz="1400" kern="100" dirty="0">
                <a:cs typeface="Arial"/>
              </a:rPr>
              <a:t>; (Ex.: Res. 357/2005; Res. 396/2008; Res. 430/2011).             </a:t>
            </a:r>
          </a:p>
          <a:p>
            <a:r>
              <a:rPr lang="pt-BR" sz="1400" b="1" kern="100" dirty="0">
                <a:cs typeface="Arial"/>
              </a:rPr>
              <a:t>CNRH:</a:t>
            </a:r>
            <a:r>
              <a:rPr lang="pt-BR" sz="1400" kern="100" dirty="0">
                <a:cs typeface="Arial"/>
              </a:rPr>
              <a:t> </a:t>
            </a:r>
            <a:r>
              <a:rPr lang="pt-BR" sz="1400" b="1" kern="100" dirty="0">
                <a:solidFill>
                  <a:srgbClr val="000080"/>
                </a:solidFill>
                <a:latin typeface="Calibri"/>
                <a:cs typeface="Arial"/>
              </a:rPr>
              <a:t>LEI Nº 9.433, DE 8 DE JANEIRO DE 1997</a:t>
            </a:r>
            <a:r>
              <a:rPr lang="pt-BR" sz="1400" kern="100" dirty="0">
                <a:cs typeface="Arial"/>
              </a:rPr>
              <a:t> e Decreto nº 10.000/2019.</a:t>
            </a:r>
            <a:endParaRPr lang="pt-BR" sz="1400" dirty="0">
              <a:latin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pt-BR" sz="1400" kern="100" dirty="0">
                <a:latin typeface="Calibri"/>
                <a:cs typeface="Arial"/>
              </a:rPr>
              <a:t>  Art. 35. Compete ao Conselho Nacional de Recursos Hídricos:</a:t>
            </a:r>
          </a:p>
          <a:p>
            <a:pPr marL="0" indent="0">
              <a:buNone/>
            </a:pPr>
            <a:r>
              <a:rPr lang="pt-BR" sz="1400" kern="100" dirty="0">
                <a:latin typeface="Calibri"/>
                <a:cs typeface="Arial"/>
              </a:rPr>
              <a:t>  ... </a:t>
            </a:r>
          </a:p>
          <a:p>
            <a:pPr marL="0" indent="0">
              <a:buNone/>
            </a:pPr>
            <a:r>
              <a:rPr lang="pt-BR" sz="1400" kern="100" dirty="0">
                <a:latin typeface="Calibri"/>
                <a:cs typeface="Arial"/>
              </a:rPr>
              <a:t>  VI - estabelecer </a:t>
            </a:r>
            <a:r>
              <a:rPr lang="pt-BR" sz="1400" b="1" kern="100" dirty="0">
                <a:latin typeface="Calibri"/>
                <a:cs typeface="Arial"/>
              </a:rPr>
              <a:t>diretrizes complementares para implementação da Política Nacional de Recursos Hídricos</a:t>
            </a:r>
            <a:r>
              <a:rPr lang="pt-BR" sz="1400" kern="100" dirty="0">
                <a:latin typeface="Calibri"/>
                <a:cs typeface="Arial"/>
              </a:rPr>
              <a:t>, aplicação de seus instrumentos e atuação   do Sistema Nacional de Gerenciamento de Recursos Hídricos;</a:t>
            </a:r>
            <a:endParaRPr lang="pt-BR" sz="1400">
              <a:latin typeface="Calibri"/>
              <a:cs typeface="Calibri"/>
            </a:endParaRPr>
          </a:p>
          <a:p>
            <a:endParaRPr lang="pt-BR" sz="1400" kern="100" dirty="0">
              <a:cs typeface="Arial"/>
            </a:endParaRPr>
          </a:p>
        </p:txBody>
      </p:sp>
      <p:cxnSp>
        <p:nvCxnSpPr>
          <p:cNvPr id="7" name="Conector: Curvo 6">
            <a:extLst>
              <a:ext uri="{FF2B5EF4-FFF2-40B4-BE49-F238E27FC236}">
                <a16:creationId xmlns:a16="http://schemas.microsoft.com/office/drawing/2014/main" id="{A323CAB6-A703-F84A-419B-CBB157AB0CCD}"/>
              </a:ext>
            </a:extLst>
          </p:cNvPr>
          <p:cNvCxnSpPr/>
          <p:nvPr/>
        </p:nvCxnSpPr>
        <p:spPr>
          <a:xfrm flipH="1">
            <a:off x="6674427" y="4454981"/>
            <a:ext cx="487134" cy="5408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5E5791D-E86B-7441-2351-B1F94EB0E836}"/>
              </a:ext>
            </a:extLst>
          </p:cNvPr>
          <p:cNvSpPr txBox="1"/>
          <p:nvPr/>
        </p:nvSpPr>
        <p:spPr>
          <a:xfrm>
            <a:off x="1969324" y="4824352"/>
            <a:ext cx="656235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kern="100" dirty="0">
                <a:cs typeface="Arial"/>
              </a:rPr>
              <a:t>"Art. 2º São objetivos da Política Nacional de Recursos Hídricos:</a:t>
            </a:r>
          </a:p>
          <a:p>
            <a:r>
              <a:rPr lang="pt-BR" sz="1400" kern="100" dirty="0">
                <a:cs typeface="Arial"/>
              </a:rPr>
              <a:t>I - assegurar à atual e às futuras gerações a necessária disponibilidade de água, em padrões de qualidade adequados aos respectivos usos;</a:t>
            </a:r>
          </a:p>
          <a:p>
            <a:r>
              <a:rPr lang="pt-BR" sz="1400" kern="100" dirty="0">
                <a:cs typeface="Arial"/>
              </a:rPr>
              <a:t>II - a utilização racional e integrada dos recursos hídricos, incluindo o transporte aquaviário, com vistas ao desenvolvimento sustentável; ...</a:t>
            </a:r>
          </a:p>
          <a:p>
            <a:endParaRPr lang="pt-BR" sz="1400" kern="100" dirty="0">
              <a:cs typeface="Arial"/>
            </a:endParaRPr>
          </a:p>
        </p:txBody>
      </p:sp>
      <p:sp>
        <p:nvSpPr>
          <p:cNvPr id="12" name="Chave Esquerda 11">
            <a:extLst>
              <a:ext uri="{FF2B5EF4-FFF2-40B4-BE49-F238E27FC236}">
                <a16:creationId xmlns:a16="http://schemas.microsoft.com/office/drawing/2014/main" id="{64C00327-2D58-E075-C5B6-A69C25A3F08B}"/>
              </a:ext>
            </a:extLst>
          </p:cNvPr>
          <p:cNvSpPr/>
          <p:nvPr/>
        </p:nvSpPr>
        <p:spPr>
          <a:xfrm rot="-5400000">
            <a:off x="7050974" y="2924299"/>
            <a:ext cx="207818" cy="28500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136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8FC08438-3D18-C807-A83C-03B837D3A4F2}"/>
              </a:ext>
            </a:extLst>
          </p:cNvPr>
          <p:cNvSpPr txBox="1"/>
          <p:nvPr/>
        </p:nvSpPr>
        <p:spPr>
          <a:xfrm>
            <a:off x="7736747" y="6642556"/>
            <a:ext cx="199448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FONTE: ADAPTADO ABES, 2015</a:t>
            </a:r>
            <a:endParaRPr lang="pt-BR" sz="105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43D96A1-2533-D4A4-40D3-FC959D76F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68" y="1132897"/>
            <a:ext cx="11376560" cy="47471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1600" b="1" kern="100" dirty="0">
                <a:latin typeface="Calibri"/>
                <a:cs typeface="Calibri"/>
              </a:rPr>
              <a:t>CISB: </a:t>
            </a:r>
            <a:r>
              <a:rPr lang="pt-BR" sz="1600" kern="100" dirty="0">
                <a:latin typeface="Calibri"/>
                <a:cs typeface="Calibri"/>
              </a:rPr>
              <a:t>Lei nº 14.026/</a:t>
            </a:r>
            <a:r>
              <a:rPr lang="pt-BR" sz="1600" u="sng" kern="100" dirty="0">
                <a:latin typeface="Calibri"/>
                <a:cs typeface="Calibri"/>
              </a:rPr>
              <a:t>2020</a:t>
            </a:r>
            <a:r>
              <a:rPr lang="pt-BR" sz="1600" kern="100" dirty="0">
                <a:latin typeface="Calibri"/>
                <a:cs typeface="Calibri"/>
              </a:rPr>
              <a:t>, que atualiza o Marco Legal do Saneamento, Lei nº 11.445/2007, e regulamentado pelo Decreto nº 10.430, de 20 de julho de 2020.</a:t>
            </a:r>
            <a:endParaRPr lang="pt-BR" sz="16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pt-BR" sz="1600" kern="100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pt-BR" sz="1600" kern="100" dirty="0">
                <a:latin typeface="Calibri"/>
                <a:cs typeface="Calibri"/>
              </a:rPr>
              <a:t>Art. 53-A. Fica criado o Comitê Interministerial de Saneamento Básico (</a:t>
            </a:r>
            <a:r>
              <a:rPr lang="pt-BR" sz="1600" kern="100" err="1">
                <a:latin typeface="Calibri"/>
                <a:cs typeface="Calibri"/>
              </a:rPr>
              <a:t>Cisb</a:t>
            </a:r>
            <a:r>
              <a:rPr lang="pt-BR" sz="1600" kern="100" dirty="0">
                <a:latin typeface="Calibri"/>
                <a:cs typeface="Calibri"/>
              </a:rPr>
              <a:t>), colegiado que, sob a presidência do Ministério do Desenvolvimento Regional, </a:t>
            </a:r>
            <a:r>
              <a:rPr lang="pt-BR" sz="1600" b="1" kern="100" dirty="0">
                <a:latin typeface="Calibri"/>
                <a:cs typeface="Calibri"/>
              </a:rPr>
              <a:t>tem a finalidade de assegurar a implementação da política federal de saneamento básico</a:t>
            </a:r>
            <a:r>
              <a:rPr lang="pt-BR" sz="1600" kern="100" dirty="0">
                <a:latin typeface="Calibri"/>
                <a:cs typeface="Calibri"/>
              </a:rPr>
              <a:t> e de articular a atuação dos órgãos e das entidades federais na alocação de recursos financeiros em ações de saneamento básico.</a:t>
            </a:r>
          </a:p>
          <a:p>
            <a:pPr marL="457200" lvl="1" indent="0">
              <a:buNone/>
            </a:pPr>
            <a:endParaRPr lang="pt-BR" sz="1400" kern="100" dirty="0">
              <a:latin typeface="Calibri"/>
              <a:cs typeface="Calibri"/>
            </a:endParaRPr>
          </a:p>
          <a:p>
            <a:r>
              <a:rPr lang="pt-BR" sz="1600" b="1" kern="100" dirty="0">
                <a:latin typeface="Calibri"/>
                <a:cs typeface="Calibri"/>
              </a:rPr>
              <a:t>ANA:</a:t>
            </a:r>
            <a:r>
              <a:rPr lang="pt-BR" sz="1600" kern="100" dirty="0">
                <a:latin typeface="Calibri"/>
                <a:cs typeface="Calibri"/>
              </a:rPr>
              <a:t> Lei nº 14.026/2020.</a:t>
            </a:r>
          </a:p>
          <a:p>
            <a:pPr marL="171450" indent="0">
              <a:buNone/>
            </a:pPr>
            <a:r>
              <a:rPr lang="pt-BR" sz="1600" kern="100" dirty="0">
                <a:latin typeface="Calibri"/>
                <a:cs typeface="Calibri"/>
              </a:rPr>
              <a:t>“ </a:t>
            </a:r>
            <a:r>
              <a:rPr lang="pt-BR" sz="1600" kern="100" dirty="0">
                <a:solidFill>
                  <a:srgbClr val="000080"/>
                </a:solidFill>
                <a:latin typeface="Calibri"/>
                <a:cs typeface="Calibri"/>
                <a:hlinkClick r:id="rId2"/>
              </a:rPr>
              <a:t>Art. 4º-A </a:t>
            </a:r>
            <a:r>
              <a:rPr lang="pt-BR" sz="1600" kern="100" dirty="0">
                <a:latin typeface="Calibri"/>
                <a:cs typeface="Calibri"/>
              </a:rPr>
              <a:t>. A ANA instituirá normas de referência </a:t>
            </a:r>
            <a:r>
              <a:rPr lang="pt-BR" sz="1600" b="1" kern="100" dirty="0">
                <a:latin typeface="Calibri"/>
                <a:cs typeface="Calibri"/>
              </a:rPr>
              <a:t>para a regulação dos serviços públicos de saneamento básico</a:t>
            </a:r>
            <a:r>
              <a:rPr lang="pt-BR" sz="1600" kern="100" dirty="0">
                <a:latin typeface="Calibri"/>
                <a:cs typeface="Calibri"/>
              </a:rPr>
              <a:t> por seus titulares e suas entidades reguladoras e fiscalizadoras, observadas as diretrizes para a função de regulação estabelecidas na </a:t>
            </a:r>
            <a:r>
              <a:rPr lang="pt-BR" sz="1600" kern="100" dirty="0">
                <a:solidFill>
                  <a:srgbClr val="000080"/>
                </a:solidFill>
                <a:latin typeface="Calibri"/>
                <a:cs typeface="Calibri"/>
              </a:rPr>
              <a:t>Lei nº 11.445, de 5 de janeiro de 2007</a:t>
            </a:r>
            <a:r>
              <a:rPr lang="pt-BR" sz="1600" kern="100" dirty="0">
                <a:latin typeface="Calibri"/>
                <a:cs typeface="Calibri"/>
              </a:rPr>
              <a:t>.</a:t>
            </a:r>
          </a:p>
          <a:p>
            <a:pPr marL="171450" indent="0">
              <a:buNone/>
            </a:pPr>
            <a:r>
              <a:rPr lang="pt-BR" sz="1600" kern="100" dirty="0">
                <a:latin typeface="Calibri"/>
                <a:cs typeface="Calibri"/>
              </a:rPr>
              <a:t>§ 1º Caberá à ANA estabelecer normas de referência sobre:</a:t>
            </a:r>
          </a:p>
          <a:p>
            <a:pPr marL="0" indent="0">
              <a:buNone/>
            </a:pPr>
            <a:r>
              <a:rPr lang="pt-BR" sz="1600" kern="100" dirty="0">
                <a:latin typeface="Calibri"/>
                <a:cs typeface="Calibri"/>
              </a:rPr>
              <a:t> ...</a:t>
            </a:r>
          </a:p>
          <a:p>
            <a:pPr marL="0" indent="0">
              <a:buNone/>
            </a:pPr>
            <a:r>
              <a:rPr lang="pt-BR" sz="1600" kern="100" dirty="0">
                <a:latin typeface="Calibri"/>
                <a:cs typeface="Calibri"/>
              </a:rPr>
              <a:t> IX - </a:t>
            </a:r>
            <a:r>
              <a:rPr lang="pt-BR" sz="1600" b="1" kern="100" dirty="0" err="1">
                <a:latin typeface="Calibri"/>
                <a:cs typeface="Calibri"/>
              </a:rPr>
              <a:t>reúso</a:t>
            </a:r>
            <a:r>
              <a:rPr lang="pt-BR" sz="1600" b="1" kern="100" dirty="0">
                <a:latin typeface="Calibri"/>
                <a:cs typeface="Calibri"/>
              </a:rPr>
              <a:t> dos efluentes sanitários tratados</a:t>
            </a:r>
            <a:r>
              <a:rPr lang="pt-BR" sz="1600" kern="100" dirty="0">
                <a:latin typeface="Calibri"/>
                <a:cs typeface="Calibri"/>
              </a:rPr>
              <a:t>, em conformidade com as normas ambientais e de saúde pública;</a:t>
            </a:r>
            <a:endParaRPr lang="pt-BR" sz="1600" dirty="0">
              <a:latin typeface="Calibri"/>
              <a:cs typeface="Calibri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C8E7CA0-BAE5-5A5D-AB28-6A131A44F61A}"/>
              </a:ext>
            </a:extLst>
          </p:cNvPr>
          <p:cNvSpPr txBox="1">
            <a:spLocks/>
          </p:cNvSpPr>
          <p:nvPr/>
        </p:nvSpPr>
        <p:spPr>
          <a:xfrm>
            <a:off x="109361" y="324238"/>
            <a:ext cx="11967587" cy="3416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>
                <a:latin typeface="Trebuchet MS"/>
              </a:rPr>
              <a:t>ÓRGÃOS COMPETÊNTES PARA A REGULAMENTAÇÃO DO REÚSO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00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0B143-3804-6DB0-0FD6-EEA2FC1A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967"/>
            <a:ext cx="10515600" cy="308275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CONTEXTUALIZAÇÃO DA REGULAMENTAÇÃO DE REÚSO</a:t>
            </a:r>
            <a:b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Conselho Nacional de Recursos Hídricos</a:t>
            </a:r>
            <a:b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CNRH</a:t>
            </a:r>
          </a:p>
        </p:txBody>
      </p:sp>
    </p:spTree>
    <p:extLst>
      <p:ext uri="{BB962C8B-B14F-4D97-AF65-F5344CB8AC3E}">
        <p14:creationId xmlns:p14="http://schemas.microsoft.com/office/powerpoint/2010/main" val="1034121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14585906-9D14-141C-1A3F-1EB2A97FA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63" y="1461554"/>
            <a:ext cx="11032273" cy="412936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D10B23C-7D9B-A309-3A7D-B48FB23DA011}"/>
              </a:ext>
            </a:extLst>
          </p:cNvPr>
          <p:cNvSpPr txBox="1"/>
          <p:nvPr/>
        </p:nvSpPr>
        <p:spPr>
          <a:xfrm>
            <a:off x="168508" y="755557"/>
            <a:ext cx="7979317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CONSELHO NACIONAL DE RECURSOS HÍDRICOS - CNRH</a:t>
            </a:r>
          </a:p>
        </p:txBody>
      </p:sp>
    </p:spTree>
    <p:extLst>
      <p:ext uri="{BB962C8B-B14F-4D97-AF65-F5344CB8AC3E}">
        <p14:creationId xmlns:p14="http://schemas.microsoft.com/office/powerpoint/2010/main" val="282413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428A47-FE1B-0FAF-85E2-E662EEDB7CCC}"/>
              </a:ext>
            </a:extLst>
          </p:cNvPr>
          <p:cNvSpPr txBox="1"/>
          <p:nvPr/>
        </p:nvSpPr>
        <p:spPr>
          <a:xfrm>
            <a:off x="349045" y="300750"/>
            <a:ext cx="104394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COMPOSIÇÃO DO GT-REÚSO CNRH</a:t>
            </a:r>
          </a:p>
          <a:p>
            <a:endParaRPr lang="pt-BR" dirty="0"/>
          </a:p>
        </p:txBody>
      </p:sp>
      <p:graphicFrame>
        <p:nvGraphicFramePr>
          <p:cNvPr id="7" name="Tabela 3">
            <a:extLst>
              <a:ext uri="{FF2B5EF4-FFF2-40B4-BE49-F238E27FC236}">
                <a16:creationId xmlns:a16="http://schemas.microsoft.com/office/drawing/2014/main" id="{9C708D59-3A90-CBB6-1375-B41991236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547451"/>
              </p:ext>
            </p:extLst>
          </p:nvPr>
        </p:nvGraphicFramePr>
        <p:xfrm>
          <a:off x="1235977" y="1064973"/>
          <a:ext cx="9456235" cy="365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6235">
                  <a:extLst>
                    <a:ext uri="{9D8B030D-6E8A-4147-A177-3AD203B41FA5}">
                      <a16:colId xmlns:a16="http://schemas.microsoft.com/office/drawing/2014/main" val="1844554294"/>
                    </a:ext>
                  </a:extLst>
                </a:gridCol>
              </a:tblGrid>
              <a:tr h="382644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1. Ministério da Saúde – Adriana Cabral</a:t>
                      </a:r>
                      <a:endParaRPr lang="pt-BR" sz="1600" dirty="0">
                        <a:solidFill>
                          <a:srgbClr val="FF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68905"/>
                  </a:ext>
                </a:extLst>
              </a:tr>
              <a:tr h="396973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2. Ministério do Desenvolvimento Regional – Anderson Bezerra (SNSH) e Sérgio Brasil (SNS)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934246"/>
                  </a:ext>
                </a:extLst>
              </a:tr>
              <a:tr h="382644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3. Indústrias – Maria do Socorro Branco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</a:rPr>
                        <a:t>(RELATORA)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32440"/>
                  </a:ext>
                </a:extLst>
              </a:tr>
              <a:tr h="382644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4. Irrigantes – Jordana </a:t>
                      </a:r>
                      <a:r>
                        <a:rPr lang="pt-BR" sz="1600" b="1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Girardello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285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5. Organização Técnica de Ensino e Pesquisa – Unesp Ilha Solteira – Jefferson Nascimento de Oliveira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rebuchet MS" panose="020B0603020202020204" pitchFamily="34" charset="0"/>
                        </a:rPr>
                        <a:t>(COORDENADOR)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411339"/>
                  </a:ext>
                </a:extLst>
              </a:tr>
              <a:tr h="382644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6. CRH DF – Regina Fittipaldi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302051"/>
                  </a:ext>
                </a:extLst>
              </a:tr>
              <a:tr h="382644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7. Organização não Governamental (FONASC) – Cristiandrea Ciciliato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36148"/>
                  </a:ext>
                </a:extLst>
              </a:tr>
              <a:tr h="382644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8. CERH SP - Carlos Roberto dos Santos</a:t>
                      </a:r>
                      <a:endParaRPr lang="pt-BR" sz="1600" b="1" dirty="0">
                        <a:solidFill>
                          <a:srgbClr val="FF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34737"/>
                  </a:ext>
                </a:extLst>
              </a:tr>
              <a:tr h="382644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Trebuchet MS" panose="020B0603020202020204" pitchFamily="34" charset="0"/>
                        </a:rPr>
                        <a:t>Apoio técnico da ANA - Carolina Arantes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37724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8D60CC2E-9AB6-5277-5124-AB58577FB8BB}"/>
              </a:ext>
            </a:extLst>
          </p:cNvPr>
          <p:cNvSpPr txBox="1"/>
          <p:nvPr/>
        </p:nvSpPr>
        <p:spPr>
          <a:xfrm>
            <a:off x="1131627" y="4740975"/>
            <a:ext cx="9560585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333" dirty="0">
                <a:latin typeface="Trebuchet MS" panose="020B0603020202020204" pitchFamily="34" charset="0"/>
              </a:rPr>
              <a:t>Constituição do GT-Reúso em 10/09/2020 na 3ª Reunião da CTECT.</a:t>
            </a:r>
          </a:p>
          <a:p>
            <a:pPr marL="380990" indent="-38099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333" dirty="0">
                <a:latin typeface="Trebuchet MS" panose="020B0603020202020204" pitchFamily="34" charset="0"/>
              </a:rPr>
              <a:t>Participação de especialistas de diversas instituições técnicas e de ensino, órgãos gestores de recursos hídricos e saneamento, ANA e Ministérios representados no CNRH.</a:t>
            </a:r>
          </a:p>
        </p:txBody>
      </p:sp>
    </p:spTree>
    <p:extLst>
      <p:ext uri="{BB962C8B-B14F-4D97-AF65-F5344CB8AC3E}">
        <p14:creationId xmlns:p14="http://schemas.microsoft.com/office/powerpoint/2010/main" val="300655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08C39DA-2263-C845-FEFB-9896DD355A31}"/>
              </a:ext>
            </a:extLst>
          </p:cNvPr>
          <p:cNvSpPr txBox="1"/>
          <p:nvPr/>
        </p:nvSpPr>
        <p:spPr>
          <a:xfrm>
            <a:off x="1066800" y="1261670"/>
            <a:ext cx="10058400" cy="1420838"/>
          </a:xfrm>
          <a:prstGeom prst="rect">
            <a:avLst/>
          </a:prstGeom>
          <a:solidFill>
            <a:srgbClr val="6EA6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latin typeface="Trebuchet MS" panose="020B0603020202020204" pitchFamily="34" charset="0"/>
              </a:rPr>
              <a:t>Resolução CNRH nº 54, de 28 de Novembro de 2005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Trebuchet MS" panose="020B0603020202020204" pitchFamily="34" charset="0"/>
              </a:rPr>
              <a:t>“Estabelece modalidades, diretrizes e critérios gerais para a prática de reúso direto não potável de água, e dá outras providências.”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88BDF50-AF97-1435-91C0-E87C7713E57D}"/>
              </a:ext>
            </a:extLst>
          </p:cNvPr>
          <p:cNvSpPr txBox="1"/>
          <p:nvPr/>
        </p:nvSpPr>
        <p:spPr>
          <a:xfrm>
            <a:off x="1001785" y="283946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RESOLUÇÕES CNRH EM REVISÃO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9AAD2B-B823-F96D-D340-0B32EB1EE011}"/>
              </a:ext>
            </a:extLst>
          </p:cNvPr>
          <p:cNvSpPr txBox="1"/>
          <p:nvPr/>
        </p:nvSpPr>
        <p:spPr>
          <a:xfrm>
            <a:off x="1066800" y="4101202"/>
            <a:ext cx="10058400" cy="18825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latin typeface="Trebuchet MS" panose="020B0603020202020204" pitchFamily="34" charset="0"/>
              </a:rPr>
              <a:t>Resolução CNRH nº 121, de 16 de Dezembro de 2010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Trebuchet MS" panose="020B0603020202020204" pitchFamily="34" charset="0"/>
              </a:rPr>
              <a:t>“Estabelece diretrizes e critérios para a prática de reúso direto não potável de água na modalidade </a:t>
            </a:r>
            <a:r>
              <a:rPr lang="pt-BR" sz="2000" b="1" dirty="0">
                <a:latin typeface="Trebuchet MS" panose="020B0603020202020204" pitchFamily="34" charset="0"/>
              </a:rPr>
              <a:t>agrícola</a:t>
            </a:r>
            <a:r>
              <a:rPr lang="pt-BR" sz="2000" dirty="0">
                <a:latin typeface="Trebuchet MS" panose="020B0603020202020204" pitchFamily="34" charset="0"/>
              </a:rPr>
              <a:t> e </a:t>
            </a:r>
            <a:r>
              <a:rPr lang="pt-BR" sz="2000" b="1" dirty="0">
                <a:latin typeface="Trebuchet MS" panose="020B0603020202020204" pitchFamily="34" charset="0"/>
              </a:rPr>
              <a:t>florestal</a:t>
            </a:r>
            <a:r>
              <a:rPr lang="pt-BR" sz="2000" dirty="0">
                <a:latin typeface="Trebuchet MS" panose="020B0603020202020204" pitchFamily="34" charset="0"/>
              </a:rPr>
              <a:t>, definida na Resolução CNRH no 54, de 28 de novembro de 2005.”</a:t>
            </a:r>
          </a:p>
        </p:txBody>
      </p:sp>
      <p:sp>
        <p:nvSpPr>
          <p:cNvPr id="7" name="Sinal de Adição 6">
            <a:extLst>
              <a:ext uri="{FF2B5EF4-FFF2-40B4-BE49-F238E27FC236}">
                <a16:creationId xmlns:a16="http://schemas.microsoft.com/office/drawing/2014/main" id="{04872FB2-34F2-36CA-A7FC-330CF947DDEE}"/>
              </a:ext>
            </a:extLst>
          </p:cNvPr>
          <p:cNvSpPr/>
          <p:nvPr/>
        </p:nvSpPr>
        <p:spPr>
          <a:xfrm>
            <a:off x="5907668" y="3198567"/>
            <a:ext cx="376664" cy="386576"/>
          </a:xfrm>
          <a:prstGeom prst="mathPlus">
            <a:avLst/>
          </a:prstGeom>
          <a:solidFill>
            <a:srgbClr val="1D74A0"/>
          </a:solidFill>
          <a:ln>
            <a:solidFill>
              <a:srgbClr val="1D7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32161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C44EC3D-6EF8-DB44-72E7-1ED2D9110204}"/>
              </a:ext>
            </a:extLst>
          </p:cNvPr>
          <p:cNvSpPr txBox="1"/>
          <p:nvPr/>
        </p:nvSpPr>
        <p:spPr>
          <a:xfrm>
            <a:off x="570880" y="338939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TRABALHOS REALIZADOS PELO GT-REÚSO NO CNRH</a:t>
            </a:r>
          </a:p>
          <a:p>
            <a:endParaRPr lang="pt-BR" sz="24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5E33BC-B6C4-99F7-4A5E-49D7E3EF6853}"/>
              </a:ext>
            </a:extLst>
          </p:cNvPr>
          <p:cNvSpPr txBox="1"/>
          <p:nvPr/>
        </p:nvSpPr>
        <p:spPr>
          <a:xfrm>
            <a:off x="570880" y="1228659"/>
            <a:ext cx="11272075" cy="327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As reuniões do GT-Reúso para elaboração da minuta da nova Resolução ocorreram entre Maio/2021 a Outubro/2022, sendo realizadas mensalmente (em média);</a:t>
            </a:r>
          </a:p>
          <a:p>
            <a:pPr marL="380990" indent="-380990" algn="just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Foram utilizados alguns dispositivos previstos no Projeto de Lei elaborado pela Secretaria Nacional de Saneamento do Ministério de Desenvolvimento Regional (SNS/MDR), o qual estabelece diretrizes nacionais para o reúso não potável de água (processo administrativo nº 59000.020816/2021-35);</a:t>
            </a:r>
          </a:p>
          <a:p>
            <a:pPr marL="380990" indent="-380990" algn="just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latin typeface="Trebuchet MS" panose="020B0603020202020204" pitchFamily="34" charset="0"/>
              </a:rPr>
              <a:t>Na 9ª reunião da CTECT (01/09/2021) foram incluídos no GT-Reúso os especialistas, Professora Ana Silvia Pereira Santos (UERJ) e Professor José Carlos </a:t>
            </a:r>
            <a:r>
              <a:rPr lang="pt-BR" sz="1400" dirty="0" err="1">
                <a:latin typeface="Trebuchet MS" panose="020B0603020202020204" pitchFamily="34" charset="0"/>
              </a:rPr>
              <a:t>Mierzwa</a:t>
            </a:r>
            <a:r>
              <a:rPr lang="pt-BR" sz="1400" dirty="0">
                <a:latin typeface="Trebuchet MS" panose="020B0603020202020204" pitchFamily="34" charset="0"/>
              </a:rPr>
              <a:t> (USP), para auxiliar na elaboração do anexo minuta da Resolução contendo os parâmetros mínimos de qualidade da água para reúso direto não potável para uso URBANO restrito e irrestrito;</a:t>
            </a:r>
            <a:endParaRPr lang="pt-BR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5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C44EC3D-6EF8-DB44-72E7-1ED2D9110204}"/>
              </a:ext>
            </a:extLst>
          </p:cNvPr>
          <p:cNvSpPr txBox="1"/>
          <p:nvPr/>
        </p:nvSpPr>
        <p:spPr>
          <a:xfrm>
            <a:off x="407768" y="414440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TRABALHOS REALIZADOS PELO GT-REÚSO NO CNRH</a:t>
            </a:r>
          </a:p>
          <a:p>
            <a:endParaRPr lang="pt-BR" sz="24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5E33BC-B6C4-99F7-4A5E-49D7E3EF6853}"/>
              </a:ext>
            </a:extLst>
          </p:cNvPr>
          <p:cNvSpPr txBox="1"/>
          <p:nvPr/>
        </p:nvSpPr>
        <p:spPr>
          <a:xfrm>
            <a:off x="512157" y="1160123"/>
            <a:ext cx="11272075" cy="357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</a:rPr>
              <a:t>Para as demais modalidades de reúso foi elaborado um documento contendo a compilação de parâmetros mínimos de qualidade da água para reúso de: alguns normativos estaduais (CE, SP, RS e MG); parâmetros sugeridos no Produto III do </a:t>
            </a:r>
            <a:r>
              <a:rPr lang="pt-BR" dirty="0">
                <a:latin typeface="Trebuchet MS" panose="020B0603020202020204" pitchFamily="34" charset="0"/>
                <a:ea typeface="Times New Roman" panose="02020603050405020304" pitchFamily="18" charset="0"/>
              </a:rPr>
              <a:t>Projeto de Cooperação Técnica BRA/IICA/13/005 – INTERÁGUAS do Ministério das Cidades; e algumas recomendações do guia da USEPA (2012) aplicadas ao reúso;</a:t>
            </a:r>
          </a:p>
          <a:p>
            <a:pPr marL="380990" indent="-380990" algn="just">
              <a:lnSpc>
                <a:spcPct val="15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</a:rPr>
              <a:t>Em 14/10/2022 foi aprovada pela CTECT na 13ª reunião a minuta da resolução referente ao reúso direto não potável de água e o anexo contendo os parâmetros microbiológicos e físico-químicos mínimos para as modalidades de reúso previstas na resolução.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2554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3677A27-6BAF-EDF3-379A-F6447578BA6C}"/>
              </a:ext>
            </a:extLst>
          </p:cNvPr>
          <p:cNvSpPr txBox="1"/>
          <p:nvPr/>
        </p:nvSpPr>
        <p:spPr>
          <a:xfrm>
            <a:off x="369668" y="25077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REALIZAÇÃO DA CONSULTA PÚBLICA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23E9D8-8B1E-F0CC-E4B0-CFEE44D203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4" t="7585" r="8125" b="10899"/>
          <a:stretch/>
        </p:blipFill>
        <p:spPr>
          <a:xfrm>
            <a:off x="217268" y="1013937"/>
            <a:ext cx="8229600" cy="4573892"/>
          </a:xfrm>
          <a:prstGeom prst="rect">
            <a:avLst/>
          </a:prstGeom>
          <a:solidFill>
            <a:srgbClr val="1D74A0"/>
          </a:solidFill>
          <a:ln>
            <a:solidFill>
              <a:srgbClr val="687566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A0694FE-B5C2-2BE0-2519-D731B72867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0" t="20922" r="41250" b="22365"/>
          <a:stretch/>
        </p:blipFill>
        <p:spPr>
          <a:xfrm>
            <a:off x="8305800" y="2667002"/>
            <a:ext cx="3810000" cy="3889319"/>
          </a:xfrm>
          <a:prstGeom prst="rect">
            <a:avLst/>
          </a:prstGeom>
          <a:ln>
            <a:solidFill>
              <a:srgbClr val="1D74A0"/>
            </a:solidFill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2A4132D-B0AC-8AE8-3946-4A6B27380810}"/>
              </a:ext>
            </a:extLst>
          </p:cNvPr>
          <p:cNvSpPr/>
          <p:nvPr/>
        </p:nvSpPr>
        <p:spPr>
          <a:xfrm>
            <a:off x="8350045" y="4235908"/>
            <a:ext cx="3689555" cy="23204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B35A561-51ED-9D80-C591-633701926001}"/>
              </a:ext>
            </a:extLst>
          </p:cNvPr>
          <p:cNvCxnSpPr/>
          <p:nvPr/>
        </p:nvCxnSpPr>
        <p:spPr>
          <a:xfrm flipH="1">
            <a:off x="2138680" y="6102444"/>
            <a:ext cx="457200" cy="172784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034D34F-24FF-B75C-5776-357E1D41EF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2406846"/>
            <a:ext cx="12192000" cy="4524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1800" b="1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CONTEXTUALIZAÇÃO DA REGULAMENTAÇÃO DE REÚSO NÃO POTÁVEL DE ÁGUA – CNRH E CISB</a:t>
            </a:r>
            <a:r>
              <a:rPr lang="pt-BR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pt-BR" sz="1800" b="1" dirty="0">
                <a:solidFill>
                  <a:schemeClr val="tx1"/>
                </a:solidFill>
              </a:rPr>
            </a:br>
            <a:endParaRPr lang="pt-BR" sz="800" b="1" dirty="0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3AEC69-B9E8-E69C-4EAE-276CE7BD5989}"/>
              </a:ext>
            </a:extLst>
          </p:cNvPr>
          <p:cNvSpPr txBox="1"/>
          <p:nvPr/>
        </p:nvSpPr>
        <p:spPr>
          <a:xfrm>
            <a:off x="-10672" y="3118430"/>
            <a:ext cx="1220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05 de fevereiro de 2024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4FDD42-F04C-CE1D-7089-B36FAF2DFF62}"/>
              </a:ext>
            </a:extLst>
          </p:cNvPr>
          <p:cNvSpPr txBox="1"/>
          <p:nvPr/>
        </p:nvSpPr>
        <p:spPr>
          <a:xfrm>
            <a:off x="63972" y="4331689"/>
            <a:ext cx="1209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Coordenação-Geral de Gestão da Política Nacional de Recursos Hídricos</a:t>
            </a:r>
          </a:p>
          <a:p>
            <a:pPr algn="ctr"/>
            <a:r>
              <a:rPr lang="pt-BR" sz="1600" dirty="0"/>
              <a:t>Departamento de Revitalização de Bacias Hidrográficas, Acesso à Água e Usos Múltiplos dos Recursos Hídricos</a:t>
            </a:r>
          </a:p>
          <a:p>
            <a:pPr algn="ctr"/>
            <a:r>
              <a:rPr lang="pt-BR" sz="1600" dirty="0"/>
              <a:t>Secretaria Nacional de Povos e Comunidades Tradicionais e Desenvolvimento Rural Sustentável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A6436E-44C4-8EF1-29D7-55DFD9A8B3D5}"/>
              </a:ext>
            </a:extLst>
          </p:cNvPr>
          <p:cNvSpPr txBox="1"/>
          <p:nvPr/>
        </p:nvSpPr>
        <p:spPr>
          <a:xfrm>
            <a:off x="-21344" y="999998"/>
            <a:ext cx="122026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GT ÁGUAS - CONAMA</a:t>
            </a:r>
          </a:p>
          <a:p>
            <a:pPr algn="ctr"/>
            <a:endParaRPr lang="pt-BR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549350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D9D1BFE-4077-E0CC-1BDE-5D6901DAAF52}"/>
              </a:ext>
            </a:extLst>
          </p:cNvPr>
          <p:cNvSpPr txBox="1"/>
          <p:nvPr/>
        </p:nvSpPr>
        <p:spPr>
          <a:xfrm>
            <a:off x="369668" y="22481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MINUTA DA RESOLUÇÃO CNRH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F8175B-453B-BE0C-C0E3-D2C4FD4202CE}"/>
              </a:ext>
            </a:extLst>
          </p:cNvPr>
          <p:cNvSpPr txBox="1"/>
          <p:nvPr/>
        </p:nvSpPr>
        <p:spPr>
          <a:xfrm>
            <a:off x="1062092" y="851250"/>
            <a:ext cx="10067816" cy="1524456"/>
          </a:xfrm>
          <a:prstGeom prst="rect">
            <a:avLst/>
          </a:prstGeom>
          <a:solidFill>
            <a:srgbClr val="9DC5D7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1600" cap="all" dirty="0">
                <a:latin typeface="Trebuchet MS" panose="020B0603020202020204" pitchFamily="34" charset="0"/>
              </a:rPr>
              <a:t>RESOLUÇÃO Nº XXX, DE XX DE XXXX DE 2022</a:t>
            </a:r>
            <a:endParaRPr lang="pt-BR" sz="1600" dirty="0">
              <a:latin typeface="Trebuchet MS" panose="020B0603020202020204" pitchFamily="34" charset="0"/>
            </a:endParaRPr>
          </a:p>
          <a:p>
            <a:pPr algn="r" fontAlgn="base">
              <a:lnSpc>
                <a:spcPct val="150000"/>
              </a:lnSpc>
            </a:pPr>
            <a:endParaRPr lang="pt-BR" sz="1600" dirty="0">
              <a:latin typeface="Trebuchet MS" panose="020B0603020202020204" pitchFamily="34" charset="0"/>
            </a:endParaRPr>
          </a:p>
          <a:p>
            <a:pPr lvl="8" algn="just" fontAlgn="base">
              <a:lnSpc>
                <a:spcPct val="150000"/>
              </a:lnSpc>
            </a:pPr>
            <a:r>
              <a:rPr lang="pt-BR" sz="1600" dirty="0">
                <a:latin typeface="Trebuchet MS" panose="020B0603020202020204" pitchFamily="34" charset="0"/>
              </a:rPr>
              <a:t>Estabelece modalidades, diretrizes e critérios gerais para a prática de reúso direto não potável de água, e dá outras providências.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FD0B69-1CF1-E6A8-A0C5-0AC246C0C2AA}"/>
              </a:ext>
            </a:extLst>
          </p:cNvPr>
          <p:cNvSpPr txBox="1"/>
          <p:nvPr/>
        </p:nvSpPr>
        <p:spPr>
          <a:xfrm>
            <a:off x="2492809" y="2920133"/>
            <a:ext cx="3603191" cy="2949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 – efluente sanitário;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/>
                <a:ea typeface="Times New Roman" panose="02020603050405020304" pitchFamily="18" charset="0"/>
              </a:rPr>
              <a:t>II – água de </a:t>
            </a:r>
            <a:r>
              <a:rPr lang="pt-BR" dirty="0" err="1">
                <a:solidFill>
                  <a:srgbClr val="000000"/>
                </a:solidFill>
                <a:latin typeface="Trebuchet MS"/>
                <a:ea typeface="Times New Roman" panose="02020603050405020304" pitchFamily="18" charset="0"/>
              </a:rPr>
              <a:t>reúso</a:t>
            </a:r>
            <a:r>
              <a:rPr lang="pt-BR" dirty="0">
                <a:solidFill>
                  <a:srgbClr val="000000"/>
                </a:solidFill>
                <a:latin typeface="Trebuchet MS"/>
                <a:ea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III – reúso;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IV – reúso interno;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Trebuchet MS" panose="020B0603020202020204" pitchFamily="34" charset="0"/>
                <a:ea typeface="Times New Roman" panose="02020603050405020304" pitchFamily="18" charset="0"/>
              </a:rPr>
              <a:t>V – reúso externo;</a:t>
            </a:r>
            <a:endParaRPr lang="pt-BR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VI – reúso direto;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Trebuchet MS" panose="020B0603020202020204" pitchFamily="34" charset="0"/>
                <a:ea typeface="Times New Roman" panose="02020603050405020304" pitchFamily="18" charset="0"/>
              </a:rPr>
              <a:t>VII – reúso indireto;</a:t>
            </a:r>
            <a:endParaRPr lang="pt-BR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A867BEF-E061-25AC-81A0-0ECF1B58137F}"/>
              </a:ext>
            </a:extLst>
          </p:cNvPr>
          <p:cNvSpPr txBox="1"/>
          <p:nvPr/>
        </p:nvSpPr>
        <p:spPr>
          <a:xfrm>
            <a:off x="5826036" y="2961508"/>
            <a:ext cx="457631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VIII – fertirrigação</a:t>
            </a:r>
            <a:r>
              <a:rPr lang="pt-BR" dirty="0"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  <a:endParaRPr lang="pt-BR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IX – produtor de água de reúso;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X – distribuidor de água de reúso;</a:t>
            </a:r>
            <a:endParaRPr lang="pt-BR" dirty="0">
              <a:latin typeface="Trebuchet MS" panose="020B0603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XI – usuário de água de reúso;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XII – uso irrestrito;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XIII – uso restrito;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XIV – barreira ou medida de prevenção;</a:t>
            </a:r>
            <a:endParaRPr lang="pt-BR" dirty="0">
              <a:latin typeface="Trebuchet MS" panose="020B0603020202020204" pitchFamily="34" charset="0"/>
            </a:endParaRPr>
          </a:p>
          <a:p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9C5642-02AB-DB32-B4DD-C49521EC88CA}"/>
              </a:ext>
            </a:extLst>
          </p:cNvPr>
          <p:cNvSpPr txBox="1"/>
          <p:nvPr/>
        </p:nvSpPr>
        <p:spPr>
          <a:xfrm>
            <a:off x="1062092" y="2540477"/>
            <a:ext cx="10067816" cy="379656"/>
          </a:xfrm>
          <a:prstGeom prst="rect">
            <a:avLst/>
          </a:prstGeom>
          <a:solidFill>
            <a:srgbClr val="6EA6C0"/>
          </a:solidFill>
        </p:spPr>
        <p:txBody>
          <a:bodyPr wrap="square" rtlCol="0">
            <a:spAutoFit/>
          </a:bodyPr>
          <a:lstStyle/>
          <a:p>
            <a:r>
              <a:rPr lang="pt-BR" sz="1867" dirty="0">
                <a:latin typeface="Trebuchet MS" panose="020B0603020202020204" pitchFamily="34" charset="0"/>
              </a:rPr>
              <a:t>CAPÍTULO I – DAS DEFINIÇÕES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99235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FD0B69-1CF1-E6A8-A0C5-0AC246C0C2AA}"/>
              </a:ext>
            </a:extLst>
          </p:cNvPr>
          <p:cNvSpPr txBox="1"/>
          <p:nvPr/>
        </p:nvSpPr>
        <p:spPr>
          <a:xfrm>
            <a:off x="2255755" y="3023701"/>
            <a:ext cx="8213706" cy="253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 – </a:t>
            </a:r>
            <a:r>
              <a:rPr lang="pt-BR" dirty="0">
                <a:latin typeface="Trebuchet MS" panose="020B0603020202020204" pitchFamily="34" charset="0"/>
                <a:ea typeface="Times New Roman" panose="02020603050405020304" pitchFamily="18" charset="0"/>
              </a:rPr>
              <a:t>reúso para fins urbanos;</a:t>
            </a:r>
            <a:endParaRPr lang="pt-BR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II – reúso para fins agrícolas irrestrito;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III – reúso para fins agrícolas restrito;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IV – reúso </a:t>
            </a:r>
            <a:r>
              <a:rPr lang="pt-BR" dirty="0">
                <a:latin typeface="Trebuchet MS" panose="020B0603020202020204" pitchFamily="34" charset="0"/>
                <a:ea typeface="Times New Roman" panose="02020603050405020304" pitchFamily="18" charset="0"/>
              </a:rPr>
              <a:t>para fins ambientais;</a:t>
            </a:r>
            <a:endParaRPr lang="pt-BR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Trebuchet MS" panose="020B0603020202020204" pitchFamily="34" charset="0"/>
                <a:ea typeface="Times New Roman" panose="02020603050405020304" pitchFamily="18" charset="0"/>
              </a:rPr>
              <a:t>V – reúso para fins industriais;</a:t>
            </a:r>
            <a:endParaRPr lang="pt-BR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VI – reúso para aquicultura.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9C5642-02AB-DB32-B4DD-C49521EC88CA}"/>
              </a:ext>
            </a:extLst>
          </p:cNvPr>
          <p:cNvSpPr txBox="1"/>
          <p:nvPr/>
        </p:nvSpPr>
        <p:spPr>
          <a:xfrm>
            <a:off x="1062092" y="2540477"/>
            <a:ext cx="10067816" cy="470642"/>
          </a:xfrm>
          <a:prstGeom prst="rect">
            <a:avLst/>
          </a:prstGeom>
          <a:solidFill>
            <a:srgbClr val="6EA6C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867"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CAPÍTULO II – DAS MODALIDADES DE REÚSO DIRETO NÃO POTÁVEL DE ÁGUA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5CB157-C5B7-DFEC-0A18-3A331B9F0250}"/>
              </a:ext>
            </a:extLst>
          </p:cNvPr>
          <p:cNvSpPr txBox="1"/>
          <p:nvPr/>
        </p:nvSpPr>
        <p:spPr>
          <a:xfrm>
            <a:off x="369668" y="22481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MINUTA DA RESOLUÇÃO CNRH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345933-4E6D-9317-9606-070A99C26C57}"/>
              </a:ext>
            </a:extLst>
          </p:cNvPr>
          <p:cNvSpPr txBox="1"/>
          <p:nvPr/>
        </p:nvSpPr>
        <p:spPr>
          <a:xfrm>
            <a:off x="1062092" y="851250"/>
            <a:ext cx="10067816" cy="1524456"/>
          </a:xfrm>
          <a:prstGeom prst="rect">
            <a:avLst/>
          </a:prstGeom>
          <a:solidFill>
            <a:srgbClr val="9DC5D7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1600" cap="all" dirty="0">
                <a:latin typeface="Trebuchet MS" panose="020B0603020202020204" pitchFamily="34" charset="0"/>
              </a:rPr>
              <a:t>RESOLUÇÃO Nº XXX, DE XX DE XXXX DE 2022</a:t>
            </a:r>
            <a:endParaRPr lang="pt-BR" sz="1600" dirty="0">
              <a:latin typeface="Trebuchet MS" panose="020B0603020202020204" pitchFamily="34" charset="0"/>
            </a:endParaRPr>
          </a:p>
          <a:p>
            <a:pPr algn="r" fontAlgn="base">
              <a:lnSpc>
                <a:spcPct val="150000"/>
              </a:lnSpc>
            </a:pPr>
            <a:endParaRPr lang="pt-BR" sz="1600" dirty="0">
              <a:latin typeface="Trebuchet MS" panose="020B0603020202020204" pitchFamily="34" charset="0"/>
            </a:endParaRPr>
          </a:p>
          <a:p>
            <a:pPr lvl="8" algn="just" fontAlgn="base">
              <a:lnSpc>
                <a:spcPct val="150000"/>
              </a:lnSpc>
            </a:pPr>
            <a:r>
              <a:rPr lang="pt-BR" sz="1600" dirty="0">
                <a:latin typeface="Trebuchet MS" panose="020B0603020202020204" pitchFamily="34" charset="0"/>
              </a:rPr>
              <a:t>Estabelece modalidades, diretrizes e critérios gerais para a prática de reúso direto não potável de água, e dá outras providências.</a:t>
            </a:r>
          </a:p>
        </p:txBody>
      </p:sp>
    </p:spTree>
    <p:extLst>
      <p:ext uri="{BB962C8B-B14F-4D97-AF65-F5344CB8AC3E}">
        <p14:creationId xmlns:p14="http://schemas.microsoft.com/office/powerpoint/2010/main" val="1489684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FD0B69-1CF1-E6A8-A0C5-0AC246C0C2AA}"/>
              </a:ext>
            </a:extLst>
          </p:cNvPr>
          <p:cNvSpPr txBox="1"/>
          <p:nvPr/>
        </p:nvSpPr>
        <p:spPr>
          <a:xfrm>
            <a:off x="1062093" y="3141239"/>
            <a:ext cx="10067816" cy="263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Competências dos órgãos integrantes do Sistema Nacional de Gerenciamento de Recursos Hídricos – SINGREH;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Previsão da utilização de água para reúso em Planos de Recursos Hídricos;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Sistemas de Informações sobre Recursos Hídricos contendo informações sobre as práticas de reúso;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Caso a atividade de reúso implique alteração das condições das outorgas vigentes, o outorgado deverá solicitar à autoridade competente retificação da outorga de direito de uso de recursos hídricos de modo a compatibilizá-la com estas alterações.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9C5642-02AB-DB32-B4DD-C49521EC88CA}"/>
              </a:ext>
            </a:extLst>
          </p:cNvPr>
          <p:cNvSpPr txBox="1"/>
          <p:nvPr/>
        </p:nvSpPr>
        <p:spPr>
          <a:xfrm>
            <a:off x="1062092" y="2540477"/>
            <a:ext cx="10067816" cy="379656"/>
          </a:xfrm>
          <a:prstGeom prst="rect">
            <a:avLst/>
          </a:prstGeom>
          <a:solidFill>
            <a:srgbClr val="6EA6C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867"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CAPÍTULO III – DA APLICAÇÃO DOS INSTRUMENTOS DE GESTÃO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C49A8C-6D05-7F02-6D0D-AB5E2C4B3127}"/>
              </a:ext>
            </a:extLst>
          </p:cNvPr>
          <p:cNvSpPr txBox="1"/>
          <p:nvPr/>
        </p:nvSpPr>
        <p:spPr>
          <a:xfrm>
            <a:off x="369668" y="22481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MINUTA DA RESOLUÇÃO CNRH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DDABEA-06C2-1BEE-9B19-1B14E2147B6E}"/>
              </a:ext>
            </a:extLst>
          </p:cNvPr>
          <p:cNvSpPr txBox="1"/>
          <p:nvPr/>
        </p:nvSpPr>
        <p:spPr>
          <a:xfrm>
            <a:off x="1062092" y="851250"/>
            <a:ext cx="10067816" cy="1524456"/>
          </a:xfrm>
          <a:prstGeom prst="rect">
            <a:avLst/>
          </a:prstGeom>
          <a:solidFill>
            <a:srgbClr val="9DC5D7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1600" cap="all" dirty="0">
                <a:latin typeface="Trebuchet MS" panose="020B0603020202020204" pitchFamily="34" charset="0"/>
              </a:rPr>
              <a:t>RESOLUÇÃO Nº XXX, DE XX DE XXXX DE 2022</a:t>
            </a:r>
            <a:endParaRPr lang="pt-BR" sz="1600" dirty="0">
              <a:latin typeface="Trebuchet MS" panose="020B0603020202020204" pitchFamily="34" charset="0"/>
            </a:endParaRPr>
          </a:p>
          <a:p>
            <a:pPr algn="r" fontAlgn="base">
              <a:lnSpc>
                <a:spcPct val="150000"/>
              </a:lnSpc>
            </a:pPr>
            <a:endParaRPr lang="pt-BR" sz="1600" dirty="0">
              <a:latin typeface="Trebuchet MS" panose="020B0603020202020204" pitchFamily="34" charset="0"/>
            </a:endParaRPr>
          </a:p>
          <a:p>
            <a:pPr lvl="8" algn="just" fontAlgn="base">
              <a:lnSpc>
                <a:spcPct val="150000"/>
              </a:lnSpc>
            </a:pPr>
            <a:r>
              <a:rPr lang="pt-BR" sz="1600" dirty="0">
                <a:latin typeface="Trebuchet MS" panose="020B0603020202020204" pitchFamily="34" charset="0"/>
              </a:rPr>
              <a:t>Estabelece modalidades, diretrizes e critérios gerais para a prática de reúso direto não potável de água, e dá outras providências.</a:t>
            </a:r>
          </a:p>
        </p:txBody>
      </p:sp>
    </p:spTree>
    <p:extLst>
      <p:ext uri="{BB962C8B-B14F-4D97-AF65-F5344CB8AC3E}">
        <p14:creationId xmlns:p14="http://schemas.microsoft.com/office/powerpoint/2010/main" val="1898941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FD0B69-1CF1-E6A8-A0C5-0AC246C0C2AA}"/>
              </a:ext>
            </a:extLst>
          </p:cNvPr>
          <p:cNvSpPr txBox="1"/>
          <p:nvPr/>
        </p:nvSpPr>
        <p:spPr>
          <a:xfrm>
            <a:off x="1062092" y="3142462"/>
            <a:ext cx="7008117" cy="211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</a:rPr>
              <a:t>Entidade reguladora dos serviços públicos de saneamento</a:t>
            </a: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  <a:ea typeface="Times New Roman" panose="02020603050405020304" pitchFamily="18" charset="0"/>
              </a:rPr>
              <a:t>Comitês de bacias hidrográficas;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Produtor de água </a:t>
            </a:r>
            <a:r>
              <a:rPr lang="pt-BR" dirty="0">
                <a:latin typeface="Trebuchet MS" panose="020B0603020202020204" pitchFamily="34" charset="0"/>
                <a:ea typeface="Times New Roman" panose="02020603050405020304" pitchFamily="18" charset="0"/>
              </a:rPr>
              <a:t>para reúso;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Distribuidor de água para reúso;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</a:rPr>
              <a:t>Usuários de água para reúso.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9C5642-02AB-DB32-B4DD-C49521EC88CA}"/>
              </a:ext>
            </a:extLst>
          </p:cNvPr>
          <p:cNvSpPr txBox="1"/>
          <p:nvPr/>
        </p:nvSpPr>
        <p:spPr>
          <a:xfrm>
            <a:off x="1062093" y="2569256"/>
            <a:ext cx="10067816" cy="379656"/>
          </a:xfrm>
          <a:prstGeom prst="rect">
            <a:avLst/>
          </a:prstGeom>
          <a:solidFill>
            <a:srgbClr val="6EA6C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867"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CAPÍTULO IV – DAS DIRETRIZES DE ATUAÇÃO E ATRIBUIÇÕES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DBF958-75E6-8095-CB12-F6760896705D}"/>
              </a:ext>
            </a:extLst>
          </p:cNvPr>
          <p:cNvSpPr txBox="1"/>
          <p:nvPr/>
        </p:nvSpPr>
        <p:spPr>
          <a:xfrm>
            <a:off x="369668" y="22481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MINUTA DA RESOLUÇÃO CNRH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B512DD-C7A5-A12B-8F86-3D9850E50085}"/>
              </a:ext>
            </a:extLst>
          </p:cNvPr>
          <p:cNvSpPr txBox="1"/>
          <p:nvPr/>
        </p:nvSpPr>
        <p:spPr>
          <a:xfrm>
            <a:off x="1062092" y="851250"/>
            <a:ext cx="10067816" cy="1524456"/>
          </a:xfrm>
          <a:prstGeom prst="rect">
            <a:avLst/>
          </a:prstGeom>
          <a:solidFill>
            <a:srgbClr val="9DC5D7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1600" cap="all" dirty="0">
                <a:latin typeface="Trebuchet MS" panose="020B0603020202020204" pitchFamily="34" charset="0"/>
              </a:rPr>
              <a:t>RESOLUÇÃO Nº XXX, DE XX DE XXXX DE 2022</a:t>
            </a:r>
            <a:endParaRPr lang="pt-BR" sz="1600" dirty="0">
              <a:latin typeface="Trebuchet MS" panose="020B0603020202020204" pitchFamily="34" charset="0"/>
            </a:endParaRPr>
          </a:p>
          <a:p>
            <a:pPr algn="r" fontAlgn="base">
              <a:lnSpc>
                <a:spcPct val="150000"/>
              </a:lnSpc>
            </a:pPr>
            <a:endParaRPr lang="pt-BR" sz="1600" dirty="0">
              <a:latin typeface="Trebuchet MS" panose="020B0603020202020204" pitchFamily="34" charset="0"/>
            </a:endParaRPr>
          </a:p>
          <a:p>
            <a:pPr lvl="8" algn="just" fontAlgn="base">
              <a:lnSpc>
                <a:spcPct val="150000"/>
              </a:lnSpc>
            </a:pPr>
            <a:r>
              <a:rPr lang="pt-BR" sz="1600" dirty="0">
                <a:latin typeface="Trebuchet MS" panose="020B0603020202020204" pitchFamily="34" charset="0"/>
              </a:rPr>
              <a:t>Estabelece modalidades, diretrizes e critérios gerais para a prática de reúso direto não potável de água, e dá outras providências.</a:t>
            </a:r>
          </a:p>
        </p:txBody>
      </p:sp>
    </p:spTree>
    <p:extLst>
      <p:ext uri="{BB962C8B-B14F-4D97-AF65-F5344CB8AC3E}">
        <p14:creationId xmlns:p14="http://schemas.microsoft.com/office/powerpoint/2010/main" val="2826478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7FD0B69-1CF1-E6A8-A0C5-0AC246C0C2AA}"/>
              </a:ext>
            </a:extLst>
          </p:cNvPr>
          <p:cNvSpPr txBox="1"/>
          <p:nvPr/>
        </p:nvSpPr>
        <p:spPr>
          <a:xfrm>
            <a:off x="1062093" y="3087524"/>
            <a:ext cx="10067816" cy="2632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Adoção de barreiras ou medidas de prevenção visando minimizar os riscos ao meio ambiente e a saúde pública;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Caracterização e o monitoramento periódico do solo que recebe a água  para reúso</a:t>
            </a:r>
            <a:r>
              <a:rPr lang="pt-BR" sz="1600" dirty="0">
                <a:latin typeface="Trebuchet MS" panose="020B06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Incentivos e promoção dos órgãos do SINGREH para programas de capacitação, mobilização social e informação quanto à sustentabilidade do reúso;</a:t>
            </a:r>
          </a:p>
          <a:p>
            <a:pPr marL="228594" indent="-228594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Trebuchet MS" panose="020B0603020202020204" pitchFamily="34" charset="0"/>
              </a:rPr>
              <a:t>Atendimento às especificações das normas nacionais referentes aos métodos de análise para determinação dos parâmetros de qualidade da água para reúso não potável.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9C5642-02AB-DB32-B4DD-C49521EC88CA}"/>
              </a:ext>
            </a:extLst>
          </p:cNvPr>
          <p:cNvSpPr txBox="1"/>
          <p:nvPr/>
        </p:nvSpPr>
        <p:spPr>
          <a:xfrm>
            <a:off x="1062092" y="2541787"/>
            <a:ext cx="10067816" cy="379656"/>
          </a:xfrm>
          <a:prstGeom prst="rect">
            <a:avLst/>
          </a:prstGeom>
          <a:solidFill>
            <a:srgbClr val="6EA6C0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867"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CAPÍTULO V - DAS DIRETRIZES PARA A PRÁTICA DO REÚSO DIRETO NÃO POTÁVEL DE ÁGUA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CF243A-9092-F820-9416-23340A64EA3D}"/>
              </a:ext>
            </a:extLst>
          </p:cNvPr>
          <p:cNvSpPr txBox="1"/>
          <p:nvPr/>
        </p:nvSpPr>
        <p:spPr>
          <a:xfrm>
            <a:off x="369668" y="22481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MINUTA DA RESOLUÇÃO CNRH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24EDA8-5AD6-372B-E712-5CCF98F1CDD1}"/>
              </a:ext>
            </a:extLst>
          </p:cNvPr>
          <p:cNvSpPr txBox="1"/>
          <p:nvPr/>
        </p:nvSpPr>
        <p:spPr>
          <a:xfrm>
            <a:off x="1062092" y="851250"/>
            <a:ext cx="10067816" cy="1524456"/>
          </a:xfrm>
          <a:prstGeom prst="rect">
            <a:avLst/>
          </a:prstGeom>
          <a:solidFill>
            <a:srgbClr val="9DC5D7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1600" cap="all" dirty="0">
                <a:latin typeface="Trebuchet MS" panose="020B0603020202020204" pitchFamily="34" charset="0"/>
              </a:rPr>
              <a:t>RESOLUÇÃO Nº XXX, DE XX DE XXXX DE 2022</a:t>
            </a:r>
            <a:endParaRPr lang="pt-BR" sz="1600" dirty="0">
              <a:latin typeface="Trebuchet MS" panose="020B0603020202020204" pitchFamily="34" charset="0"/>
            </a:endParaRPr>
          </a:p>
          <a:p>
            <a:pPr algn="r" fontAlgn="base">
              <a:lnSpc>
                <a:spcPct val="150000"/>
              </a:lnSpc>
            </a:pPr>
            <a:endParaRPr lang="pt-BR" sz="1600" dirty="0">
              <a:latin typeface="Trebuchet MS" panose="020B0603020202020204" pitchFamily="34" charset="0"/>
            </a:endParaRPr>
          </a:p>
          <a:p>
            <a:pPr lvl="8" algn="just" fontAlgn="base">
              <a:lnSpc>
                <a:spcPct val="150000"/>
              </a:lnSpc>
            </a:pPr>
            <a:r>
              <a:rPr lang="pt-BR" sz="1600" dirty="0">
                <a:latin typeface="Trebuchet MS" panose="020B0603020202020204" pitchFamily="34" charset="0"/>
              </a:rPr>
              <a:t>Estabelece modalidades, diretrizes e critérios gerais para a prática de reúso direto não potável de água, e dá outras providências.</a:t>
            </a:r>
          </a:p>
        </p:txBody>
      </p:sp>
    </p:spTree>
    <p:extLst>
      <p:ext uri="{BB962C8B-B14F-4D97-AF65-F5344CB8AC3E}">
        <p14:creationId xmlns:p14="http://schemas.microsoft.com/office/powerpoint/2010/main" val="2919050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942D76-E834-F3AF-644B-595D0F2C6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5" t="19069" r="32838" b="8437"/>
          <a:stretch/>
        </p:blipFill>
        <p:spPr>
          <a:xfrm>
            <a:off x="369667" y="294640"/>
            <a:ext cx="7153679" cy="6441440"/>
          </a:xfrm>
          <a:prstGeom prst="rect">
            <a:avLst/>
          </a:prstGeom>
          <a:ln>
            <a:solidFill>
              <a:srgbClr val="687566"/>
            </a:solidFill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FC0E5010-400C-3876-E809-71FD93D48B86}"/>
              </a:ext>
            </a:extLst>
          </p:cNvPr>
          <p:cNvGrpSpPr/>
          <p:nvPr/>
        </p:nvGrpSpPr>
        <p:grpSpPr>
          <a:xfrm>
            <a:off x="7859933" y="2480757"/>
            <a:ext cx="4139027" cy="2324923"/>
            <a:chOff x="8523755" y="1905000"/>
            <a:chExt cx="2507705" cy="3569837"/>
          </a:xfrm>
          <a:solidFill>
            <a:srgbClr val="EEEFF3"/>
          </a:solidFill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C395D699-DD83-4434-83DC-D795341B25BF}"/>
                </a:ext>
              </a:extLst>
            </p:cNvPr>
            <p:cNvSpPr/>
            <p:nvPr/>
          </p:nvSpPr>
          <p:spPr>
            <a:xfrm>
              <a:off x="8523755" y="1905000"/>
              <a:ext cx="2507705" cy="35698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33">
                <a:latin typeface="Trebuchet MS" panose="020B060302020202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0B186FBA-FDD2-AFCF-FDBF-BAD7C55F9909}"/>
                </a:ext>
              </a:extLst>
            </p:cNvPr>
            <p:cNvSpPr txBox="1"/>
            <p:nvPr/>
          </p:nvSpPr>
          <p:spPr>
            <a:xfrm>
              <a:off x="8704634" y="2136368"/>
              <a:ext cx="2219813" cy="26617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133" dirty="0">
                  <a:latin typeface="Trebuchet MS" panose="020B0603020202020204" pitchFamily="34" charset="0"/>
                </a:rPr>
                <a:t>28 contribuições referentes aos itens da tabela 1</a:t>
              </a:r>
            </a:p>
            <a:p>
              <a:pPr algn="ctr"/>
              <a:r>
                <a:rPr lang="pt-BR" sz="2133" dirty="0">
                  <a:latin typeface="Trebuchet MS" panose="020B0603020202020204" pitchFamily="34" charset="0"/>
                </a:rPr>
                <a:t>+ </a:t>
              </a:r>
            </a:p>
            <a:p>
              <a:pPr algn="ctr"/>
              <a:r>
                <a:rPr lang="pt-BR" sz="2133" dirty="0">
                  <a:latin typeface="Trebuchet MS" panose="020B0603020202020204" pitchFamily="34" charset="0"/>
                </a:rPr>
                <a:t>1 contribuição referente as notas da tabela.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EA01B6AC-76D3-71F4-9355-486AA2308905}"/>
              </a:ext>
            </a:extLst>
          </p:cNvPr>
          <p:cNvSpPr txBox="1"/>
          <p:nvPr/>
        </p:nvSpPr>
        <p:spPr>
          <a:xfrm>
            <a:off x="7759581" y="425836"/>
            <a:ext cx="366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CONSULTA PÚBLICA</a:t>
            </a: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MINUTA DA RESOLUÇÃO CNRH</a:t>
            </a:r>
          </a:p>
        </p:txBody>
      </p:sp>
    </p:spTree>
    <p:extLst>
      <p:ext uri="{BB962C8B-B14F-4D97-AF65-F5344CB8AC3E}">
        <p14:creationId xmlns:p14="http://schemas.microsoft.com/office/powerpoint/2010/main" val="204496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56A198-B496-7045-EAA5-4318DA485A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67" t="16666" r="36910" b="9320"/>
          <a:stretch/>
        </p:blipFill>
        <p:spPr>
          <a:xfrm>
            <a:off x="1531802" y="102222"/>
            <a:ext cx="5917622" cy="6653556"/>
          </a:xfrm>
          <a:prstGeom prst="rect">
            <a:avLst/>
          </a:prstGeom>
          <a:ln>
            <a:solidFill>
              <a:srgbClr val="687566"/>
            </a:solidFill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FACE673A-F973-18D6-8039-BC886CFC8677}"/>
              </a:ext>
            </a:extLst>
          </p:cNvPr>
          <p:cNvGrpSpPr/>
          <p:nvPr/>
        </p:nvGrpSpPr>
        <p:grpSpPr>
          <a:xfrm>
            <a:off x="7859933" y="2480757"/>
            <a:ext cx="4139027" cy="2324923"/>
            <a:chOff x="8523755" y="1905000"/>
            <a:chExt cx="2507705" cy="3569837"/>
          </a:xfrm>
          <a:solidFill>
            <a:srgbClr val="EEEFF3"/>
          </a:solidFill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83459BC6-0C1B-B453-6BFE-EEA5BE682D34}"/>
                </a:ext>
              </a:extLst>
            </p:cNvPr>
            <p:cNvSpPr/>
            <p:nvPr/>
          </p:nvSpPr>
          <p:spPr>
            <a:xfrm>
              <a:off x="8523755" y="1905000"/>
              <a:ext cx="2507705" cy="35698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33">
                <a:latin typeface="Trebuchet MS" panose="020B060302020202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093BCF3A-22B8-6108-DC44-4C163E039FC8}"/>
                </a:ext>
              </a:extLst>
            </p:cNvPr>
            <p:cNvSpPr txBox="1"/>
            <p:nvPr/>
          </p:nvSpPr>
          <p:spPr>
            <a:xfrm>
              <a:off x="8704634" y="2136368"/>
              <a:ext cx="2219813" cy="26617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133" dirty="0">
                  <a:latin typeface="Trebuchet MS" panose="020B0603020202020204" pitchFamily="34" charset="0"/>
                </a:rPr>
                <a:t>39 contribuições referentes aos itens da tabela 2</a:t>
              </a:r>
            </a:p>
            <a:p>
              <a:pPr algn="ctr"/>
              <a:r>
                <a:rPr lang="pt-BR" sz="2133" dirty="0">
                  <a:latin typeface="Trebuchet MS" panose="020B0603020202020204" pitchFamily="34" charset="0"/>
                </a:rPr>
                <a:t>+ </a:t>
              </a:r>
            </a:p>
            <a:p>
              <a:pPr algn="ctr"/>
              <a:r>
                <a:rPr lang="pt-BR" sz="2133" dirty="0">
                  <a:latin typeface="Trebuchet MS" panose="020B0603020202020204" pitchFamily="34" charset="0"/>
                </a:rPr>
                <a:t>3 contribuições referentes as notas da tabela.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6F219268-B608-CEF1-BF66-FFFAF450FDAF}"/>
              </a:ext>
            </a:extLst>
          </p:cNvPr>
          <p:cNvSpPr txBox="1"/>
          <p:nvPr/>
        </p:nvSpPr>
        <p:spPr>
          <a:xfrm>
            <a:off x="7759581" y="425836"/>
            <a:ext cx="366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CONSULTA PÚBLICA</a:t>
            </a: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MINUTA DA RESOLUÇÃO CNRH</a:t>
            </a:r>
          </a:p>
        </p:txBody>
      </p:sp>
    </p:spTree>
    <p:extLst>
      <p:ext uri="{BB962C8B-B14F-4D97-AF65-F5344CB8AC3E}">
        <p14:creationId xmlns:p14="http://schemas.microsoft.com/office/powerpoint/2010/main" val="2109645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572EC58-EFEE-012E-6D04-653C982BB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75" t="33276" r="30874" b="16964"/>
          <a:stretch/>
        </p:blipFill>
        <p:spPr>
          <a:xfrm>
            <a:off x="89841" y="1021034"/>
            <a:ext cx="7620820" cy="4287520"/>
          </a:xfrm>
          <a:prstGeom prst="rect">
            <a:avLst/>
          </a:prstGeom>
          <a:ln>
            <a:solidFill>
              <a:srgbClr val="687566"/>
            </a:solidFill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B7C718F5-5F91-5AFD-FBD1-31ECD65C786A}"/>
              </a:ext>
            </a:extLst>
          </p:cNvPr>
          <p:cNvGrpSpPr/>
          <p:nvPr/>
        </p:nvGrpSpPr>
        <p:grpSpPr>
          <a:xfrm>
            <a:off x="7859933" y="2480757"/>
            <a:ext cx="4139027" cy="2324923"/>
            <a:chOff x="8523755" y="1905000"/>
            <a:chExt cx="2507705" cy="3569837"/>
          </a:xfrm>
          <a:solidFill>
            <a:srgbClr val="EEEFF3"/>
          </a:solidFill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8B9780CD-8B1E-993F-EE0D-E470251F6220}"/>
                </a:ext>
              </a:extLst>
            </p:cNvPr>
            <p:cNvSpPr/>
            <p:nvPr/>
          </p:nvSpPr>
          <p:spPr>
            <a:xfrm>
              <a:off x="8523755" y="1905000"/>
              <a:ext cx="2507705" cy="35698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33">
                <a:latin typeface="Trebuchet MS" panose="020B0603020202020204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4D3D058-7D3C-8C03-F758-1D1AD761D941}"/>
                </a:ext>
              </a:extLst>
            </p:cNvPr>
            <p:cNvSpPr txBox="1"/>
            <p:nvPr/>
          </p:nvSpPr>
          <p:spPr>
            <a:xfrm>
              <a:off x="8704634" y="2136368"/>
              <a:ext cx="2219813" cy="26617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133" dirty="0">
                  <a:latin typeface="Trebuchet MS" panose="020B0603020202020204" pitchFamily="34" charset="0"/>
                </a:rPr>
                <a:t>8 contribuições referentes aos itens da tabela 3</a:t>
              </a:r>
            </a:p>
            <a:p>
              <a:pPr algn="ctr"/>
              <a:r>
                <a:rPr lang="pt-BR" sz="2133" dirty="0">
                  <a:latin typeface="Trebuchet MS" panose="020B0603020202020204" pitchFamily="34" charset="0"/>
                </a:rPr>
                <a:t>+ </a:t>
              </a:r>
            </a:p>
            <a:p>
              <a:pPr algn="ctr"/>
              <a:r>
                <a:rPr lang="pt-BR" sz="2133" dirty="0">
                  <a:latin typeface="Trebuchet MS" panose="020B0603020202020204" pitchFamily="34" charset="0"/>
                </a:rPr>
                <a:t>1 contribuição referente as notas da tabela.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D63259-30B1-28EC-9A90-B9E660C642A9}"/>
              </a:ext>
            </a:extLst>
          </p:cNvPr>
          <p:cNvSpPr txBox="1"/>
          <p:nvPr/>
        </p:nvSpPr>
        <p:spPr>
          <a:xfrm>
            <a:off x="7776359" y="954342"/>
            <a:ext cx="366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CONSULTA PÚBLICA</a:t>
            </a: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MINUTA DA RESOLUÇÃO CNRH</a:t>
            </a:r>
          </a:p>
        </p:txBody>
      </p:sp>
    </p:spTree>
    <p:extLst>
      <p:ext uri="{BB962C8B-B14F-4D97-AF65-F5344CB8AC3E}">
        <p14:creationId xmlns:p14="http://schemas.microsoft.com/office/powerpoint/2010/main" val="234549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44E3F05-D57E-7FCE-C881-51567EC53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75" t="23454" r="31104" b="21111"/>
          <a:stretch/>
        </p:blipFill>
        <p:spPr>
          <a:xfrm>
            <a:off x="164260" y="156139"/>
            <a:ext cx="7760977" cy="4886959"/>
          </a:xfrm>
          <a:prstGeom prst="rect">
            <a:avLst/>
          </a:prstGeom>
          <a:ln>
            <a:solidFill>
              <a:srgbClr val="687566"/>
            </a:solidFill>
          </a:ln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D001DB8C-B8D6-E4B4-C909-891A6FAA3053}"/>
              </a:ext>
            </a:extLst>
          </p:cNvPr>
          <p:cNvGrpSpPr/>
          <p:nvPr/>
        </p:nvGrpSpPr>
        <p:grpSpPr>
          <a:xfrm>
            <a:off x="8067039" y="1803436"/>
            <a:ext cx="3931920" cy="948243"/>
            <a:chOff x="8523755" y="1905000"/>
            <a:chExt cx="2507705" cy="3569837"/>
          </a:xfrm>
          <a:solidFill>
            <a:srgbClr val="EEEFF3"/>
          </a:solidFill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F52E2F4C-4D3C-C5E8-56CA-F8C430B46653}"/>
                </a:ext>
              </a:extLst>
            </p:cNvPr>
            <p:cNvSpPr/>
            <p:nvPr/>
          </p:nvSpPr>
          <p:spPr>
            <a:xfrm>
              <a:off x="8523755" y="1905000"/>
              <a:ext cx="2507705" cy="35698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33">
                <a:latin typeface="Trebuchet MS" panose="020B0603020202020204" pitchFamily="34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36DB676-6090-69FD-404F-FFCD83A8578A}"/>
                </a:ext>
              </a:extLst>
            </p:cNvPr>
            <p:cNvSpPr txBox="1"/>
            <p:nvPr/>
          </p:nvSpPr>
          <p:spPr>
            <a:xfrm>
              <a:off x="8704634" y="2136366"/>
              <a:ext cx="2219813" cy="281897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133" dirty="0">
                  <a:latin typeface="Trebuchet MS" panose="020B0603020202020204" pitchFamily="34" charset="0"/>
                </a:rPr>
                <a:t>6 contribuições referentes aos itens da tabela 4</a:t>
              </a:r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7F295210-4B57-F09A-0F6E-C7AAB7B716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15" t="37099" r="32407" b="45634"/>
          <a:stretch/>
        </p:blipFill>
        <p:spPr>
          <a:xfrm>
            <a:off x="164260" y="5199237"/>
            <a:ext cx="7760977" cy="1587644"/>
          </a:xfrm>
          <a:prstGeom prst="rect">
            <a:avLst/>
          </a:prstGeom>
          <a:ln>
            <a:solidFill>
              <a:srgbClr val="687566"/>
            </a:solidFill>
          </a:ln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DD4CC9FA-9271-B820-10AD-3779D7B99C1D}"/>
              </a:ext>
            </a:extLst>
          </p:cNvPr>
          <p:cNvGrpSpPr/>
          <p:nvPr/>
        </p:nvGrpSpPr>
        <p:grpSpPr>
          <a:xfrm>
            <a:off x="8067039" y="2998454"/>
            <a:ext cx="3960701" cy="2044644"/>
            <a:chOff x="8523755" y="1905000"/>
            <a:chExt cx="2507705" cy="3569837"/>
          </a:xfrm>
          <a:solidFill>
            <a:srgbClr val="EEEFF3"/>
          </a:solidFill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B495E6AC-F1F9-1528-3C24-D0FFCBEEA724}"/>
                </a:ext>
              </a:extLst>
            </p:cNvPr>
            <p:cNvSpPr/>
            <p:nvPr/>
          </p:nvSpPr>
          <p:spPr>
            <a:xfrm>
              <a:off x="8523755" y="1905000"/>
              <a:ext cx="2507705" cy="356983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133">
                <a:latin typeface="Trebuchet MS" panose="020B0603020202020204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472E1EE-3CE3-A6B2-BFCA-66ADAE09AAF1}"/>
                </a:ext>
              </a:extLst>
            </p:cNvPr>
            <p:cNvSpPr txBox="1"/>
            <p:nvPr/>
          </p:nvSpPr>
          <p:spPr>
            <a:xfrm>
              <a:off x="8704634" y="2136367"/>
              <a:ext cx="2201346" cy="30265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133" dirty="0">
                  <a:latin typeface="Trebuchet MS" panose="020B0603020202020204" pitchFamily="34" charset="0"/>
                </a:rPr>
                <a:t>4 contribuições referentes a tabela 5</a:t>
              </a:r>
            </a:p>
            <a:p>
              <a:pPr algn="ctr"/>
              <a:r>
                <a:rPr lang="pt-BR" sz="2133" dirty="0">
                  <a:latin typeface="Trebuchet MS" panose="020B0603020202020204" pitchFamily="34" charset="0"/>
                </a:rPr>
                <a:t>+ </a:t>
              </a:r>
            </a:p>
            <a:p>
              <a:pPr algn="ctr"/>
              <a:r>
                <a:rPr lang="pt-BR" sz="2133" dirty="0">
                  <a:latin typeface="Trebuchet MS" panose="020B0603020202020204" pitchFamily="34" charset="0"/>
                </a:rPr>
                <a:t>3 contribuições referentes as notas da tabela.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38D25AB6-1240-C50A-8BEC-738F9ECA80AE}"/>
              </a:ext>
            </a:extLst>
          </p:cNvPr>
          <p:cNvSpPr txBox="1"/>
          <p:nvPr/>
        </p:nvSpPr>
        <p:spPr>
          <a:xfrm>
            <a:off x="8067039" y="409058"/>
            <a:ext cx="366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CONSULTA PÚBLICA</a:t>
            </a: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MINUTA DA RESOLUÇÃO CNRH</a:t>
            </a:r>
          </a:p>
        </p:txBody>
      </p:sp>
    </p:spTree>
    <p:extLst>
      <p:ext uri="{BB962C8B-B14F-4D97-AF65-F5344CB8AC3E}">
        <p14:creationId xmlns:p14="http://schemas.microsoft.com/office/powerpoint/2010/main" val="1523460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4D3FDBD-D4C3-BC8B-4A8C-02EC5DDF325C}"/>
              </a:ext>
            </a:extLst>
          </p:cNvPr>
          <p:cNvSpPr txBox="1"/>
          <p:nvPr/>
        </p:nvSpPr>
        <p:spPr>
          <a:xfrm>
            <a:off x="654894" y="275148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RESULTADOS DA CONSULTA PÚBLICA - CNRH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7FD4B23-39A4-AF07-CBF7-A80375F65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74757"/>
              </p:ext>
            </p:extLst>
          </p:nvPr>
        </p:nvGraphicFramePr>
        <p:xfrm>
          <a:off x="1543295" y="1022350"/>
          <a:ext cx="8686800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127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1C618ED-E1B6-43D2-98D7-676F96459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510" y="180535"/>
            <a:ext cx="9144000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ÁGUA COMO ELEMENTO INTEGRADOR DA AGENDA 2030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81CA02FD-B16E-4AB3-B3C9-AE4B3841F691}"/>
              </a:ext>
            </a:extLst>
          </p:cNvPr>
          <p:cNvGrpSpPr/>
          <p:nvPr/>
        </p:nvGrpSpPr>
        <p:grpSpPr>
          <a:xfrm>
            <a:off x="2470901" y="1079863"/>
            <a:ext cx="7250197" cy="4737463"/>
            <a:chOff x="800433" y="790797"/>
            <a:chExt cx="8476584" cy="5458088"/>
          </a:xfrm>
        </p:grpSpPr>
        <p:pic>
          <p:nvPicPr>
            <p:cNvPr id="5" name="Picture 4" descr="Image result for ods 6">
              <a:extLst>
                <a:ext uri="{FF2B5EF4-FFF2-40B4-BE49-F238E27FC236}">
                  <a16:creationId xmlns:a16="http://schemas.microsoft.com/office/drawing/2014/main" id="{3D4E53D3-F1A1-4726-ACED-A1C93F47D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574" y="3188962"/>
              <a:ext cx="1324302" cy="1324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Image result for ods presidencia">
              <a:extLst>
                <a:ext uri="{FF2B5EF4-FFF2-40B4-BE49-F238E27FC236}">
                  <a16:creationId xmlns:a16="http://schemas.microsoft.com/office/drawing/2014/main" id="{20A86F7D-240C-418F-A0FA-B701CA092D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13" t="6886" r="21149" b="82164"/>
            <a:stretch/>
          </p:blipFill>
          <p:spPr bwMode="auto">
            <a:xfrm>
              <a:off x="2823669" y="790797"/>
              <a:ext cx="4430111" cy="541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Image result for ods presidencia">
              <a:extLst>
                <a:ext uri="{FF2B5EF4-FFF2-40B4-BE49-F238E27FC236}">
                  <a16:creationId xmlns:a16="http://schemas.microsoft.com/office/drawing/2014/main" id="{DB8ED2D0-4AC1-4D9E-99D8-4005A39915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8" t="18854" r="81001" b="57155"/>
            <a:stretch/>
          </p:blipFill>
          <p:spPr bwMode="auto">
            <a:xfrm>
              <a:off x="800433" y="3343782"/>
              <a:ext cx="998482" cy="1014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Image result for ods presidencia">
              <a:extLst>
                <a:ext uri="{FF2B5EF4-FFF2-40B4-BE49-F238E27FC236}">
                  <a16:creationId xmlns:a16="http://schemas.microsoft.com/office/drawing/2014/main" id="{FF130447-6392-4994-A867-6B2A17E6E2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4" t="18854" r="65582" b="57155"/>
            <a:stretch/>
          </p:blipFill>
          <p:spPr bwMode="auto">
            <a:xfrm>
              <a:off x="1153840" y="2237517"/>
              <a:ext cx="1019503" cy="1014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mage result for ods presidencia">
              <a:extLst>
                <a:ext uri="{FF2B5EF4-FFF2-40B4-BE49-F238E27FC236}">
                  <a16:creationId xmlns:a16="http://schemas.microsoft.com/office/drawing/2014/main" id="{B2D1E121-0A20-485E-8565-F11CDA49E5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9" t="18854" r="50006" b="57155"/>
            <a:stretch/>
          </p:blipFill>
          <p:spPr bwMode="auto">
            <a:xfrm>
              <a:off x="2221379" y="1903658"/>
              <a:ext cx="1019504" cy="1014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Image result for ods presidencia">
              <a:extLst>
                <a:ext uri="{FF2B5EF4-FFF2-40B4-BE49-F238E27FC236}">
                  <a16:creationId xmlns:a16="http://schemas.microsoft.com/office/drawing/2014/main" id="{4877294B-0179-4CC9-A682-67C5242174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50" t="18854" r="34195" b="57155"/>
            <a:stretch/>
          </p:blipFill>
          <p:spPr bwMode="auto">
            <a:xfrm>
              <a:off x="3348038" y="1664157"/>
              <a:ext cx="1051033" cy="1014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Image result for ods presidencia">
              <a:extLst>
                <a:ext uri="{FF2B5EF4-FFF2-40B4-BE49-F238E27FC236}">
                  <a16:creationId xmlns:a16="http://schemas.microsoft.com/office/drawing/2014/main" id="{B0DAA715-C3F8-470A-A830-EEDF852BA5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5" t="18854" r="19010" b="57155"/>
            <a:stretch/>
          </p:blipFill>
          <p:spPr bwMode="auto">
            <a:xfrm>
              <a:off x="4513208" y="1538038"/>
              <a:ext cx="1051033" cy="1014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Image result for ods presidencia">
              <a:extLst>
                <a:ext uri="{FF2B5EF4-FFF2-40B4-BE49-F238E27FC236}">
                  <a16:creationId xmlns:a16="http://schemas.microsoft.com/office/drawing/2014/main" id="{F96B3C20-92BB-451B-8A82-D3D64DAA00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5" t="42844" r="81002" b="32797"/>
            <a:stretch/>
          </p:blipFill>
          <p:spPr bwMode="auto">
            <a:xfrm>
              <a:off x="5759343" y="1656377"/>
              <a:ext cx="998482" cy="103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Image result for ods presidencia">
              <a:extLst>
                <a:ext uri="{FF2B5EF4-FFF2-40B4-BE49-F238E27FC236}">
                  <a16:creationId xmlns:a16="http://schemas.microsoft.com/office/drawing/2014/main" id="{2649D728-AAF3-4592-B717-44D660AC25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68" t="42844" r="65659" b="32797"/>
            <a:stretch/>
          </p:blipFill>
          <p:spPr bwMode="auto">
            <a:xfrm>
              <a:off x="6893884" y="1888100"/>
              <a:ext cx="998482" cy="103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Image result for ods presidencia">
              <a:extLst>
                <a:ext uri="{FF2B5EF4-FFF2-40B4-BE49-F238E27FC236}">
                  <a16:creationId xmlns:a16="http://schemas.microsoft.com/office/drawing/2014/main" id="{DD9CFC1B-D1C0-471F-A90C-B2F9FA9D57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1" t="42844" r="49768" b="32797"/>
            <a:stretch/>
          </p:blipFill>
          <p:spPr bwMode="auto">
            <a:xfrm>
              <a:off x="7904107" y="2237517"/>
              <a:ext cx="1066800" cy="103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Image result for ods presidencia">
              <a:extLst>
                <a:ext uri="{FF2B5EF4-FFF2-40B4-BE49-F238E27FC236}">
                  <a16:creationId xmlns:a16="http://schemas.microsoft.com/office/drawing/2014/main" id="{3F96DC19-38DC-4356-A536-C789818849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2" t="42844" r="34425" b="32797"/>
            <a:stretch/>
          </p:blipFill>
          <p:spPr bwMode="auto">
            <a:xfrm>
              <a:off x="8278535" y="3336002"/>
              <a:ext cx="998482" cy="103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Image result for ods presidencia">
              <a:extLst>
                <a:ext uri="{FF2B5EF4-FFF2-40B4-BE49-F238E27FC236}">
                  <a16:creationId xmlns:a16="http://schemas.microsoft.com/office/drawing/2014/main" id="{9DCFE5C3-C61E-45F2-87EF-693A546C3C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17" t="43270" r="18727" b="32371"/>
            <a:stretch/>
          </p:blipFill>
          <p:spPr bwMode="auto">
            <a:xfrm>
              <a:off x="7892366" y="4491862"/>
              <a:ext cx="1051033" cy="103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Image result for ods presidencia">
              <a:extLst>
                <a:ext uri="{FF2B5EF4-FFF2-40B4-BE49-F238E27FC236}">
                  <a16:creationId xmlns:a16="http://schemas.microsoft.com/office/drawing/2014/main" id="{993643E3-0A0F-4DDF-9108-57960990C5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43" t="42918" r="3601" b="32723"/>
            <a:stretch/>
          </p:blipFill>
          <p:spPr bwMode="auto">
            <a:xfrm>
              <a:off x="6841333" y="4825250"/>
              <a:ext cx="1051033" cy="103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Image result for ods presidencia">
              <a:extLst>
                <a:ext uri="{FF2B5EF4-FFF2-40B4-BE49-F238E27FC236}">
                  <a16:creationId xmlns:a16="http://schemas.microsoft.com/office/drawing/2014/main" id="{D21B2956-E61D-48B9-B1FE-FBCEFED67F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9" t="68018" r="80785" b="7623"/>
            <a:stretch/>
          </p:blipFill>
          <p:spPr bwMode="auto">
            <a:xfrm>
              <a:off x="5700876" y="5056089"/>
              <a:ext cx="1051033" cy="103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Image result for ods presidencia">
              <a:extLst>
                <a:ext uri="{FF2B5EF4-FFF2-40B4-BE49-F238E27FC236}">
                  <a16:creationId xmlns:a16="http://schemas.microsoft.com/office/drawing/2014/main" id="{B00C2E19-7E55-4D5A-B2B6-EBF904BDAF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8" t="67521" r="65286" b="8120"/>
            <a:stretch/>
          </p:blipFill>
          <p:spPr bwMode="auto">
            <a:xfrm>
              <a:off x="4513207" y="5218666"/>
              <a:ext cx="1051033" cy="103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Image result for ods presidencia">
              <a:extLst>
                <a:ext uri="{FF2B5EF4-FFF2-40B4-BE49-F238E27FC236}">
                  <a16:creationId xmlns:a16="http://schemas.microsoft.com/office/drawing/2014/main" id="{56AD2040-A1B6-403D-BD48-B0860FD0B2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19" t="67454" r="49925" b="8187"/>
            <a:stretch/>
          </p:blipFill>
          <p:spPr bwMode="auto">
            <a:xfrm>
              <a:off x="3372750" y="5056089"/>
              <a:ext cx="1051033" cy="103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Image result for ods presidencia">
              <a:extLst>
                <a:ext uri="{FF2B5EF4-FFF2-40B4-BE49-F238E27FC236}">
                  <a16:creationId xmlns:a16="http://schemas.microsoft.com/office/drawing/2014/main" id="{77459465-CE25-4859-A7BF-DD8B82084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1" t="67649" r="34443" b="7992"/>
            <a:stretch/>
          </p:blipFill>
          <p:spPr bwMode="auto">
            <a:xfrm>
              <a:off x="2292325" y="4825250"/>
              <a:ext cx="1051033" cy="103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Image result for ods presidencia">
              <a:extLst>
                <a:ext uri="{FF2B5EF4-FFF2-40B4-BE49-F238E27FC236}">
                  <a16:creationId xmlns:a16="http://schemas.microsoft.com/office/drawing/2014/main" id="{F2C18A55-C680-4AA9-A5F6-B01DD7F742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30" t="67599" r="19314" b="8042"/>
            <a:stretch/>
          </p:blipFill>
          <p:spPr bwMode="auto">
            <a:xfrm>
              <a:off x="1153840" y="4450047"/>
              <a:ext cx="1051033" cy="103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7962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1A2926B-81C9-E324-DDDC-87A9EE2DEA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539993"/>
              </p:ext>
            </p:extLst>
          </p:nvPr>
        </p:nvGraphicFramePr>
        <p:xfrm>
          <a:off x="251924" y="944627"/>
          <a:ext cx="8144479" cy="4968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408F066E-478F-B0E8-F703-639D437E3BC4}"/>
              </a:ext>
            </a:extLst>
          </p:cNvPr>
          <p:cNvSpPr txBox="1"/>
          <p:nvPr/>
        </p:nvSpPr>
        <p:spPr>
          <a:xfrm>
            <a:off x="8783043" y="1231224"/>
            <a:ext cx="3157033" cy="3530967"/>
          </a:xfrm>
          <a:prstGeom prst="rect">
            <a:avLst/>
          </a:prstGeom>
          <a:solidFill>
            <a:srgbClr val="9DC5D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/>
              <a:t>ANA</a:t>
            </a:r>
            <a:r>
              <a:rPr lang="pt-BR" sz="1000" dirty="0"/>
              <a:t> – Agência Nacional das Águas e Saneamento Básico</a:t>
            </a:r>
          </a:p>
          <a:p>
            <a:pPr>
              <a:lnSpc>
                <a:spcPct val="150000"/>
              </a:lnSpc>
            </a:pPr>
            <a:r>
              <a:rPr lang="pt-BR" sz="1000" b="1" dirty="0"/>
              <a:t>AESBE</a:t>
            </a:r>
            <a:r>
              <a:rPr lang="pt-BR" sz="1000" dirty="0"/>
              <a:t> – Associação Brasileira das Empresas Estaduais de Saneamento</a:t>
            </a:r>
          </a:p>
          <a:p>
            <a:pPr>
              <a:lnSpc>
                <a:spcPct val="150000"/>
              </a:lnSpc>
            </a:pPr>
            <a:r>
              <a:rPr lang="pt-BR" sz="1000" b="1" dirty="0"/>
              <a:t>CETESB</a:t>
            </a:r>
            <a:r>
              <a:rPr lang="pt-BR" sz="1000" dirty="0"/>
              <a:t> – Companhia Ambiental do Estado de São Paulo</a:t>
            </a:r>
          </a:p>
          <a:p>
            <a:pPr>
              <a:lnSpc>
                <a:spcPct val="150000"/>
              </a:lnSpc>
            </a:pPr>
            <a:r>
              <a:rPr lang="pt-BR" sz="1000" b="1" dirty="0"/>
              <a:t>CNA</a:t>
            </a:r>
            <a:r>
              <a:rPr lang="pt-BR" sz="1000" dirty="0"/>
              <a:t> - Confederação da Agricultura e Pecuária do Brasil</a:t>
            </a:r>
          </a:p>
          <a:p>
            <a:pPr>
              <a:lnSpc>
                <a:spcPct val="150000"/>
              </a:lnSpc>
            </a:pPr>
            <a:r>
              <a:rPr lang="pt-BR" sz="1000" b="1" dirty="0"/>
              <a:t>CNI</a:t>
            </a:r>
            <a:r>
              <a:rPr lang="pt-BR" sz="1000" dirty="0"/>
              <a:t> – Confederação Nacional da Indústria</a:t>
            </a:r>
          </a:p>
          <a:p>
            <a:pPr>
              <a:lnSpc>
                <a:spcPct val="150000"/>
              </a:lnSpc>
            </a:pPr>
            <a:r>
              <a:rPr lang="pt-BR" sz="1000" b="1" dirty="0"/>
              <a:t>Painel de Especialistas </a:t>
            </a:r>
            <a:r>
              <a:rPr lang="pt-BR" sz="1000" dirty="0"/>
              <a:t>-  Prof. Ricardo </a:t>
            </a:r>
            <a:r>
              <a:rPr lang="pt-BR" sz="1000" dirty="0" err="1"/>
              <a:t>Franci</a:t>
            </a:r>
            <a:r>
              <a:rPr lang="pt-BR" sz="1000" dirty="0"/>
              <a:t> Gonçalves (UFES); Prof. Rafael </a:t>
            </a:r>
            <a:r>
              <a:rPr lang="pt-BR" sz="1000" dirty="0" err="1"/>
              <a:t>Kopschtiz</a:t>
            </a:r>
            <a:r>
              <a:rPr lang="pt-BR" sz="1000" dirty="0"/>
              <a:t> Xavier Bastos (UFV); Profa. Ana Silvia Santos (UERJ); Prof. André Bezerra (UFC); Profa. Célia Regina Montes (USP); Prof. Cesar </a:t>
            </a:r>
            <a:r>
              <a:rPr lang="pt-BR" sz="1000" dirty="0" err="1"/>
              <a:t>Rossas</a:t>
            </a:r>
            <a:r>
              <a:rPr lang="pt-BR" sz="1000" dirty="0"/>
              <a:t> Mota (UFMG); Profa. Lourdinha Florêncio (UFPE); Marcelo Miki –Companhia de Saneamento Básico do Estado de São Paulo; Prof. Mario Kato (UFPE); Salomão de Sousa Medeiros–Pesquisador Titular (IFPB); Sérgio </a:t>
            </a:r>
            <a:r>
              <a:rPr lang="pt-BR" sz="1000" dirty="0" err="1"/>
              <a:t>Ayrimoraes</a:t>
            </a:r>
            <a:r>
              <a:rPr lang="pt-BR" sz="1000" dirty="0"/>
              <a:t> (ANA).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0E7522-D319-8CC6-5E15-BDCC6036DBA1}"/>
              </a:ext>
            </a:extLst>
          </p:cNvPr>
          <p:cNvSpPr txBox="1"/>
          <p:nvPr/>
        </p:nvSpPr>
        <p:spPr>
          <a:xfrm>
            <a:off x="654894" y="275148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RESULTADOS DA CONSULTA PÚBLICA - CNRH</a:t>
            </a:r>
          </a:p>
        </p:txBody>
      </p:sp>
    </p:spTree>
    <p:extLst>
      <p:ext uri="{BB962C8B-B14F-4D97-AF65-F5344CB8AC3E}">
        <p14:creationId xmlns:p14="http://schemas.microsoft.com/office/powerpoint/2010/main" val="2770580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C6C44A4-4CDA-56EB-1FF5-18FAB9740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560528"/>
              </p:ext>
            </p:extLst>
          </p:nvPr>
        </p:nvGraphicFramePr>
        <p:xfrm>
          <a:off x="79299" y="1249775"/>
          <a:ext cx="8474925" cy="464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334D390D-AA82-96D0-3D31-D1566BA59AA8}"/>
              </a:ext>
            </a:extLst>
          </p:cNvPr>
          <p:cNvSpPr txBox="1"/>
          <p:nvPr/>
        </p:nvSpPr>
        <p:spPr>
          <a:xfrm>
            <a:off x="8554224" y="1139299"/>
            <a:ext cx="3454403" cy="3761799"/>
          </a:xfrm>
          <a:prstGeom prst="rect">
            <a:avLst/>
          </a:prstGeom>
          <a:solidFill>
            <a:srgbClr val="9DC5D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/>
              <a:t>ANA</a:t>
            </a:r>
            <a:r>
              <a:rPr lang="pt-BR" sz="1000" dirty="0"/>
              <a:t> – Agência Nacional das Águas e Saneamento Básico</a:t>
            </a:r>
          </a:p>
          <a:p>
            <a:pPr>
              <a:lnSpc>
                <a:spcPct val="150000"/>
              </a:lnSpc>
            </a:pPr>
            <a:r>
              <a:rPr lang="pt-BR" sz="1000" b="1" dirty="0"/>
              <a:t>ALADYR</a:t>
            </a:r>
            <a:r>
              <a:rPr lang="pt-BR" sz="1000" dirty="0"/>
              <a:t> – Associação Latino-Americana de Dessalinização e Reúso de Água</a:t>
            </a:r>
          </a:p>
          <a:p>
            <a:pPr>
              <a:lnSpc>
                <a:spcPct val="150000"/>
              </a:lnSpc>
            </a:pPr>
            <a:r>
              <a:rPr lang="pt-BR" sz="1000" b="1" dirty="0"/>
              <a:t>AESBE</a:t>
            </a:r>
            <a:r>
              <a:rPr lang="pt-BR" sz="1000" dirty="0"/>
              <a:t> – Associação Brasileira das Empresas Estaduais de Saneamento</a:t>
            </a:r>
          </a:p>
          <a:p>
            <a:pPr>
              <a:lnSpc>
                <a:spcPct val="150000"/>
              </a:lnSpc>
            </a:pPr>
            <a:r>
              <a:rPr lang="pt-BR" sz="1000" b="1" dirty="0"/>
              <a:t>CETESB</a:t>
            </a:r>
            <a:r>
              <a:rPr lang="pt-BR" sz="1000" dirty="0"/>
              <a:t> – Companhia Ambiental do Estado de São Paulo</a:t>
            </a:r>
          </a:p>
          <a:p>
            <a:pPr>
              <a:lnSpc>
                <a:spcPct val="150000"/>
              </a:lnSpc>
            </a:pPr>
            <a:r>
              <a:rPr lang="pt-BR" sz="1000" b="1" dirty="0"/>
              <a:t>CNA</a:t>
            </a:r>
            <a:r>
              <a:rPr lang="pt-BR" sz="1000" dirty="0"/>
              <a:t> - Confederação da Agricultura e Pecuária do Brasil</a:t>
            </a:r>
          </a:p>
          <a:p>
            <a:pPr>
              <a:lnSpc>
                <a:spcPct val="150000"/>
              </a:lnSpc>
            </a:pPr>
            <a:r>
              <a:rPr lang="pt-BR" sz="1000" b="1" dirty="0"/>
              <a:t>CNI</a:t>
            </a:r>
            <a:r>
              <a:rPr lang="pt-BR" sz="1000" dirty="0"/>
              <a:t> – Confederação Nacional da Indústria</a:t>
            </a:r>
          </a:p>
          <a:p>
            <a:pPr>
              <a:lnSpc>
                <a:spcPct val="150000"/>
              </a:lnSpc>
            </a:pPr>
            <a:r>
              <a:rPr lang="pt-BR" sz="1000" b="1" dirty="0"/>
              <a:t>Painel de Especialistas </a:t>
            </a:r>
            <a:r>
              <a:rPr lang="pt-BR" sz="1000" dirty="0"/>
              <a:t>-  Prof. Ricardo </a:t>
            </a:r>
            <a:r>
              <a:rPr lang="pt-BR" sz="1000" dirty="0" err="1"/>
              <a:t>Franci</a:t>
            </a:r>
            <a:r>
              <a:rPr lang="pt-BR" sz="1000" dirty="0"/>
              <a:t> Gonçalves (UFES); Prof. Rafael </a:t>
            </a:r>
            <a:r>
              <a:rPr lang="pt-BR" sz="1000" dirty="0" err="1"/>
              <a:t>Kopschtiz</a:t>
            </a:r>
            <a:r>
              <a:rPr lang="pt-BR" sz="1000" dirty="0"/>
              <a:t> Xavier Bastos (UFV); Profa. Ana Silvia Santos (UERJ); Prof. André Bezerra (UFC); Profa. Célia Regina Montes (USP); Prof. Cesar </a:t>
            </a:r>
            <a:r>
              <a:rPr lang="pt-BR" sz="1000" dirty="0" err="1"/>
              <a:t>Rossas</a:t>
            </a:r>
            <a:r>
              <a:rPr lang="pt-BR" sz="1000" dirty="0"/>
              <a:t> Mota (UFMG); Profa. Lourdinha Florêncio (UFPE); Marcelo Miki –Companhia de Saneamento Básico do Estado de São Paulo; Prof. Mario Kato (UFPE); Salomão de Sousa Medeiros–Pesquisador Titular (IFPB); Sérgio </a:t>
            </a:r>
            <a:r>
              <a:rPr lang="pt-BR" sz="1000" dirty="0" err="1"/>
              <a:t>Ayrimoraes</a:t>
            </a:r>
            <a:r>
              <a:rPr lang="pt-BR" sz="1000" dirty="0"/>
              <a:t> (ANA).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854435-F8BD-AB42-5BE2-5A826A8BFDF0}"/>
              </a:ext>
            </a:extLst>
          </p:cNvPr>
          <p:cNvSpPr txBox="1"/>
          <p:nvPr/>
        </p:nvSpPr>
        <p:spPr>
          <a:xfrm>
            <a:off x="654894" y="275148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RESULTADOS DA CONSULTA PÚBLICA - CNRH</a:t>
            </a:r>
          </a:p>
        </p:txBody>
      </p:sp>
    </p:spTree>
    <p:extLst>
      <p:ext uri="{BB962C8B-B14F-4D97-AF65-F5344CB8AC3E}">
        <p14:creationId xmlns:p14="http://schemas.microsoft.com/office/powerpoint/2010/main" val="1901213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21D92F3-9938-7E0A-D492-E80963366B21}"/>
              </a:ext>
            </a:extLst>
          </p:cNvPr>
          <p:cNvSpPr txBox="1"/>
          <p:nvPr/>
        </p:nvSpPr>
        <p:spPr>
          <a:xfrm>
            <a:off x="369667" y="384205"/>
            <a:ext cx="1001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ATIVIDADES REALIZADAS APÓS A CONSULTA PÚBLICA DO CNRH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407A6F-CA28-E822-B137-0C6ABA69ECD6}"/>
              </a:ext>
            </a:extLst>
          </p:cNvPr>
          <p:cNvSpPr txBox="1"/>
          <p:nvPr/>
        </p:nvSpPr>
        <p:spPr>
          <a:xfrm>
            <a:off x="369667" y="1258188"/>
            <a:ext cx="11411997" cy="341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 fontAlgn="base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  <a:ea typeface="Times New Roman" panose="02020603050405020304" pitchFamily="18" charset="0"/>
              </a:rPr>
              <a:t>O GT-Reúso optou por iniciar as discussões sobre as contribuições nas tabelas referentes aos parâmetros mínimos de qualidade da água para reúso;</a:t>
            </a:r>
          </a:p>
          <a:p>
            <a:pPr marL="285744" indent="-285744" algn="just" fontAlgn="base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  <a:ea typeface="Times New Roman" panose="02020603050405020304" pitchFamily="18" charset="0"/>
              </a:rPr>
              <a:t>Foi permitida a participação de especialistas no GT-Reúso para debater as contribuições enviadas e auxiliar na elaboração das tabelas finais a serem encaminhadas a CTECT;</a:t>
            </a:r>
          </a:p>
          <a:p>
            <a:pPr marL="285744" indent="-285744" algn="just" fontAlgn="base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Trebuchet MS" panose="020B0603020202020204" pitchFamily="34" charset="0"/>
                <a:ea typeface="Times New Roman" panose="02020603050405020304" pitchFamily="18" charset="0"/>
              </a:rPr>
              <a:t>Foram realizadas quatro reuniões técnicas do GT-Reúso(16/11/2022, 22/11/2022, 06/12/2022 e 14/12/2022). Também foram realizadas reuniões em </a:t>
            </a:r>
            <a:r>
              <a:rPr lang="pt-BR" dirty="0" err="1">
                <a:latin typeface="Trebuchet MS" panose="020B0603020202020204" pitchFamily="34" charset="0"/>
                <a:ea typeface="Times New Roman" panose="02020603050405020304" pitchFamily="18" charset="0"/>
              </a:rPr>
              <a:t>sub-grupos</a:t>
            </a:r>
            <a:r>
              <a:rPr lang="pt-BR" dirty="0">
                <a:latin typeface="Trebuchet MS" panose="020B0603020202020204" pitchFamily="34" charset="0"/>
                <a:ea typeface="Times New Roman" panose="02020603050405020304" pitchFamily="18" charset="0"/>
              </a:rPr>
              <a:t>: CETESB/Ministério da Saúde (Reúso Urbano); CNA/MAPA/EMBRAPA (Reúso Agrícola).</a:t>
            </a:r>
          </a:p>
        </p:txBody>
      </p:sp>
    </p:spTree>
    <p:extLst>
      <p:ext uri="{BB962C8B-B14F-4D97-AF65-F5344CB8AC3E}">
        <p14:creationId xmlns:p14="http://schemas.microsoft.com/office/powerpoint/2010/main" val="4152177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C753E64-D946-2D90-F4FF-E4A30DA528BB}"/>
              </a:ext>
            </a:extLst>
          </p:cNvPr>
          <p:cNvSpPr txBox="1"/>
          <p:nvPr/>
        </p:nvSpPr>
        <p:spPr>
          <a:xfrm>
            <a:off x="369667" y="1061994"/>
            <a:ext cx="11517971" cy="384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pt-BR" sz="18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Tabela 1 - Critérios de qualidade da água para reúso recomendados para fins URBANOS.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07161C8-D90A-56C2-B3D8-B7839040B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443203"/>
              </p:ext>
            </p:extLst>
          </p:nvPr>
        </p:nvGraphicFramePr>
        <p:xfrm>
          <a:off x="1455317" y="1608253"/>
          <a:ext cx="8661990" cy="3641493"/>
        </p:xfrm>
        <a:graphic>
          <a:graphicData uri="http://schemas.openxmlformats.org/drawingml/2006/table">
            <a:tbl>
              <a:tblPr firstRow="1" firstCol="1" bandRow="1"/>
              <a:tblGrid>
                <a:gridCol w="1980715">
                  <a:extLst>
                    <a:ext uri="{9D8B030D-6E8A-4147-A177-3AD203B41FA5}">
                      <a16:colId xmlns:a16="http://schemas.microsoft.com/office/drawing/2014/main" val="2723487340"/>
                    </a:ext>
                  </a:extLst>
                </a:gridCol>
                <a:gridCol w="1568525">
                  <a:extLst>
                    <a:ext uri="{9D8B030D-6E8A-4147-A177-3AD203B41FA5}">
                      <a16:colId xmlns:a16="http://schemas.microsoft.com/office/drawing/2014/main" val="486463470"/>
                    </a:ext>
                  </a:extLst>
                </a:gridCol>
                <a:gridCol w="1422103">
                  <a:extLst>
                    <a:ext uri="{9D8B030D-6E8A-4147-A177-3AD203B41FA5}">
                      <a16:colId xmlns:a16="http://schemas.microsoft.com/office/drawing/2014/main" val="2630190039"/>
                    </a:ext>
                  </a:extLst>
                </a:gridCol>
                <a:gridCol w="3690647">
                  <a:extLst>
                    <a:ext uri="{9D8B030D-6E8A-4147-A177-3AD203B41FA5}">
                      <a16:colId xmlns:a16="http://schemas.microsoft.com/office/drawing/2014/main" val="3475446097"/>
                    </a:ext>
                  </a:extLst>
                </a:gridCol>
              </a:tblGrid>
              <a:tr h="2064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Variável de qualidade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de referência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Frequência mínima de monitoramento </a:t>
                      </a:r>
                      <a:r>
                        <a:rPr lang="pt-BR" sz="1300" b="1" baseline="300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467036"/>
                  </a:ext>
                </a:extLst>
              </a:tr>
              <a:tr h="76719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Uso irrestrito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Uso restrito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209544"/>
                  </a:ext>
                </a:extLst>
              </a:tr>
              <a:tr h="456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strike="sng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Cloro residual livre </a:t>
                      </a:r>
                      <a:r>
                        <a:rPr lang="pt-BR" sz="1300" strike="sngStrike" baseline="300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pt-BR" sz="1300" strike="sng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(mg Cl</a:t>
                      </a:r>
                      <a:r>
                        <a:rPr lang="pt-BR" sz="1300" strike="sngStrike" baseline="-250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1300" strike="sng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/L)</a:t>
                      </a:r>
                      <a:endParaRPr lang="pt-BR" sz="15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strike="sng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pt-BR" sz="1300" strike="sng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1,0</a:t>
                      </a:r>
                      <a:endParaRPr lang="pt-BR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strike="sng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pt-BR" sz="1300" strike="sng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1,0</a:t>
                      </a:r>
                      <a:endParaRPr lang="pt-BR" sz="15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strike="sng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Semanalmente</a:t>
                      </a:r>
                      <a:endParaRPr lang="pt-BR" sz="1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298618"/>
                  </a:ext>
                </a:extLst>
              </a:tr>
              <a:tr h="708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i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coli 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(UFC/100 mL)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300" dirty="0">
                          <a:effectLst/>
                          <a:latin typeface="Arial Nova" panose="020B05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10³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pt-BR" sz="1300" baseline="300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frequência de monitoramento deverá ser realizada em conformidade com o porte da ETE, em termos de vazão (Q):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Semanalmente (Q &gt; 100 L/s);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Quinzenalmente (10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 L/s); 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Mensalmente (Q &lt; 10 L/s)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39106"/>
                  </a:ext>
                </a:extLst>
              </a:tr>
              <a:tr h="991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Ovos de helmintos (ovos/L)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300">
                          <a:effectLst/>
                          <a:latin typeface="Arial Nova" panose="020B05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300">
                          <a:effectLst/>
                          <a:latin typeface="Arial Nova" panose="020B05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12975"/>
                  </a:ext>
                </a:extLst>
              </a:tr>
              <a:tr h="511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 </a:t>
                      </a: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300">
                          <a:effectLst/>
                          <a:latin typeface="Arial Nova" panose="020B05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 </a:t>
                      </a:r>
                      <a:r>
                        <a:rPr lang="pt-BR" sz="1300">
                          <a:effectLst/>
                          <a:latin typeface="Arial" panose="020B06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300">
                          <a:effectLst/>
                          <a:latin typeface="Arial Nova" panose="020B05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 </a:t>
                      </a:r>
                      <a:r>
                        <a:rPr lang="pt-BR" sz="1300" dirty="0">
                          <a:effectLst/>
                          <a:latin typeface="Arial" panose="020B06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300" dirty="0">
                          <a:effectLst/>
                          <a:latin typeface="Arial Nova" panose="020B05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 </a:t>
                      </a:r>
                      <a:r>
                        <a:rPr lang="pt-BR" sz="1300" dirty="0">
                          <a:effectLst/>
                          <a:latin typeface="Arial" panose="020B06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300" dirty="0">
                          <a:effectLst/>
                          <a:latin typeface="Arial Nova" panose="020B050402020202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Semanalmente</a:t>
                      </a:r>
                      <a:endParaRPr lang="pt-B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944847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6AC69500-2282-876A-4D62-DBE0AF1ACA1F}"/>
              </a:ext>
            </a:extLst>
          </p:cNvPr>
          <p:cNvSpPr txBox="1"/>
          <p:nvPr/>
        </p:nvSpPr>
        <p:spPr>
          <a:xfrm>
            <a:off x="369667" y="384205"/>
            <a:ext cx="1001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ATIVIDADES REALIZADAS APÓS A CONSULTA PÚBLICA DO CNRH</a:t>
            </a:r>
          </a:p>
        </p:txBody>
      </p:sp>
    </p:spTree>
    <p:extLst>
      <p:ext uri="{BB962C8B-B14F-4D97-AF65-F5344CB8AC3E}">
        <p14:creationId xmlns:p14="http://schemas.microsoft.com/office/powerpoint/2010/main" val="1932717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C753E64-D946-2D90-F4FF-E4A30DA528BB}"/>
              </a:ext>
            </a:extLst>
          </p:cNvPr>
          <p:cNvSpPr txBox="1"/>
          <p:nvPr/>
        </p:nvSpPr>
        <p:spPr>
          <a:xfrm>
            <a:off x="674029" y="875615"/>
            <a:ext cx="1151797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pt-BR" sz="18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Tabela 2 - Critérios de qualidade da água para reúso recomendados para fins </a:t>
            </a:r>
            <a:r>
              <a:rPr lang="pt-B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AGRÍCOLAS</a:t>
            </a:r>
            <a:r>
              <a:rPr lang="pt-BR" sz="18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2059B2D-B35C-D0D4-816D-31662560B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86995"/>
              </p:ext>
            </p:extLst>
          </p:nvPr>
        </p:nvGraphicFramePr>
        <p:xfrm>
          <a:off x="564996" y="1654184"/>
          <a:ext cx="11062008" cy="4328201"/>
        </p:xfrm>
        <a:graphic>
          <a:graphicData uri="http://schemas.openxmlformats.org/drawingml/2006/table">
            <a:tbl>
              <a:tblPr firstRow="1" firstCol="1" bandRow="1"/>
              <a:tblGrid>
                <a:gridCol w="1821861">
                  <a:extLst>
                    <a:ext uri="{9D8B030D-6E8A-4147-A177-3AD203B41FA5}">
                      <a16:colId xmlns:a16="http://schemas.microsoft.com/office/drawing/2014/main" val="2100138657"/>
                    </a:ext>
                  </a:extLst>
                </a:gridCol>
                <a:gridCol w="338995">
                  <a:extLst>
                    <a:ext uri="{9D8B030D-6E8A-4147-A177-3AD203B41FA5}">
                      <a16:colId xmlns:a16="http://schemas.microsoft.com/office/drawing/2014/main" val="746024354"/>
                    </a:ext>
                  </a:extLst>
                </a:gridCol>
                <a:gridCol w="1482867">
                  <a:extLst>
                    <a:ext uri="{9D8B030D-6E8A-4147-A177-3AD203B41FA5}">
                      <a16:colId xmlns:a16="http://schemas.microsoft.com/office/drawing/2014/main" val="800663431"/>
                    </a:ext>
                  </a:extLst>
                </a:gridCol>
                <a:gridCol w="128501">
                  <a:extLst>
                    <a:ext uri="{9D8B030D-6E8A-4147-A177-3AD203B41FA5}">
                      <a16:colId xmlns:a16="http://schemas.microsoft.com/office/drawing/2014/main" val="1579025287"/>
                    </a:ext>
                  </a:extLst>
                </a:gridCol>
                <a:gridCol w="1822641">
                  <a:extLst>
                    <a:ext uri="{9D8B030D-6E8A-4147-A177-3AD203B41FA5}">
                      <a16:colId xmlns:a16="http://schemas.microsoft.com/office/drawing/2014/main" val="3420243145"/>
                    </a:ext>
                  </a:extLst>
                </a:gridCol>
                <a:gridCol w="1821861">
                  <a:extLst>
                    <a:ext uri="{9D8B030D-6E8A-4147-A177-3AD203B41FA5}">
                      <a16:colId xmlns:a16="http://schemas.microsoft.com/office/drawing/2014/main" val="3873933514"/>
                    </a:ext>
                  </a:extLst>
                </a:gridCol>
                <a:gridCol w="1822641">
                  <a:extLst>
                    <a:ext uri="{9D8B030D-6E8A-4147-A177-3AD203B41FA5}">
                      <a16:colId xmlns:a16="http://schemas.microsoft.com/office/drawing/2014/main" val="3940157447"/>
                    </a:ext>
                  </a:extLst>
                </a:gridCol>
                <a:gridCol w="1822641">
                  <a:extLst>
                    <a:ext uri="{9D8B030D-6E8A-4147-A177-3AD203B41FA5}">
                      <a16:colId xmlns:a16="http://schemas.microsoft.com/office/drawing/2014/main" val="1459429619"/>
                    </a:ext>
                  </a:extLst>
                </a:gridCol>
              </a:tblGrid>
              <a:tr h="214129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cap="all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Reúso agrícola irrestrito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461682"/>
                  </a:ext>
                </a:extLst>
              </a:tr>
              <a:tr h="2315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 de cultivo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7" marR="4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 de cultivo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 de irrigação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Cobertura do solo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i="1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coli</a:t>
                      </a: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/100 mL </a:t>
                      </a:r>
                      <a:r>
                        <a:rPr lang="pt-BR" sz="1200" baseline="300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Ovos de helmintos/L </a:t>
                      </a:r>
                      <a:r>
                        <a:rPr lang="pt-BR" sz="1200" baseline="300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119927"/>
                  </a:ext>
                </a:extLst>
              </a:tr>
              <a:tr h="57717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Qualquer cultura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solo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7" marR="4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solo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Localizada por gotejamento ou subterrânea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Cobertura plástica (</a:t>
                      </a:r>
                      <a:r>
                        <a:rPr lang="pt-BR" sz="1200" i="1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mulching</a:t>
                      </a: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ou de resíduos vegetais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pt-BR" sz="1200" baseline="300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145191"/>
                  </a:ext>
                </a:extLst>
              </a:tr>
              <a:tr h="3815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highlight>
                            <a:srgbClr val="FFFF00"/>
                          </a:highlight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Hortaliças consumidas cruas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  <a:highlight>
                            <a:srgbClr val="FFFF00"/>
                          </a:highlight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solo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7" marR="4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highlight>
                            <a:srgbClr val="FFFF00"/>
                          </a:highlight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solo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highlight>
                            <a:srgbClr val="FFFF00"/>
                          </a:highlight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Localizada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highlight>
                            <a:srgbClr val="FFFF00"/>
                          </a:highlight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 necessária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highlight>
                            <a:srgbClr val="FFFF00"/>
                          </a:highlight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10³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200">
                          <a:effectLst/>
                          <a:highlight>
                            <a:srgbClr val="FFFF00"/>
                          </a:highlight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158974"/>
                  </a:ext>
                </a:extLst>
              </a:tr>
              <a:tr h="4116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Qualquer cultura </a:t>
                      </a:r>
                      <a:r>
                        <a:rPr lang="pt-BR" sz="120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(exceto hortaliças consumidas cruas)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solo</a:t>
                      </a:r>
                      <a:endParaRPr lang="pt-B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7" marR="4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solo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Todos os tipos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 necessária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pt-BR" sz="1200" baseline="300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771923"/>
                  </a:ext>
                </a:extLst>
              </a:tr>
              <a:tr h="22336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Qualquer cultura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9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Hidropônico</a:t>
                      </a:r>
                      <a:endParaRPr lang="pt-B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7" marR="485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Hidropônico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 se aplica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 se aplica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902905"/>
                  </a:ext>
                </a:extLst>
              </a:tr>
              <a:tr h="226085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cap="all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Reúso agrícola restrito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155691"/>
                  </a:ext>
                </a:extLst>
              </a:tr>
              <a:tr h="1858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Cultura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 de cultivo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 de irrigação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i="1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coli</a:t>
                      </a: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/100 </a:t>
                      </a:r>
                      <a:r>
                        <a:rPr lang="pt-BR" sz="1200" dirty="0" err="1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Ovos de helmintos/L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47206"/>
                  </a:ext>
                </a:extLst>
              </a:tr>
              <a:tr h="3478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Qualquer cultura, exceto hortaliças tubérculos e raízes que possam ser consumidas cruas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solo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Subterrânea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pt-BR" sz="1200" baseline="3000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487069"/>
                  </a:ext>
                </a:extLst>
              </a:tr>
              <a:tr h="4250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Todos os tipos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pt-BR" sz="1200" baseline="300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200" dirty="0"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332822"/>
                  </a:ext>
                </a:extLst>
              </a:tr>
              <a:tr h="110396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Frequência de monitoramento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frequência de monitoramento deverá ser realizada em conformidade com o porte da ETE, em termos de vazão (Q):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Semanalmente (Q &gt; 100 L/s); - Quinzenalmente (10 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 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 L/s);  - Mensalmente (Q &lt; 10 L/s)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56" marR="64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341670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82F9A04A-98A5-47B5-17E5-C0EA993CFD5B}"/>
              </a:ext>
            </a:extLst>
          </p:cNvPr>
          <p:cNvSpPr txBox="1"/>
          <p:nvPr/>
        </p:nvSpPr>
        <p:spPr>
          <a:xfrm>
            <a:off x="674029" y="376538"/>
            <a:ext cx="1001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ATIVIDADES REALIZADAS APÓS A CONSULTA PÚBLICA DO CNRH</a:t>
            </a:r>
          </a:p>
        </p:txBody>
      </p:sp>
    </p:spTree>
    <p:extLst>
      <p:ext uri="{BB962C8B-B14F-4D97-AF65-F5344CB8AC3E}">
        <p14:creationId xmlns:p14="http://schemas.microsoft.com/office/powerpoint/2010/main" val="4010620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21D92F3-9938-7E0A-D492-E80963366B21}"/>
              </a:ext>
            </a:extLst>
          </p:cNvPr>
          <p:cNvSpPr txBox="1"/>
          <p:nvPr/>
        </p:nvSpPr>
        <p:spPr>
          <a:xfrm>
            <a:off x="390001" y="38076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PERSPECTIVAS FUTURAS PARA O CNRH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D407A6F-CA28-E822-B137-0C6ABA69ECD6}"/>
              </a:ext>
            </a:extLst>
          </p:cNvPr>
          <p:cNvSpPr txBox="1"/>
          <p:nvPr/>
        </p:nvSpPr>
        <p:spPr>
          <a:xfrm>
            <a:off x="390001" y="1056851"/>
            <a:ext cx="11411997" cy="372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 fontAlgn="base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As atividades do GT-Reúso no âmbito da CTECT/CNRH retomarão após a publicação do novo Decreto referente ao CNRH: nova estrutura, inclusão de comitê de integração das políticas ambientais e de recursos hídricos;</a:t>
            </a:r>
          </a:p>
          <a:p>
            <a:pPr marL="285744" indent="-285744" algn="just" fontAlgn="base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Composição do novo GT-Reúso com mais integrantes e, se possível, mantendo os representantes e técnicos que participaram das discussões anteriores;</a:t>
            </a:r>
          </a:p>
          <a:p>
            <a:pPr marL="285744" indent="-285744" algn="just" fontAlgn="base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Trebuchet MS" panose="020B0603020202020204" pitchFamily="34" charset="0"/>
                <a:ea typeface="Times New Roman" panose="02020603050405020304" pitchFamily="18" charset="0"/>
              </a:rPr>
              <a:t>Maior proximidade do CNRH com o CONAMA, que é o </a:t>
            </a:r>
            <a:r>
              <a:rPr lang="pt-BR" sz="2000" dirty="0">
                <a:latin typeface="Trebuchet MS" panose="020B0603020202020204" pitchFamily="34" charset="0"/>
              </a:rPr>
              <a:t>principal órgão consultivo e deliberativo do MMA.</a:t>
            </a:r>
            <a:endParaRPr lang="pt-BR" sz="20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34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0B143-3804-6DB0-0FD6-EEA2FC1A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0310"/>
            <a:ext cx="10515600" cy="1325563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CONTEXTUALIZAÇÃO DA REGULAMENTAÇÃO</a:t>
            </a:r>
            <a:b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Comitê Interministerial de Saneamento Básico </a:t>
            </a:r>
            <a:b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b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CISB</a:t>
            </a:r>
          </a:p>
        </p:txBody>
      </p:sp>
    </p:spTree>
    <p:extLst>
      <p:ext uri="{BB962C8B-B14F-4D97-AF65-F5344CB8AC3E}">
        <p14:creationId xmlns:p14="http://schemas.microsoft.com/office/powerpoint/2010/main" val="4122296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7400CBD-B13B-27E2-C417-763AB43698C6}"/>
              </a:ext>
            </a:extLst>
          </p:cNvPr>
          <p:cNvSpPr txBox="1">
            <a:spLocks/>
          </p:cNvSpPr>
          <p:nvPr/>
        </p:nvSpPr>
        <p:spPr>
          <a:xfrm>
            <a:off x="280158" y="294044"/>
            <a:ext cx="1163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400"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sz="1800" dirty="0"/>
              <a:t>PLANO DE TRABALHO DO GT- REÚSO NÃO POTÁVEL DE ÁGUA E DO APROVEITAMENTO DE ÁGUAS DE CHUVA - CISB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757CB7-A06F-7878-EA5D-BA14AA4D0668}"/>
              </a:ext>
            </a:extLst>
          </p:cNvPr>
          <p:cNvSpPr txBox="1"/>
          <p:nvPr/>
        </p:nvSpPr>
        <p:spPr>
          <a:xfrm>
            <a:off x="481511" y="927449"/>
            <a:ext cx="11055532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/>
              <a:t>O Grupo de Trabalho (GT) de Reúso não potável de água e do aproveitamento de águas de chuva foi instituído durante a 1ª Reunião das Câmaras Técnicas do Comitê Interministerial de Saneamento Básico (</a:t>
            </a:r>
            <a:r>
              <a:rPr lang="pt-BR" sz="1600" dirty="0" err="1"/>
              <a:t>Cisb</a:t>
            </a:r>
            <a:r>
              <a:rPr lang="pt-BR" sz="1600" dirty="0"/>
              <a:t>), ocorrida no dia 14/09/2023, com prazo de atuação por 90 dias. (Previsão inicial de conclusão dos trabalhos do GT - 07/01/2024)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highlight>
                  <a:srgbClr val="FFFF00"/>
                </a:highlight>
              </a:rPr>
              <a:t>Foi aprovada a solicitação de prorrogação do prazo de atuação do GT, em caráter extraordinário, até o dia 06/04/2024.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u="sng" dirty="0">
                <a:solidFill>
                  <a:srgbClr val="000000"/>
                </a:solidFill>
              </a:rPr>
              <a:t>O</a:t>
            </a:r>
            <a:r>
              <a:rPr lang="pt-BR" sz="1600" b="0" i="0" u="sng" dirty="0">
                <a:solidFill>
                  <a:srgbClr val="000000"/>
                </a:solidFill>
                <a:effectLst/>
              </a:rPr>
              <a:t> GT foi criado com o objetivo de elaborar uma minuta de Decreto Federal para regulamentar o art. 49-A da Lei nº 11.445, de 2007</a:t>
            </a:r>
            <a:r>
              <a:rPr lang="pt-BR" sz="1600" b="0" i="0" dirty="0">
                <a:solidFill>
                  <a:srgbClr val="000000"/>
                </a:solidFill>
                <a:effectLst/>
              </a:rPr>
              <a:t>. Nesse artigo foi proposto a União, estimular o uso das águas de chuva e o reúso não potável das águas cinzas em novas edificações e nas atividades paisagísticas, agrícolas, florestais e industriais.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Considerando a necessidade de regulamentar o reúso em um contexto mais amplo do que o delimitado no art. 49-A da Lei nº 11.445/2007, o GT solicitou à CONJUR do Ministério das Cidades que avaliasse a possibilidade de ser incluído neste decreto, dispositivos que atendam a Lei nº 11.445/2007, principalmente ao inciso XII, do art. 48, no qual foi solicitado que a </a:t>
            </a:r>
            <a:r>
              <a:rPr lang="pt-BR" sz="1600" b="0" i="1" dirty="0">
                <a:solidFill>
                  <a:srgbClr val="000000"/>
                </a:solidFill>
                <a:effectLst/>
              </a:rPr>
              <a:t>“União, no estabelecimento de sua política de saneamento básico, deverá observar, como diretriz, o fomento ao reúso de efluentes sanitários, em conformidade com as demais normas ambientais e de saúde pública”.</a:t>
            </a:r>
            <a:endParaRPr lang="pt-BR" sz="1600" i="1" dirty="0">
              <a:highlight>
                <a:srgbClr val="FFFF00"/>
              </a:highlight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73936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C757CB7-A06F-7878-EA5D-BA14AA4D0668}"/>
              </a:ext>
            </a:extLst>
          </p:cNvPr>
          <p:cNvSpPr txBox="1"/>
          <p:nvPr/>
        </p:nvSpPr>
        <p:spPr>
          <a:xfrm>
            <a:off x="568234" y="1152283"/>
            <a:ext cx="11055532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Informa-se que houve manifestação jurídica favorável ao aproveitamento das águas de chuva para consumo humano e para fins não potáveis, mas desfavorável a ampliação do art. 49-A da Lei 11.445/2007, por ato infralegal. Contudo, a equipe técnica do Ministério das Cidades e do Ministério do Meio Ambiente e Mudança do Clima, entendeu ser necessário aclarar, tecnicamente, a solicitação feita pelo GT, e desta forma, realizar uma reunião interna entre os técnicos dos Ministérios junto à consultoria jurídica, sendo apresentado, posteriormente por esses servidores, um pedido de reconsideração da conclusão jurídica sobre o reúso para efluentes sanitários. </a:t>
            </a:r>
            <a:endParaRPr lang="pt-B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O GT está aguardando um parecer final da CONJUR sobre os questionamentos para continuar com as discussões referentes ao tema reúso não potável de água.</a:t>
            </a:r>
            <a:endParaRPr lang="pt-BR" sz="1600" dirty="0">
              <a:highlight>
                <a:srgbClr val="FFFF00"/>
              </a:highligh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8F28B7-58FE-D543-ECA6-275FA79F2A65}"/>
              </a:ext>
            </a:extLst>
          </p:cNvPr>
          <p:cNvSpPr txBox="1">
            <a:spLocks/>
          </p:cNvSpPr>
          <p:nvPr/>
        </p:nvSpPr>
        <p:spPr>
          <a:xfrm>
            <a:off x="280158" y="344378"/>
            <a:ext cx="11631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PLANO DE TRABALHO DO GT- REÚSO NÃO POTÁVEL DE ÁGUA E DO APROVEITAMENTO DE ÁGUAS DE CHUVA - CISB</a:t>
            </a:r>
          </a:p>
        </p:txBody>
      </p:sp>
    </p:spTree>
    <p:extLst>
      <p:ext uri="{BB962C8B-B14F-4D97-AF65-F5344CB8AC3E}">
        <p14:creationId xmlns:p14="http://schemas.microsoft.com/office/powerpoint/2010/main" val="2400454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7400CBD-B13B-27E2-C417-763AB43698C6}"/>
              </a:ext>
            </a:extLst>
          </p:cNvPr>
          <p:cNvSpPr txBox="1">
            <a:spLocks/>
          </p:cNvSpPr>
          <p:nvPr/>
        </p:nvSpPr>
        <p:spPr>
          <a:xfrm>
            <a:off x="531845" y="379687"/>
            <a:ext cx="1112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RESUMO DAS ATIVIDADES JÁ REALIZADAS PELO GRUPO DE TRABALHO - CISB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757CB7-A06F-7878-EA5D-BA14AA4D0668}"/>
              </a:ext>
            </a:extLst>
          </p:cNvPr>
          <p:cNvSpPr txBox="1"/>
          <p:nvPr/>
        </p:nvSpPr>
        <p:spPr>
          <a:xfrm>
            <a:off x="531845" y="1163069"/>
            <a:ext cx="11055532" cy="2768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600" dirty="0">
                <a:solidFill>
                  <a:srgbClr val="000000"/>
                </a:solidFill>
              </a:rPr>
              <a:t>Público-alvo que Decreto Federal em elaboração será direcionado: </a:t>
            </a:r>
            <a:r>
              <a:rPr lang="pt-BR" sz="1600" kern="0" dirty="0">
                <a:solidFill>
                  <a:srgbClr val="1F1F1F"/>
                </a:solidFill>
                <a:cs typeface="Arial" panose="020B0604020202020204" pitchFamily="34" charset="0"/>
              </a:rPr>
              <a:t>G</a:t>
            </a:r>
            <a:r>
              <a:rPr lang="pt-BR" sz="1600" kern="0" dirty="0">
                <a:solidFill>
                  <a:srgbClr val="1F1F1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overno Federal, Estados, Distrito Federal e Municípios; profissionais da área de saneamento básico; empresas do setor agrícola, florestal, industrial e da construção civil;  consumidores finais </a:t>
            </a:r>
            <a:r>
              <a:rPr lang="pt-BR" sz="16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(População geral).</a:t>
            </a:r>
            <a:endParaRPr lang="pt-BR" sz="1600" kern="100" dirty="0">
              <a:solidFill>
                <a:srgbClr val="1F1F1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Foram realizadas dez reuniões pelo GT e já foram concluídas as disposições sobre aproveitamento de água de chuva. Foi destacado na última reunião que a relatoria aguarda uma avaliação final dos dispositivos já discutidos.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O GT está aguardando um parecer final da CONJUR sobre os questionamentos para continuar com as discussões referentes ao tema reúso não potável de água.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9938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1C618ED-E1B6-43D2-98D7-676F96459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994" y="177590"/>
            <a:ext cx="9144000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ÁGUA COMO ELEMENTO INTEGRADOR DA AGENDA 2030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4463117" y="666585"/>
            <a:ext cx="8039904" cy="5137056"/>
            <a:chOff x="754999" y="980953"/>
            <a:chExt cx="8014336" cy="4987464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14201541-E80F-4CEA-BE92-A1FA6DD3CA74}"/>
                </a:ext>
              </a:extLst>
            </p:cNvPr>
            <p:cNvGrpSpPr/>
            <p:nvPr/>
          </p:nvGrpSpPr>
          <p:grpSpPr>
            <a:xfrm>
              <a:off x="754999" y="980953"/>
              <a:ext cx="8014336" cy="4987464"/>
              <a:chOff x="815339" y="935268"/>
              <a:chExt cx="8014336" cy="4987464"/>
            </a:xfrm>
          </p:grpSpPr>
          <p:pic>
            <p:nvPicPr>
              <p:cNvPr id="27" name="Picture 2" descr="Image result for stockholm resilience centre sustainable development goals">
                <a:extLst>
                  <a:ext uri="{FF2B5EF4-FFF2-40B4-BE49-F238E27FC236}">
                    <a16:creationId xmlns:a16="http://schemas.microsoft.com/office/drawing/2014/main" id="{38643949-0E45-4F2A-8BFD-E2A86C2D21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339" y="935268"/>
                <a:ext cx="7595236" cy="49514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1">
                <a:extLst>
                  <a:ext uri="{FF2B5EF4-FFF2-40B4-BE49-F238E27FC236}">
                    <a16:creationId xmlns:a16="http://schemas.microsoft.com/office/drawing/2014/main" id="{8BFF767E-181C-4C30-A652-14B8785AF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5100" y="5668816"/>
                <a:ext cx="2314575" cy="2539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68580" tIns="34290" rIns="68580" bIns="34290" anchor="ctr">
                <a:spAutoFit/>
              </a:bodyPr>
              <a:lstStyle>
                <a:defPPr>
                  <a:defRPr lang="pt-B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/>
                <a:r>
                  <a:rPr lang="pt-BR" altLang="pt-BR" sz="1200" i="1" dirty="0">
                    <a:solidFill>
                      <a:srgbClr val="002060"/>
                    </a:solidFill>
                    <a:latin typeface="Calibri Light" panose="020F0302020204030204" pitchFamily="34" charset="0"/>
                    <a:ea typeface="Century Gothic" charset="0"/>
                    <a:cs typeface="Calibri Light" panose="020F0302020204030204" pitchFamily="34" charset="0"/>
                  </a:rPr>
                  <a:t>Fonte: Stockholm </a:t>
                </a:r>
                <a:r>
                  <a:rPr lang="pt-BR" altLang="pt-BR" sz="1200" i="1" dirty="0" err="1">
                    <a:solidFill>
                      <a:srgbClr val="002060"/>
                    </a:solidFill>
                    <a:latin typeface="Calibri Light" panose="020F0302020204030204" pitchFamily="34" charset="0"/>
                    <a:ea typeface="Century Gothic" charset="0"/>
                    <a:cs typeface="Calibri Light" panose="020F0302020204030204" pitchFamily="34" charset="0"/>
                  </a:rPr>
                  <a:t>Resilience</a:t>
                </a:r>
                <a:r>
                  <a:rPr lang="pt-BR" altLang="pt-BR" sz="1200" i="1" dirty="0">
                    <a:solidFill>
                      <a:srgbClr val="002060"/>
                    </a:solidFill>
                    <a:latin typeface="Calibri Light" panose="020F0302020204030204" pitchFamily="34" charset="0"/>
                    <a:ea typeface="Century Gothic" charset="0"/>
                    <a:cs typeface="Calibri Light" panose="020F0302020204030204" pitchFamily="34" charset="0"/>
                  </a:rPr>
                  <a:t> Centre</a:t>
                </a:r>
              </a:p>
            </p:txBody>
          </p:sp>
        </p:grpSp>
        <p:sp>
          <p:nvSpPr>
            <p:cNvPr id="29" name="Rectangle 1">
              <a:extLst>
                <a:ext uri="{FF2B5EF4-FFF2-40B4-BE49-F238E27FC236}">
                  <a16:creationId xmlns:a16="http://schemas.microsoft.com/office/drawing/2014/main" id="{0DA8CA3B-9DB0-40BC-B3D4-FC5D7C722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300" y="3650300"/>
              <a:ext cx="1123950" cy="377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68580" tIns="34290" rIns="68580" bIns="34290" anchor="ctr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b="1" i="1" dirty="0">
                  <a:solidFill>
                    <a:srgbClr val="1F4E79"/>
                  </a:solidFill>
                  <a:latin typeface="Calibri Light" panose="020F0302020204030204" pitchFamily="34" charset="0"/>
                  <a:ea typeface="Century Gothic" charset="0"/>
                  <a:cs typeface="Calibri Light" panose="020F0302020204030204" pitchFamily="34" charset="0"/>
                </a:rPr>
                <a:t>Biosfera</a:t>
              </a:r>
              <a:endParaRPr lang="pt-BR" altLang="pt-BR" i="1" dirty="0">
                <a:solidFill>
                  <a:srgbClr val="1F4E79"/>
                </a:solidFill>
                <a:latin typeface="Calibri Light" panose="020F0302020204030204" pitchFamily="34" charset="0"/>
                <a:ea typeface="Century Gothic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E05483EE-B4AA-4B71-8477-2D320730427F}"/>
                </a:ext>
              </a:extLst>
            </p:cNvPr>
            <p:cNvSpPr/>
            <p:nvPr/>
          </p:nvSpPr>
          <p:spPr>
            <a:xfrm>
              <a:off x="3743325" y="1888989"/>
              <a:ext cx="695325" cy="238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59C951B-C41B-4531-939A-2007E85CB321}"/>
                </a:ext>
              </a:extLst>
            </p:cNvPr>
            <p:cNvSpPr/>
            <p:nvPr/>
          </p:nvSpPr>
          <p:spPr>
            <a:xfrm>
              <a:off x="3200400" y="2652994"/>
              <a:ext cx="609600" cy="238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ctangle 1">
              <a:extLst>
                <a:ext uri="{FF2B5EF4-FFF2-40B4-BE49-F238E27FC236}">
                  <a16:creationId xmlns:a16="http://schemas.microsoft.com/office/drawing/2014/main" id="{428DE1F3-CA6F-4BAE-AF69-D6B563F10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2583543"/>
              <a:ext cx="1343025" cy="377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68580" tIns="34290" rIns="68580" bIns="34290" anchor="ctr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b="1" i="1" dirty="0">
                  <a:solidFill>
                    <a:srgbClr val="1F4E79"/>
                  </a:solidFill>
                  <a:latin typeface="Calibri Light" panose="020F0302020204030204" pitchFamily="34" charset="0"/>
                  <a:ea typeface="Century Gothic" charset="0"/>
                  <a:cs typeface="Calibri Light" panose="020F0302020204030204" pitchFamily="34" charset="0"/>
                </a:rPr>
                <a:t>Sociedade</a:t>
              </a:r>
              <a:endParaRPr lang="pt-BR" altLang="pt-BR" i="1" dirty="0">
                <a:solidFill>
                  <a:srgbClr val="1F4E79"/>
                </a:solidFill>
                <a:latin typeface="Calibri Light" panose="020F0302020204030204" pitchFamily="34" charset="0"/>
                <a:ea typeface="Century Gothic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Rectangle 1">
              <a:extLst>
                <a:ext uri="{FF2B5EF4-FFF2-40B4-BE49-F238E27FC236}">
                  <a16:creationId xmlns:a16="http://schemas.microsoft.com/office/drawing/2014/main" id="{21454918-75F1-41EA-B732-C66EB38E3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300" y="1687391"/>
              <a:ext cx="1123950" cy="377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68580" tIns="34290" rIns="68580" bIns="34290" anchor="ctr">
              <a:spAutoFit/>
            </a:bodyPr>
            <a:lstStyle>
              <a:defPPr>
                <a:defRPr lang="pt-B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b="1" i="1" dirty="0">
                  <a:solidFill>
                    <a:srgbClr val="1F4E79"/>
                  </a:solidFill>
                  <a:latin typeface="Calibri Light" panose="020F0302020204030204" pitchFamily="34" charset="0"/>
                  <a:ea typeface="Century Gothic" charset="0"/>
                  <a:cs typeface="Calibri Light" panose="020F0302020204030204" pitchFamily="34" charset="0"/>
                </a:rPr>
                <a:t>Economia</a:t>
              </a:r>
              <a:endParaRPr lang="pt-BR" altLang="pt-BR" i="1" dirty="0">
                <a:solidFill>
                  <a:srgbClr val="1F4E79"/>
                </a:solidFill>
                <a:latin typeface="Calibri Light" panose="020F0302020204030204" pitchFamily="34" charset="0"/>
                <a:ea typeface="Century Gothic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1E3F0E2F-5DE1-9BBF-3DAD-7F67FDB3EBB7}"/>
              </a:ext>
            </a:extLst>
          </p:cNvPr>
          <p:cNvSpPr txBox="1"/>
          <p:nvPr/>
        </p:nvSpPr>
        <p:spPr>
          <a:xfrm>
            <a:off x="571403" y="804554"/>
            <a:ext cx="4089543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Os ODS podem ser dividido em três dimensões: </a:t>
            </a:r>
            <a:r>
              <a:rPr lang="pt-BR" b="1" dirty="0"/>
              <a:t>dimensão ambiental</a:t>
            </a:r>
            <a:r>
              <a:rPr lang="pt-BR" dirty="0"/>
              <a:t>, que buscam proteger o meio ambiente e promover o uso sustentável dos recursos naturais; </a:t>
            </a:r>
            <a:r>
              <a:rPr lang="pt-BR" b="1" dirty="0"/>
              <a:t>dimensão social</a:t>
            </a:r>
            <a:r>
              <a:rPr lang="pt-BR" dirty="0"/>
              <a:t> que buscam promover o desenvolvimento social e a inclusão de todos; e </a:t>
            </a:r>
            <a:r>
              <a:rPr lang="pt-BR" b="1" dirty="0"/>
              <a:t>dimensão econômica </a:t>
            </a:r>
            <a:r>
              <a:rPr lang="pt-BR" dirty="0"/>
              <a:t>que tem por finalidade promover o crescimento econômico de forma sustentável.</a:t>
            </a:r>
          </a:p>
        </p:txBody>
      </p:sp>
    </p:spTree>
    <p:extLst>
      <p:ext uri="{BB962C8B-B14F-4D97-AF65-F5344CB8AC3E}">
        <p14:creationId xmlns:p14="http://schemas.microsoft.com/office/powerpoint/2010/main" val="93298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7400CBD-B13B-27E2-C417-763AB43698C6}"/>
              </a:ext>
            </a:extLst>
          </p:cNvPr>
          <p:cNvSpPr txBox="1">
            <a:spLocks/>
          </p:cNvSpPr>
          <p:nvPr/>
        </p:nvSpPr>
        <p:spPr>
          <a:xfrm>
            <a:off x="535577" y="157931"/>
            <a:ext cx="1112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RESUMO DAS ATIVIDADES JÁ REALIZADAS PELO GRUPO DE TRABALHO - CISB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445EF8D-67E8-A586-091C-B86714ACA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66446"/>
              </p:ext>
            </p:extLst>
          </p:nvPr>
        </p:nvGraphicFramePr>
        <p:xfrm>
          <a:off x="93304" y="634482"/>
          <a:ext cx="12045823" cy="60655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224782">
                  <a:extLst>
                    <a:ext uri="{9D8B030D-6E8A-4147-A177-3AD203B41FA5}">
                      <a16:colId xmlns:a16="http://schemas.microsoft.com/office/drawing/2014/main" val="490110121"/>
                    </a:ext>
                  </a:extLst>
                </a:gridCol>
                <a:gridCol w="2666085">
                  <a:extLst>
                    <a:ext uri="{9D8B030D-6E8A-4147-A177-3AD203B41FA5}">
                      <a16:colId xmlns:a16="http://schemas.microsoft.com/office/drawing/2014/main" val="3129380341"/>
                    </a:ext>
                  </a:extLst>
                </a:gridCol>
                <a:gridCol w="1184988">
                  <a:extLst>
                    <a:ext uri="{9D8B030D-6E8A-4147-A177-3AD203B41FA5}">
                      <a16:colId xmlns:a16="http://schemas.microsoft.com/office/drawing/2014/main" val="2436713366"/>
                    </a:ext>
                  </a:extLst>
                </a:gridCol>
                <a:gridCol w="6969968">
                  <a:extLst>
                    <a:ext uri="{9D8B030D-6E8A-4147-A177-3AD203B41FA5}">
                      <a16:colId xmlns:a16="http://schemas.microsoft.com/office/drawing/2014/main" val="889097648"/>
                    </a:ext>
                  </a:extLst>
                </a:gridCol>
              </a:tblGrid>
              <a:tr h="40178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Reunião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Pauta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Nº de participantes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Atividades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2464864"/>
                  </a:ext>
                </a:extLst>
              </a:tr>
              <a:tr h="1164878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1ª Reunião (10/10/2023)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Apresentação sobre o papel do CISB, da CTGS e do Grupo de Trabalho.</a:t>
                      </a:r>
                      <a:endParaRPr lang="pt-BR" sz="1200" kern="100" dirty="0">
                        <a:effectLst/>
                      </a:endParaRPr>
                    </a:p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Apresentação da minuta do plano de trabalho.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32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1. Aprovação do plano de trabalho</a:t>
                      </a:r>
                      <a:endParaRPr lang="pt-BR" sz="1200" kern="100" dirty="0">
                        <a:effectLst/>
                      </a:endParaRPr>
                    </a:p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2.  Encaminhamento de um documento inicial, elaborado pelos técnicos do MMA, com a objetivo de subsidiar a elaboração da minuta de decreto e iniciar as discussões técnicas do GT.</a:t>
                      </a:r>
                      <a:endParaRPr lang="pt-BR" sz="1200" kern="100" dirty="0">
                        <a:effectLst/>
                      </a:endParaRPr>
                    </a:p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3. Elaboração de  Nota Técnica para solicitar opinião jurídica sobre a definição da ementa do decreto (envio a CONJUR do MCID).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428407"/>
                  </a:ext>
                </a:extLst>
              </a:tr>
              <a:tr h="840959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2ª Reunião (24/10/2023)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Informações e diagnósticos da situação atual do reúso não potável de água no Brasil.</a:t>
                      </a:r>
                      <a:endParaRPr lang="pt-BR" sz="1200" kern="1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28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1. Discussão técnica sobre a situação atual do Reúso não potável de água no Brasil.</a:t>
                      </a:r>
                    </a:p>
                    <a:p>
                      <a:pPr marL="38100" marR="381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2. Análise dos artigos do </a:t>
                      </a:r>
                      <a:r>
                        <a:rPr lang="pt-BR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TÍTULO I – DISPOSIÇÕES PRELIMINARES “ Capítulo I – Do Objeto” </a:t>
                      </a:r>
                      <a:r>
                        <a:rPr lang="pt-BR" sz="12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“Capítulo II – Das Definições”.  </a:t>
                      </a:r>
                      <a:r>
                        <a:rPr lang="pt-BR" sz="12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(Aguardando parecer jurídico para continuar a análise dos dispositivos)</a:t>
                      </a:r>
                      <a:endParaRPr lang="pt-BR" sz="1200" b="1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783226"/>
                  </a:ext>
                </a:extLst>
              </a:tr>
              <a:tr h="1074498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3ª Reunião (07/11/2023)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Elaboração dos dispositivos da minuta de Decreto referentes ao aproveitamento das águas de chuva – Diretrizes Gerais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29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1.  Encaminhamento de uma versão reduzida da minuta de decreto, contendo apenas as disposições sobre o aproveitamento das águas de chuva e as alterações realizadas na 3ª Reunião do GT.</a:t>
                      </a:r>
                      <a:endParaRPr lang="pt-BR" sz="1200" kern="100" dirty="0">
                        <a:effectLst/>
                      </a:endParaRPr>
                    </a:p>
                    <a:p>
                      <a:pPr marL="38100" marR="3810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0" dirty="0">
                          <a:effectLst/>
                        </a:rPr>
                        <a:t>2. Início das discussões técnicas para elaboração dos artigos do </a:t>
                      </a:r>
                      <a:r>
                        <a:rPr lang="pt-BR" sz="1200" b="1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TÍTULO II – ABASTECIMENTO DE ÁGUA POR FONTES ALTERNATIVAS </a:t>
                      </a:r>
                      <a:r>
                        <a:rPr lang="pt-BR" sz="1200" kern="0" dirty="0">
                          <a:effectLst/>
                        </a:rPr>
                        <a:t>do </a:t>
                      </a:r>
                      <a:r>
                        <a:rPr lang="pt-BR" sz="1200" b="1" kern="0" dirty="0">
                          <a:effectLst/>
                        </a:rPr>
                        <a:t>“Capítulo II – Aproveitamento das Águas de Chuva”, “Seção I – Diretrizes Gerais”, </a:t>
                      </a:r>
                      <a:r>
                        <a:rPr lang="pt-BR" sz="1200" kern="0" dirty="0">
                          <a:effectLst/>
                          <a:highlight>
                            <a:srgbClr val="FFFF00"/>
                          </a:highlight>
                        </a:rPr>
                        <a:t>art.</a:t>
                      </a:r>
                      <a:r>
                        <a:rPr lang="pt-BR" sz="1200" kern="0" dirty="0">
                          <a:effectLst/>
                        </a:rPr>
                        <a:t> </a:t>
                      </a:r>
                      <a:r>
                        <a:rPr lang="pt-BR" sz="1200" kern="0" dirty="0">
                          <a:effectLst/>
                          <a:highlight>
                            <a:srgbClr val="FFFF00"/>
                          </a:highlight>
                        </a:rPr>
                        <a:t>30 ao art. 35.</a:t>
                      </a:r>
                      <a:endParaRPr lang="pt-BR" sz="1200" kern="1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850262"/>
                  </a:ext>
                </a:extLst>
              </a:tr>
              <a:tr h="150527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4ª Reunião (17/11/2023)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Elaboração dos dispositivos da minuta de Decreto referentes ao aproveitamento das águas de chuva para fins de consumo humano.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22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1. Discussão dos dispositivos do </a:t>
                      </a:r>
                      <a:r>
                        <a:rPr lang="pt-BR" sz="1200" b="1" kern="0" dirty="0">
                          <a:effectLst/>
                        </a:rPr>
                        <a:t>“Capítulo II – Aproveitamento das Águas de Chuva”, “Seção II – Requisitos Para Aproveitamento de Águas de Chuva Para Consumo Humano”, </a:t>
                      </a:r>
                      <a:r>
                        <a:rPr lang="pt-BR" sz="1200" kern="0" dirty="0" err="1">
                          <a:effectLst/>
                          <a:highlight>
                            <a:srgbClr val="FFFF00"/>
                          </a:highlight>
                        </a:rPr>
                        <a:t>arts</a:t>
                      </a:r>
                      <a:r>
                        <a:rPr lang="pt-BR" sz="1200" kern="0" dirty="0">
                          <a:effectLst/>
                          <a:highlight>
                            <a:srgbClr val="FFFF00"/>
                          </a:highlight>
                        </a:rPr>
                        <a:t>. 36 e 37.</a:t>
                      </a:r>
                      <a:endParaRPr lang="pt-BR" sz="1200" kern="100" dirty="0">
                        <a:effectLst/>
                      </a:endParaRPr>
                    </a:p>
                    <a:p>
                      <a:pPr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 2. Os artigos tratam das soluções alternativas para aproveitamento de águas de chuva, individuais ou coletivas, enfatizando que esses sistemas devem garantir a qualidade da água, a segurança dos usuários e atender ao padrão de potabilidade estabelecido pelo Ministério da Saúde, pelas normas estaduais e municipais complementarmente, e às normas técnicas vigentes, da captação de águas de chuva e dos dispositivos de proteção e descarte da primeira água.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5986551"/>
                  </a:ext>
                </a:extLst>
              </a:tr>
              <a:tr h="482952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5ª Reunião (28/11/2023)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Elaboração dos dispositivos da minuta de Decreto referentes ao aproveitamento das águas de chuva para fins de consumo humano.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25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66700" marR="38100" indent="-228600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pt-BR" sz="1200" kern="0" dirty="0">
                          <a:effectLst/>
                        </a:rPr>
                        <a:t>Discussão dos dispositivos do </a:t>
                      </a:r>
                      <a:r>
                        <a:rPr lang="pt-BR" sz="1200" b="1" kern="0" dirty="0">
                          <a:effectLst/>
                        </a:rPr>
                        <a:t>“Capítulo II – Aproveitamento das Águas de Chuva”, “Seção II – Requisitos Para Aproveitamento de Águas de Chuva Para Consumo Humano”, </a:t>
                      </a:r>
                      <a:r>
                        <a:rPr lang="pt-BR" sz="1200" kern="0" dirty="0">
                          <a:effectLst/>
                          <a:highlight>
                            <a:srgbClr val="FFFF00"/>
                          </a:highlight>
                        </a:rPr>
                        <a:t>art. 38 ao art. 42.</a:t>
                      </a:r>
                    </a:p>
                    <a:p>
                      <a:pPr marL="0" marR="38100" indent="-2286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pt-BR" sz="12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 artigos são referentes a distribuição, reservação, tratamento e manutenção dos sistemas para garantia da qualidade da água para consumo humano.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4133451"/>
                  </a:ext>
                </a:extLst>
              </a:tr>
              <a:tr h="192718">
                <a:tc gridSpan="4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* Texto destacado em amarelo sujeito a alteração após a conclusão da minuta de decreto.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103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564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7400CBD-B13B-27E2-C417-763AB43698C6}"/>
              </a:ext>
            </a:extLst>
          </p:cNvPr>
          <p:cNvSpPr txBox="1">
            <a:spLocks/>
          </p:cNvSpPr>
          <p:nvPr/>
        </p:nvSpPr>
        <p:spPr>
          <a:xfrm>
            <a:off x="518472" y="189748"/>
            <a:ext cx="1112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RESUMO DAS ATIVIDADES JÁ REALIZADAS PELO GRUPO DE TRABALHO - CISB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445EF8D-67E8-A586-091C-B86714ACA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13126"/>
              </p:ext>
            </p:extLst>
          </p:nvPr>
        </p:nvGraphicFramePr>
        <p:xfrm>
          <a:off x="121299" y="739635"/>
          <a:ext cx="11915192" cy="592861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211812">
                  <a:extLst>
                    <a:ext uri="{9D8B030D-6E8A-4147-A177-3AD203B41FA5}">
                      <a16:colId xmlns:a16="http://schemas.microsoft.com/office/drawing/2014/main" val="490110121"/>
                    </a:ext>
                  </a:extLst>
                </a:gridCol>
                <a:gridCol w="2562933">
                  <a:extLst>
                    <a:ext uri="{9D8B030D-6E8A-4147-A177-3AD203B41FA5}">
                      <a16:colId xmlns:a16="http://schemas.microsoft.com/office/drawing/2014/main" val="3129380341"/>
                    </a:ext>
                  </a:extLst>
                </a:gridCol>
                <a:gridCol w="1080026">
                  <a:extLst>
                    <a:ext uri="{9D8B030D-6E8A-4147-A177-3AD203B41FA5}">
                      <a16:colId xmlns:a16="http://schemas.microsoft.com/office/drawing/2014/main" val="2436713366"/>
                    </a:ext>
                  </a:extLst>
                </a:gridCol>
                <a:gridCol w="7060421">
                  <a:extLst>
                    <a:ext uri="{9D8B030D-6E8A-4147-A177-3AD203B41FA5}">
                      <a16:colId xmlns:a16="http://schemas.microsoft.com/office/drawing/2014/main" val="889097648"/>
                    </a:ext>
                  </a:extLst>
                </a:gridCol>
              </a:tblGrid>
              <a:tr h="11866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Reunião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Pauta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Nº de participantes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370" marR="393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Atividades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2464864"/>
                  </a:ext>
                </a:extLst>
              </a:tr>
              <a:tr h="454653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6ª Reunião (05/12/2023)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Elaboração dos dispositivos da minuta de Decreto referentes ao aproveitamento das águas de chuva para fins de consumo humano.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27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1. Análise da redação dos artigos:</a:t>
                      </a:r>
                      <a:endParaRPr lang="pt-BR" sz="1200" kern="100" dirty="0">
                        <a:effectLst/>
                      </a:endParaRPr>
                    </a:p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·     </a:t>
                      </a:r>
                      <a:r>
                        <a:rPr lang="pt-BR" sz="1200" kern="0" dirty="0">
                          <a:effectLst/>
                          <a:highlight>
                            <a:srgbClr val="FFFF00"/>
                          </a:highlight>
                        </a:rPr>
                        <a:t>Art. 38 e 40</a:t>
                      </a:r>
                      <a:r>
                        <a:rPr lang="pt-BR" sz="1200" kern="0" dirty="0">
                          <a:effectLst/>
                        </a:rPr>
                        <a:t>:  tratam sobre reservatório e sistema de distribuição. Avaliar a possibilidade de utilizar um único sistema de reservação de água tratada proveniente da rede de abastecimento público e do sistema de aproveitamento de água de chuva que atenda ao padrão de potabilidade.</a:t>
                      </a:r>
                      <a:endParaRPr lang="pt-BR" sz="1200" kern="100" dirty="0">
                        <a:effectLst/>
                      </a:endParaRPr>
                    </a:p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·     </a:t>
                      </a:r>
                      <a:r>
                        <a:rPr lang="pt-BR" sz="1200" kern="0" dirty="0">
                          <a:effectLst/>
                          <a:highlight>
                            <a:srgbClr val="FFFF00"/>
                          </a:highlight>
                        </a:rPr>
                        <a:t>Art. 43</a:t>
                      </a:r>
                      <a:r>
                        <a:rPr lang="pt-BR" sz="1200" kern="0" dirty="0">
                          <a:effectLst/>
                        </a:rPr>
                        <a:t>: sugestão apresentada pela equipe técnica do MMA sobre aproveitamento de águas de chuva para fins de consumo humano em edificação unifamiliar. 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9929954"/>
                  </a:ext>
                </a:extLst>
              </a:tr>
              <a:tr h="333749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7ª </a:t>
                      </a:r>
                      <a:r>
                        <a:rPr lang="pt-BR" sz="1200" b="1" kern="0" dirty="0">
                          <a:solidFill>
                            <a:schemeClr val="dk1"/>
                          </a:solidFill>
                          <a:effectLst/>
                        </a:rPr>
                        <a:t>Reunião</a:t>
                      </a:r>
                      <a:r>
                        <a:rPr lang="pt-BR" sz="1200" kern="0" dirty="0">
                          <a:effectLst/>
                        </a:rPr>
                        <a:t> (12/12/2023)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Elaboração dos dispositivos da minuta de Decreto referentes ao aproveitamento das águas de chuva para fins de consumo humano.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28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1. Discussão dos dispositivos do </a:t>
                      </a:r>
                      <a:r>
                        <a:rPr lang="pt-BR" sz="1200" b="1" kern="0" dirty="0">
                          <a:effectLst/>
                        </a:rPr>
                        <a:t>“Capítulo II – Aproveitamento das Águas de Chuva”, “Seção II – Requisitos Para Aproveitamento de Águas de Chuva Para Consumo Humano”</a:t>
                      </a:r>
                      <a:r>
                        <a:rPr lang="pt-BR" sz="1200" kern="0" dirty="0">
                          <a:effectLst/>
                        </a:rPr>
                        <a:t>, </a:t>
                      </a:r>
                      <a:r>
                        <a:rPr lang="pt-BR" sz="1200" kern="0" dirty="0" err="1">
                          <a:effectLst/>
                          <a:highlight>
                            <a:srgbClr val="FFFF00"/>
                          </a:highlight>
                        </a:rPr>
                        <a:t>art</a:t>
                      </a:r>
                      <a:r>
                        <a:rPr lang="pt-BR" sz="1200" kern="0" dirty="0">
                          <a:effectLst/>
                          <a:highlight>
                            <a:srgbClr val="FFFF00"/>
                          </a:highlight>
                        </a:rPr>
                        <a:t> 39 .</a:t>
                      </a:r>
                      <a:endParaRPr lang="pt-BR" sz="1200" kern="1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2. O </a:t>
                      </a:r>
                      <a:r>
                        <a:rPr lang="pt-BR" sz="1200" kern="0" dirty="0">
                          <a:effectLst/>
                          <a:highlight>
                            <a:srgbClr val="FFFF00"/>
                          </a:highlight>
                        </a:rPr>
                        <a:t>Art. 39</a:t>
                      </a:r>
                      <a:r>
                        <a:rPr lang="pt-BR" sz="1200" kern="0" dirty="0">
                          <a:effectLst/>
                        </a:rPr>
                        <a:t> dispõe sobre o tratamento das águas de chuva e atendimento as normas vigentes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2736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8ª Reunião</a:t>
                      </a:r>
                      <a:endParaRPr lang="pt-BR" sz="1200" kern="100">
                        <a:effectLst/>
                      </a:endParaRPr>
                    </a:p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(19/12/2023)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Elaboração dos dispositivos da minuta de Decreto referentes ao aproveitamento das águas de chuva para fins não potáveis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29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381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pt-BR" sz="1200" kern="0" dirty="0">
                          <a:effectLst/>
                        </a:rPr>
                        <a:t>Discussão dos dispositivos do “Capítulo II – Aproveitamento das Águas de Chuva”, “Seção III – Requisitos Para Aproveitamento de Águas de Chuva Para Fins Não Potáveis”, </a:t>
                      </a:r>
                      <a:r>
                        <a:rPr lang="pt-BR" sz="1200" kern="0" dirty="0" err="1">
                          <a:effectLst/>
                        </a:rPr>
                        <a:t>arts</a:t>
                      </a:r>
                      <a:r>
                        <a:rPr lang="pt-BR" sz="1200" kern="0" dirty="0">
                          <a:effectLst/>
                        </a:rPr>
                        <a:t>. 44 a 47.</a:t>
                      </a:r>
                      <a:endParaRPr lang="pt-BR" sz="1200" kern="100" dirty="0">
                        <a:effectLst/>
                      </a:endParaRPr>
                    </a:p>
                    <a:p>
                      <a:pPr marL="342900" marR="381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200" kern="0" dirty="0">
                          <a:effectLst/>
                        </a:rPr>
                        <a:t>Artigos dispõem sobre a captação, a distribuição e a reservação de águas de chuva para fins não potáveis</a:t>
                      </a:r>
                      <a:endParaRPr lang="pt-BR" sz="1200" kern="100" dirty="0">
                        <a:effectLst/>
                      </a:endParaRPr>
                    </a:p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 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0434844"/>
                  </a:ext>
                </a:extLst>
              </a:tr>
              <a:tr h="131825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9ª Reunião</a:t>
                      </a:r>
                      <a:endParaRPr lang="pt-BR" sz="1200" kern="100">
                        <a:effectLst/>
                      </a:endParaRPr>
                    </a:p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(23/01/2024)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Elaboração dos dispositivos da minuta de Decreto referentes ao aproveitamento das águas de chuva - Atribuições, Fiscalização e Monitoramento 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29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381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pt-BR" sz="1200" kern="0" dirty="0">
                          <a:effectLst/>
                        </a:rPr>
                        <a:t>Discussão dos dispositivos do </a:t>
                      </a:r>
                      <a:r>
                        <a:rPr lang="pt-BR" sz="1200" b="1" kern="0" dirty="0">
                          <a:effectLst/>
                        </a:rPr>
                        <a:t>“Capítulo II – Aproveitamento das Águas de Chuva”, “Seção IV – Atribuições, Fiscalização e Monitoramento”, </a:t>
                      </a:r>
                      <a:r>
                        <a:rPr lang="pt-BR" sz="1200" kern="0" dirty="0" err="1">
                          <a:effectLst/>
                          <a:highlight>
                            <a:srgbClr val="FFFF00"/>
                          </a:highlight>
                        </a:rPr>
                        <a:t>arts</a:t>
                      </a:r>
                      <a:r>
                        <a:rPr lang="pt-BR" sz="1200" kern="0" dirty="0">
                          <a:effectLst/>
                          <a:highlight>
                            <a:srgbClr val="FFFF00"/>
                          </a:highlight>
                        </a:rPr>
                        <a:t>. 48 a 53.</a:t>
                      </a:r>
                      <a:endParaRPr lang="pt-BR" sz="1200" kern="1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342900" marR="381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pt-BR" sz="1200" kern="0" dirty="0">
                          <a:effectLst/>
                        </a:rPr>
                        <a:t>Artigos dispõem sobre a responsabilidade do operador do sistema </a:t>
                      </a:r>
                      <a:r>
                        <a:rPr lang="pt-BR" sz="1200" kern="100" dirty="0">
                          <a:effectLst/>
                        </a:rPr>
                        <a:t>coletivo de aproveitamento de água de chuva para consumo humano; de solicitação de autorização junto ao órgão competente do estado ou município para instalação de sistemas coletivos de captação e uso das águas de chuva; do papel da fiscalização desses sistemas e do controle e da vigilância da qualidade das águas de chuva para consumo humano.</a:t>
                      </a:r>
                      <a:r>
                        <a:rPr lang="pt-BR" sz="1200" kern="0" dirty="0">
                          <a:effectLst/>
                        </a:rPr>
                        <a:t> 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04684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10 ª Reunião</a:t>
                      </a:r>
                      <a:endParaRPr lang="pt-BR" sz="1200" kern="100" dirty="0">
                        <a:effectLst/>
                      </a:endParaRPr>
                    </a:p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(30/01/2024)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200" kern="100" dirty="0">
                          <a:effectLst/>
                        </a:rPr>
                        <a:t>Elaboração dos dispositivos da minuta de Decreto referentes ao aproveitamento das águas de chuva - Incentivos para a Promoção do Aproveitamento de Águas de Chuva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26</a:t>
                      </a:r>
                      <a:endParaRPr lang="pt-BR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381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pt-BR" sz="1200" kern="0" dirty="0">
                          <a:effectLst/>
                        </a:rPr>
                        <a:t>Discussão dos dispositivos do </a:t>
                      </a:r>
                      <a:r>
                        <a:rPr lang="pt-BR" sz="1200" b="1" kern="0" dirty="0">
                          <a:effectLst/>
                        </a:rPr>
                        <a:t>“Capítulo II – Aproveitamento das Águas de Chuva”, “Seção V – Incentivos para a Promoção do Aproveitamento de Águas de Chuva”, </a:t>
                      </a:r>
                      <a:r>
                        <a:rPr lang="pt-BR" sz="1200" kern="0" dirty="0" err="1">
                          <a:effectLst/>
                          <a:highlight>
                            <a:srgbClr val="FFFF00"/>
                          </a:highlight>
                        </a:rPr>
                        <a:t>arts</a:t>
                      </a:r>
                      <a:r>
                        <a:rPr lang="pt-BR" sz="1200" kern="0" dirty="0">
                          <a:effectLst/>
                          <a:highlight>
                            <a:srgbClr val="FFFF00"/>
                          </a:highlight>
                        </a:rPr>
                        <a:t>. 54 a 57.</a:t>
                      </a:r>
                      <a:endParaRPr lang="pt-BR" sz="1200" kern="100" dirty="0"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3238056"/>
                  </a:ext>
                </a:extLst>
              </a:tr>
              <a:tr h="58215">
                <a:tc gridSpan="4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* Texto destacado em amarelo sujeito a alteração após a conclusão da minuta de decreto.</a:t>
                      </a:r>
                      <a:endParaRPr lang="pt-BR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103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733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7400CBD-B13B-27E2-C417-763AB43698C6}"/>
              </a:ext>
            </a:extLst>
          </p:cNvPr>
          <p:cNvSpPr txBox="1">
            <a:spLocks/>
          </p:cNvSpPr>
          <p:nvPr/>
        </p:nvSpPr>
        <p:spPr>
          <a:xfrm>
            <a:off x="900760" y="196007"/>
            <a:ext cx="1112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COMPOSIÇÃO DO GRUPO DE TRABALHO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2409DC0-FB1E-FCC8-8543-CB86A584F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67183"/>
              </p:ext>
            </p:extLst>
          </p:nvPr>
        </p:nvGraphicFramePr>
        <p:xfrm>
          <a:off x="900760" y="1091677"/>
          <a:ext cx="10453875" cy="5678384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223103">
                  <a:extLst>
                    <a:ext uri="{9D8B030D-6E8A-4147-A177-3AD203B41FA5}">
                      <a16:colId xmlns:a16="http://schemas.microsoft.com/office/drawing/2014/main" val="3450309868"/>
                    </a:ext>
                  </a:extLst>
                </a:gridCol>
                <a:gridCol w="4797082">
                  <a:extLst>
                    <a:ext uri="{9D8B030D-6E8A-4147-A177-3AD203B41FA5}">
                      <a16:colId xmlns:a16="http://schemas.microsoft.com/office/drawing/2014/main" val="3095183851"/>
                    </a:ext>
                  </a:extLst>
                </a:gridCol>
                <a:gridCol w="2433690">
                  <a:extLst>
                    <a:ext uri="{9D8B030D-6E8A-4147-A177-3AD203B41FA5}">
                      <a16:colId xmlns:a16="http://schemas.microsoft.com/office/drawing/2014/main" val="3815872172"/>
                    </a:ext>
                  </a:extLst>
                </a:gridCol>
              </a:tblGrid>
              <a:tr h="243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Representante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Cargo/Instituição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Tipo de Representação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25557818"/>
                  </a:ext>
                </a:extLst>
              </a:tr>
              <a:tr h="170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Patrícia Valeria Vaz Areal 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Secretária Nacional de Saneamento Ambiental / Ministério das Cidades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Coordenadora da CTGS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4192375427"/>
                  </a:ext>
                </a:extLst>
              </a:tr>
              <a:tr h="255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Caroline Alvarenga </a:t>
                      </a:r>
                      <a:r>
                        <a:rPr lang="pt-BR" sz="1200" kern="0" dirty="0" err="1">
                          <a:effectLst/>
                          <a:latin typeface="+mn-lt"/>
                        </a:rPr>
                        <a:t>Pertussatti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Secretária Nacional de Saneamento Ambiental / Ministério das Cidades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Coordenadora Suplente da CTGS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3557951683"/>
                  </a:ext>
                </a:extLst>
              </a:tr>
              <a:tr h="200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Luciano de França Solano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Secretária Nacional de Saneamento Ambiental / Ministério das Cidades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Servidor Participante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245187659"/>
                  </a:ext>
                </a:extLst>
              </a:tr>
              <a:tr h="266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Antônio Carlo </a:t>
                      </a:r>
                      <a:r>
                        <a:rPr lang="pt-BR" sz="1200" kern="0" dirty="0" err="1">
                          <a:effectLst/>
                          <a:latin typeface="+mn-lt"/>
                        </a:rPr>
                        <a:t>Batalini</a:t>
                      </a:r>
                      <a:r>
                        <a:rPr lang="pt-BR" sz="1200" kern="0" dirty="0">
                          <a:effectLst/>
                          <a:latin typeface="+mn-lt"/>
                        </a:rPr>
                        <a:t> Brandão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Secretária Nacional de Saneamento Ambiental / Ministério das Cidades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Servidor Participante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3733753173"/>
                  </a:ext>
                </a:extLst>
              </a:tr>
              <a:tr h="255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Ana Elisa Martinelli Finazzi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Secretária Nacional de Saneamento Ambiental / Ministério das Cidades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Servidor Participante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2691686124"/>
                  </a:ext>
                </a:extLst>
              </a:tr>
              <a:tr h="225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Paulo Rogério dos Santos Silva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Secretária Nacional de Saneamento Ambiental / Ministério das Cidades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Servidor Participante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3144589391"/>
                  </a:ext>
                </a:extLst>
              </a:tr>
              <a:tr h="255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Ernani </a:t>
                      </a:r>
                      <a:r>
                        <a:rPr lang="pt-BR" sz="1200" kern="0" dirty="0" err="1">
                          <a:effectLst/>
                          <a:latin typeface="+mn-lt"/>
                        </a:rPr>
                        <a:t>Ciriaco</a:t>
                      </a:r>
                      <a:r>
                        <a:rPr lang="pt-BR" sz="1200" kern="0" dirty="0">
                          <a:effectLst/>
                          <a:latin typeface="+mn-lt"/>
                        </a:rPr>
                        <a:t> de Miranda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Secretária Nacional de Saneamento Ambiental / Ministério das Cidades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Servidor Participante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3380128176"/>
                  </a:ext>
                </a:extLst>
              </a:tr>
              <a:tr h="273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Gilson Pires da Silva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Secretária Nacional de Saneamento Ambiental / Ministério das Cidades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Servidor Participante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2605696633"/>
                  </a:ext>
                </a:extLst>
              </a:tr>
              <a:tr h="297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Helena </a:t>
                      </a:r>
                      <a:r>
                        <a:rPr lang="pt-BR" sz="1200" kern="0" dirty="0" err="1">
                          <a:effectLst/>
                          <a:latin typeface="+mn-lt"/>
                        </a:rPr>
                        <a:t>Buys</a:t>
                      </a:r>
                      <a:r>
                        <a:rPr lang="pt-BR" sz="1200" kern="0" dirty="0">
                          <a:effectLst/>
                          <a:latin typeface="+mn-lt"/>
                        </a:rPr>
                        <a:t> Gonçalves Rocha Ferreira da Silva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Secretaria Especial de Articulação e Monitoramento da Casa Civil da Presidência da República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Titular CTGS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3889933573"/>
                  </a:ext>
                </a:extLst>
              </a:tr>
              <a:tr h="297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Christiane Maranhão de Oliveira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Ministério do Desenvolvimento, Indústria, Comércio e </a:t>
                      </a:r>
                      <a:br>
                        <a:rPr lang="pt-BR" sz="1200" kern="0">
                          <a:effectLst/>
                          <a:latin typeface="+mn-lt"/>
                        </a:rPr>
                      </a:br>
                      <a:r>
                        <a:rPr lang="pt-BR" sz="1200" kern="0">
                          <a:effectLst/>
                          <a:latin typeface="+mn-lt"/>
                        </a:rPr>
                        <a:t>Serviços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Titular CTGS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600673401"/>
                  </a:ext>
                </a:extLst>
              </a:tr>
              <a:tr h="297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Rafael Moreira de Aguiar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Ministério do Desenvolvimento, Indústria, Comércio e </a:t>
                      </a:r>
                      <a:br>
                        <a:rPr lang="pt-BR" sz="1200" kern="0" dirty="0">
                          <a:effectLst/>
                          <a:latin typeface="+mn-lt"/>
                        </a:rPr>
                      </a:br>
                      <a:r>
                        <a:rPr lang="pt-BR" sz="1200" kern="0" dirty="0">
                          <a:effectLst/>
                          <a:latin typeface="+mn-lt"/>
                        </a:rPr>
                        <a:t>Serviços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1º Suplente CTGS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2344329843"/>
                  </a:ext>
                </a:extLst>
              </a:tr>
              <a:tr h="254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Guilherme Medeiros Pimentel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Coordenador-Geral de Infraestrutura Turística/ Ministério do Turismo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Titular CTGS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3108650694"/>
                  </a:ext>
                </a:extLst>
              </a:tr>
              <a:tr h="413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 err="1">
                          <a:effectLst/>
                          <a:latin typeface="+mn-lt"/>
                        </a:rPr>
                        <a:t>Wellyngton</a:t>
                      </a:r>
                      <a:r>
                        <a:rPr lang="pt-BR" sz="1200" kern="0" dirty="0">
                          <a:effectLst/>
                          <a:latin typeface="+mn-lt"/>
                        </a:rPr>
                        <a:t> S. Caldas Ferreira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Secretaria Nacional de Segurança Hídrica/Ministério da Integração e do Desenvolvimento Regional 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Titular CTGS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4056705028"/>
                  </a:ext>
                </a:extLst>
              </a:tr>
              <a:tr h="276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Cristiane Fernanda da Silva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Analista de Infraestrutura /Ministério do Meio Ambiente e Mudança Climática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Relatora MMA 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3461640928"/>
                  </a:ext>
                </a:extLst>
              </a:tr>
              <a:tr h="297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Anderson Felipe de Medeiros Bezerra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Coordenador-Geral de Gestão da Política Nacional de Recursos Hídricos/Ministério do Meio Ambiente e Mudança Climática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Relator 1º Suplente MMA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3779456888"/>
                  </a:ext>
                </a:extLst>
              </a:tr>
              <a:tr h="448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Alexandre Resende </a:t>
                      </a:r>
                      <a:r>
                        <a:rPr lang="pt-BR" sz="1200" kern="0" dirty="0" err="1">
                          <a:effectLst/>
                          <a:latin typeface="+mn-lt"/>
                        </a:rPr>
                        <a:t>Tofeti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Coordenador-Geral de Revitalização de Bacias Hidrográficas/Ministério do Meio Ambiente e Mudança Climática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  <a:latin typeface="+mn-lt"/>
                        </a:rPr>
                        <a:t>Relator 2º Suplente MMA</a:t>
                      </a:r>
                      <a:endParaRPr lang="pt-BR" sz="12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3674065650"/>
                  </a:ext>
                </a:extLst>
              </a:tr>
              <a:tr h="392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Adriana Rodrigues Cabral 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Coordenadora de Vigilância de Determinantes Ambientais em Saúde/ Ministério da Saúde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0" dirty="0">
                          <a:effectLst/>
                          <a:latin typeface="+mn-lt"/>
                        </a:rPr>
                        <a:t>Titular CTGS</a:t>
                      </a: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312" marR="23312" marT="0" marB="0" anchor="ctr"/>
                </a:tc>
                <a:extLst>
                  <a:ext uri="{0D108BD9-81ED-4DB2-BD59-A6C34878D82A}">
                    <a16:rowId xmlns:a16="http://schemas.microsoft.com/office/drawing/2014/main" val="1341617362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9FEEF73-6C5A-1835-3FCC-4E4D21A4C812}"/>
              </a:ext>
            </a:extLst>
          </p:cNvPr>
          <p:cNvSpPr txBox="1"/>
          <p:nvPr/>
        </p:nvSpPr>
        <p:spPr>
          <a:xfrm>
            <a:off x="900760" y="659231"/>
            <a:ext cx="10453875" cy="338554"/>
          </a:xfrm>
          <a:prstGeom prst="rect">
            <a:avLst/>
          </a:prstGeom>
          <a:solidFill>
            <a:schemeClr val="accent6">
              <a:tint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kern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INTEGRANTES DA CTGS - Câmara Técnica de Governança e Saneamento Urbano e Rural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183280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7400CBD-B13B-27E2-C417-763AB43698C6}"/>
              </a:ext>
            </a:extLst>
          </p:cNvPr>
          <p:cNvSpPr txBox="1">
            <a:spLocks/>
          </p:cNvSpPr>
          <p:nvPr/>
        </p:nvSpPr>
        <p:spPr>
          <a:xfrm>
            <a:off x="877591" y="231109"/>
            <a:ext cx="1112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COMPOSIÇÃO DO GRUPO DE TRABALHO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FEEF73-6C5A-1835-3FCC-4E4D21A4C812}"/>
              </a:ext>
            </a:extLst>
          </p:cNvPr>
          <p:cNvSpPr txBox="1"/>
          <p:nvPr/>
        </p:nvSpPr>
        <p:spPr>
          <a:xfrm>
            <a:off x="951007" y="699423"/>
            <a:ext cx="10453875" cy="338554"/>
          </a:xfrm>
          <a:prstGeom prst="rect">
            <a:avLst/>
          </a:prstGeom>
          <a:solidFill>
            <a:schemeClr val="accent6">
              <a:tint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kern="0" dirty="0">
                <a:solidFill>
                  <a:srgbClr val="1F1F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CONVIDADOS TÉCNICOS</a:t>
            </a:r>
            <a:r>
              <a:rPr lang="pt-BR" sz="1600" kern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CTGS - Câmara Técnica de Governança e Saneamento Urbano e Rural</a:t>
            </a:r>
            <a:endParaRPr lang="pt-BR" sz="16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0EBA381-1877-994F-D124-BB89FEE5D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55909"/>
              </p:ext>
            </p:extLst>
          </p:nvPr>
        </p:nvGraphicFramePr>
        <p:xfrm>
          <a:off x="951008" y="1235942"/>
          <a:ext cx="10453874" cy="542786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355623">
                  <a:extLst>
                    <a:ext uri="{9D8B030D-6E8A-4147-A177-3AD203B41FA5}">
                      <a16:colId xmlns:a16="http://schemas.microsoft.com/office/drawing/2014/main" val="1426099672"/>
                    </a:ext>
                  </a:extLst>
                </a:gridCol>
                <a:gridCol w="5098251">
                  <a:extLst>
                    <a:ext uri="{9D8B030D-6E8A-4147-A177-3AD203B41FA5}">
                      <a16:colId xmlns:a16="http://schemas.microsoft.com/office/drawing/2014/main" val="1624731295"/>
                    </a:ext>
                  </a:extLst>
                </a:gridCol>
              </a:tblGrid>
              <a:tr h="108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Convidados</a:t>
                      </a:r>
                      <a:endParaRPr lang="pt-B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Instituição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b"/>
                </a:tc>
                <a:extLst>
                  <a:ext uri="{0D108BD9-81ED-4DB2-BD59-A6C34878D82A}">
                    <a16:rowId xmlns:a16="http://schemas.microsoft.com/office/drawing/2014/main" val="3823511976"/>
                  </a:ext>
                </a:extLst>
              </a:tr>
              <a:tr h="18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Ana Sílvia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Instituto Reúso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696897657"/>
                  </a:ext>
                </a:extLst>
              </a:tr>
              <a:tr h="18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André Bezerra dos Santos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Universidade Federal do Ceará - UFC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3607731744"/>
                  </a:ext>
                </a:extLst>
              </a:tr>
              <a:tr h="18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Camila Oliveira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Agência Nacional de Águas e Saneamento Básico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3472929849"/>
                  </a:ext>
                </a:extLst>
              </a:tr>
              <a:tr h="18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Carlos Eduardo Pacheco Lima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Embrapa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825627840"/>
                  </a:ext>
                </a:extLst>
              </a:tr>
              <a:tr h="18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Carolina Arantes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Agência Nacional de Águas e Saneamento Básico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1111512474"/>
                  </a:ext>
                </a:extLst>
              </a:tr>
              <a:tr h="18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Claudio Itaborahy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Agência Nacional de Águas e Saneamento Básico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2821809268"/>
                  </a:ext>
                </a:extLst>
              </a:tr>
              <a:tr h="18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Gregório Guirado Faccioli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Universidade Federal de Sergipe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3344612843"/>
                  </a:ext>
                </a:extLst>
              </a:tr>
              <a:tr h="243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Jefferson Nascimento de Oliveira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Universidade Estadual Paulista Júlio de Mesquita Filho - UNESP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184743223"/>
                  </a:ext>
                </a:extLst>
              </a:tr>
              <a:tr h="18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Jordana Girardello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Confederação da Agricultura e Pecuária do Brasil (CNA)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4195118565"/>
                  </a:ext>
                </a:extLst>
              </a:tr>
              <a:tr h="18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Maria do Socorro Lima Castello Branco 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Confederação Nacional da Indústria - CNI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30343079"/>
                  </a:ext>
                </a:extLst>
              </a:tr>
              <a:tr h="18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Rafael Kopschitz Xavier Bastos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Universidade Federal de Viçosa - UFV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2365335864"/>
                  </a:ext>
                </a:extLst>
              </a:tr>
              <a:tr h="187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Sávia Gavazza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Universidade Federal de Pernambuco - UFPE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106519692"/>
                  </a:ext>
                </a:extLst>
              </a:tr>
              <a:tr h="193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Neyson Martins Mendonça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Universidade Federal do Pará - UFPA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2473836783"/>
                  </a:ext>
                </a:extLst>
              </a:tr>
              <a:tr h="108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Sérgio Brasil Abreu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Ministério das Cidades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2051314933"/>
                  </a:ext>
                </a:extLst>
              </a:tr>
              <a:tr h="326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Liciana Alice Nascimento Peixoto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Secretaria Especial de Articulação e Monitoramento da Casa Civil da Presidência da República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3121312710"/>
                  </a:ext>
                </a:extLst>
              </a:tr>
              <a:tr h="217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Mateus Rodrigues Casotti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Companhia Espírito-Santense de Saneamento - Cesan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2835282420"/>
                  </a:ext>
                </a:extLst>
              </a:tr>
              <a:tr h="217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Douglas Couzi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Companhia Espírito-Santense de Saneamento - Cesan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2713167484"/>
                  </a:ext>
                </a:extLst>
              </a:tr>
              <a:tr h="326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Percy Soares Neto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Associação e Sindicato Nacional das Concessionárias Privadas de Serviços Públicos de Água e Esgoto - ABCON 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4161318616"/>
                  </a:ext>
                </a:extLst>
              </a:tr>
              <a:tr h="243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Titan de Lima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Secretaria do Estado do Meio Ambiente e Proteção Animal - DF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1802320027"/>
                  </a:ext>
                </a:extLst>
              </a:tr>
              <a:tr h="326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Antônio Costa Lima Junior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Advogado da Aesbe - Associação Brasileira das Empresas Estaduais de Saneamento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2516909675"/>
                  </a:ext>
                </a:extLst>
              </a:tr>
              <a:tr h="243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Rogerio de Souza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Companhia de Saneamento Básico do Estado de São Paulo - Sabesp 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182343922"/>
                  </a:ext>
                </a:extLst>
              </a:tr>
              <a:tr h="243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Nathália Pereira Menezes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Companhia de Saneamento Básico do Estado de São Paulo - Sabesp 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2779559940"/>
                  </a:ext>
                </a:extLst>
              </a:tr>
              <a:tr h="243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Bruno Magalhães D'Abadia</a:t>
                      </a:r>
                      <a:endParaRPr lang="pt-BR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Diretor na Companhia de Saneamento Básico do Estado de São Paulo - Sabesp </a:t>
                      </a:r>
                      <a:endParaRPr lang="pt-B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560" marR="22560" marT="0" marB="0" anchor="ctr"/>
                </a:tc>
                <a:extLst>
                  <a:ext uri="{0D108BD9-81ED-4DB2-BD59-A6C34878D82A}">
                    <a16:rowId xmlns:a16="http://schemas.microsoft.com/office/drawing/2014/main" val="774992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971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AF3A56-BE43-76C6-A1CA-A4553382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48" y="730019"/>
            <a:ext cx="11242046" cy="435133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kern="0" dirty="0">
                <a:solidFill>
                  <a:srgbClr val="1F1F1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No contexto atual, consideramos que a proposta de Decreto Federal será importante para regulamentar e promover aproveitamento das águas de chuva e do reúso não potável das águas no Brasil. </a:t>
            </a:r>
            <a:endParaRPr lang="pt-BR" sz="16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kern="0" dirty="0">
                <a:solidFill>
                  <a:srgbClr val="1F1F1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 normativo federal irá contribuir para a redução da demanda de água potável em usos menos restritivos, para a melhoria da qualidade ambiental e para a promoção da sustentabilidade, em consonância com o Objetivo do Desenvolvimento Sustentável nº 6, especialmente a meta de, até 2030, melhorar a qualidade da água, reduzindo a poluição, eliminando despejo e minimizando a liberação de produtos químicos e materiais perigosos, reduzindo para metade a proporção de águas residuais não-tratadas e aumentando substancialmente a reciclagem e a reutilização, a nível global.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 Ministério do Meio Ambiente e Mudança do Clima está desenvolvendo um papel importante de articulação institucional para promover a integração da gestão de recursos hídricos com a gestão ambiental e o planejamento dos setores usuários.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1600" kern="100" dirty="0"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pt-BR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esafio de proteger os recursos hídricos envolve esforço coletivo do poder público, da iniciativa privada e de toda a sociedade.</a:t>
            </a:r>
          </a:p>
          <a:p>
            <a:pPr marL="0" indent="0">
              <a:buNone/>
            </a:pPr>
            <a:endParaRPr lang="pt-BR" sz="16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kern="100" dirty="0">
              <a:cs typeface="Times New Roman" panose="02020603050405020304" pitchFamily="18" charset="0"/>
            </a:endParaRPr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7400CBD-B13B-27E2-C417-763AB43698C6}"/>
              </a:ext>
            </a:extLst>
          </p:cNvPr>
          <p:cNvSpPr txBox="1">
            <a:spLocks/>
          </p:cNvSpPr>
          <p:nvPr/>
        </p:nvSpPr>
        <p:spPr>
          <a:xfrm>
            <a:off x="673048" y="226502"/>
            <a:ext cx="1112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CONSIDERAÇÕES FINAIS</a:t>
            </a:r>
          </a:p>
        </p:txBody>
      </p:sp>
      <p:pic>
        <p:nvPicPr>
          <p:cNvPr id="6" name="Imagem 5" descr="Uma imagem contendo comida, pássaro&#10;&#10;Descrição gerada automaticamente">
            <a:extLst>
              <a:ext uri="{FF2B5EF4-FFF2-40B4-BE49-F238E27FC236}">
                <a16:creationId xmlns:a16="http://schemas.microsoft.com/office/drawing/2014/main" id="{859D7DA2-123D-5158-58D3-C1044566A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82" y="4057182"/>
            <a:ext cx="4583318" cy="2800820"/>
          </a:xfrm>
          <a:prstGeom prst="rect">
            <a:avLst/>
          </a:prstGeom>
        </p:spPr>
      </p:pic>
      <p:pic>
        <p:nvPicPr>
          <p:cNvPr id="5" name="Imagem 4" descr="Mulher segurando guarda-chuva&#10;&#10;Descrição gerada automaticamente com confiança média">
            <a:extLst>
              <a:ext uri="{FF2B5EF4-FFF2-40B4-BE49-F238E27FC236}">
                <a16:creationId xmlns:a16="http://schemas.microsoft.com/office/drawing/2014/main" id="{979962EF-554A-06CF-E519-368F4927C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6008"/>
            <a:ext cx="3917659" cy="280695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5E1DBD1-CAA4-76DD-5C3A-2072D49670F6}"/>
              </a:ext>
            </a:extLst>
          </p:cNvPr>
          <p:cNvSpPr txBox="1"/>
          <p:nvPr/>
        </p:nvSpPr>
        <p:spPr>
          <a:xfrm>
            <a:off x="519306" y="6596746"/>
            <a:ext cx="3511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https://www.m2arquiteturaeinteriores.com</a:t>
            </a:r>
          </a:p>
        </p:txBody>
      </p:sp>
    </p:spTree>
    <p:extLst>
      <p:ext uri="{BB962C8B-B14F-4D97-AF65-F5344CB8AC3E}">
        <p14:creationId xmlns:p14="http://schemas.microsoft.com/office/powerpoint/2010/main" val="1380411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CF5BE-F694-0350-239C-C17BEC0C2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5646"/>
            <a:ext cx="10515600" cy="480131"/>
          </a:xfr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Agradecemos a atenção!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9849C47-B7AC-36E4-92CB-1FABE8E9F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69431"/>
              </p:ext>
            </p:extLst>
          </p:nvPr>
        </p:nvGraphicFramePr>
        <p:xfrm>
          <a:off x="838200" y="1501374"/>
          <a:ext cx="5697177" cy="4541520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1572561375"/>
                    </a:ext>
                  </a:extLst>
                </a:gridCol>
                <a:gridCol w="5671777">
                  <a:extLst>
                    <a:ext uri="{9D8B030D-6E8A-4147-A177-3AD203B41FA5}">
                      <a16:colId xmlns:a16="http://schemas.microsoft.com/office/drawing/2014/main" val="1726405746"/>
                    </a:ext>
                  </a:extLst>
                </a:gridCol>
              </a:tblGrid>
              <a:tr h="2466618">
                <a:tc>
                  <a:txBody>
                    <a:bodyPr/>
                    <a:lstStyle/>
                    <a:p>
                      <a:endParaRPr lang="pt-BR" sz="20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</a:rPr>
                        <a:t>Anderson Bezerra</a:t>
                      </a:r>
                      <a:br>
                        <a:rPr lang="pt-BR" sz="18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Coordenador-Geral de Gestão da Política Nacional de Recursos Hídricos</a:t>
                      </a:r>
                      <a:br>
                        <a:rPr lang="pt-BR" sz="18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hlinkClick r:id="rId2"/>
                        </a:rPr>
                        <a:t>anderson.bezerra@mma.gov.br</a:t>
                      </a:r>
                      <a:br>
                        <a:rPr lang="pt-BR" sz="18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(61) 2028-2828</a:t>
                      </a:r>
                    </a:p>
                    <a:p>
                      <a:endParaRPr lang="pt-BR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</a:rPr>
                        <a:t>Cristiane Fernanda da Silva</a:t>
                      </a:r>
                    </a:p>
                    <a:p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Analista de Infraestrutura</a:t>
                      </a:r>
                    </a:p>
                    <a:p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hlinkClick r:id="rId3"/>
                        </a:rPr>
                        <a:t>cristiane.silva@mma.gov.br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(31) 99621-6950</a:t>
                      </a:r>
                    </a:p>
                    <a:p>
                      <a:br>
                        <a:rPr lang="pt-BR" sz="18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Secretaria de Povos e Comunidades Tradicionais e Desenvolvimento Rural Sustentável - SNPCT</a:t>
                      </a:r>
                      <a:br>
                        <a:rPr lang="pt-BR" sz="18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Departamento de Revitalização de Bacias Hidrográficas, Acesso à Água e Usos Múltiplos de Recursos Hídricos - DRBH</a:t>
                      </a:r>
                      <a:br>
                        <a:rPr lang="pt-BR" sz="1800" dirty="0">
                          <a:effectLst/>
                          <a:latin typeface="Calibri" panose="020F0502020204030204" pitchFamily="34" charset="0"/>
                        </a:rPr>
                      </a:br>
                      <a:endParaRPr lang="pt-BR" sz="28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57356"/>
                  </a:ext>
                </a:extLst>
              </a:tr>
            </a:tbl>
          </a:graphicData>
        </a:graphic>
      </p:graphicFrame>
      <p:pic>
        <p:nvPicPr>
          <p:cNvPr id="6" name="Imagem 5" descr="Mulher segurando um vaso com água&#10;&#10;Descrição gerada automaticamente com confiança média">
            <a:extLst>
              <a:ext uri="{FF2B5EF4-FFF2-40B4-BE49-F238E27FC236}">
                <a16:creationId xmlns:a16="http://schemas.microsoft.com/office/drawing/2014/main" id="{61BC25C9-0D5A-B312-F0D7-1EFDA570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04" y="474540"/>
            <a:ext cx="4635738" cy="41975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B549139-9417-324F-42C8-236E6B35D27E}"/>
              </a:ext>
            </a:extLst>
          </p:cNvPr>
          <p:cNvSpPr txBox="1"/>
          <p:nvPr/>
        </p:nvSpPr>
        <p:spPr>
          <a:xfrm>
            <a:off x="10846965" y="4672106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i="1" dirty="0"/>
              <a:t>Fonte: G1</a:t>
            </a:r>
          </a:p>
        </p:txBody>
      </p:sp>
    </p:spTree>
    <p:extLst>
      <p:ext uri="{BB962C8B-B14F-4D97-AF65-F5344CB8AC3E}">
        <p14:creationId xmlns:p14="http://schemas.microsoft.com/office/powerpoint/2010/main" val="345671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52497" y="1940317"/>
            <a:ext cx="2686580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1F4E7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Água da chuva</a:t>
            </a:r>
            <a:endParaRPr lang="pt-BR" altLang="pt-BR" sz="2400" i="1" dirty="0">
              <a:solidFill>
                <a:srgbClr val="1F4E7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76" name="Picture 4" descr="mage result for png chu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04" y="1445820"/>
            <a:ext cx="950593" cy="109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53095" y="2983510"/>
            <a:ext cx="2951647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1F4E7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Água superficial</a:t>
            </a:r>
            <a:endParaRPr lang="pt-BR" altLang="pt-BR" sz="2400" i="1" dirty="0">
              <a:solidFill>
                <a:srgbClr val="1F4E7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80" name="Picture 8" descr="mage result for png ri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98" y="3687997"/>
            <a:ext cx="1077687" cy="68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649942" y="4521363"/>
            <a:ext cx="3306297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1F4E7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 Água subterrânea</a:t>
            </a:r>
            <a:endParaRPr lang="pt-BR" altLang="pt-BR" sz="2400" i="1" dirty="0">
              <a:solidFill>
                <a:srgbClr val="1F4E7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84" name="Picture 12" descr="ishing Well PNG Clip Art - High-quality PNG Clipart Image in cattegory Outdoor PNG / C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1" y="5137345"/>
            <a:ext cx="707572" cy="88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439078" y="2259231"/>
            <a:ext cx="2699656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1F4E7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 Reúso</a:t>
            </a:r>
            <a:endParaRPr lang="pt-BR" altLang="pt-BR" sz="2400" i="1" dirty="0">
              <a:solidFill>
                <a:srgbClr val="1F4E7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86" name="Picture 14" descr="mage result for png reuso de ag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16" y="2802882"/>
            <a:ext cx="747275" cy="74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260889" y="3652884"/>
            <a:ext cx="2699656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1F4E7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 Dessalinização</a:t>
            </a:r>
            <a:endParaRPr lang="pt-BR" altLang="pt-BR" sz="2400" i="1" dirty="0">
              <a:solidFill>
                <a:srgbClr val="1F4E7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98" name="Picture 26" descr="mage result for png oce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395" y="4196147"/>
            <a:ext cx="1383410" cy="9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upo 27"/>
          <p:cNvGrpSpPr/>
          <p:nvPr/>
        </p:nvGrpSpPr>
        <p:grpSpPr>
          <a:xfrm>
            <a:off x="7093387" y="5387710"/>
            <a:ext cx="1371600" cy="777187"/>
            <a:chOff x="4718579" y="2192338"/>
            <a:chExt cx="4122207" cy="2473324"/>
          </a:xfrm>
        </p:grpSpPr>
        <p:pic>
          <p:nvPicPr>
            <p:cNvPr id="29" name="Picture 2" descr="http://navyblue.com.br/wp-content/uploads/2015/02/dessalinizador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8579" y="2192338"/>
              <a:ext cx="4122207" cy="247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navyblue.com.br/wp-content/uploads/2015/02/dessalinizador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70" t="22208" r="28684" b="71245"/>
            <a:stretch/>
          </p:blipFill>
          <p:spPr bwMode="auto">
            <a:xfrm>
              <a:off x="7017545" y="2355056"/>
              <a:ext cx="650080" cy="16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3" descr="Sem título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12" y="2642107"/>
            <a:ext cx="1505245" cy="13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upo 31"/>
          <p:cNvGrpSpPr/>
          <p:nvPr/>
        </p:nvGrpSpPr>
        <p:grpSpPr>
          <a:xfrm>
            <a:off x="7610717" y="1031433"/>
            <a:ext cx="2923369" cy="1306098"/>
            <a:chOff x="419100" y="3733800"/>
            <a:chExt cx="4983480" cy="2226511"/>
          </a:xfrm>
        </p:grpSpPr>
        <p:grpSp>
          <p:nvGrpSpPr>
            <p:cNvPr id="33" name="Group 6"/>
            <p:cNvGrpSpPr>
              <a:grpSpLocks/>
            </p:cNvGrpSpPr>
            <p:nvPr/>
          </p:nvGrpSpPr>
          <p:grpSpPr bwMode="auto">
            <a:xfrm>
              <a:off x="539750" y="3754131"/>
              <a:ext cx="4776913" cy="2206180"/>
              <a:chOff x="672" y="4026"/>
              <a:chExt cx="3456" cy="1620"/>
            </a:xfrm>
          </p:grpSpPr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672" y="5232"/>
                <a:ext cx="576" cy="4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1968" y="5232"/>
                <a:ext cx="528" cy="4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1344" y="5232"/>
                <a:ext cx="528" cy="4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8" name="Rectangle 10"/>
              <p:cNvSpPr>
                <a:spLocks noChangeArrowheads="1"/>
              </p:cNvSpPr>
              <p:nvPr/>
            </p:nvSpPr>
            <p:spPr bwMode="auto">
              <a:xfrm>
                <a:off x="2592" y="5232"/>
                <a:ext cx="528" cy="4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9" name="Oval 11"/>
              <p:cNvSpPr>
                <a:spLocks noChangeArrowheads="1"/>
              </p:cNvSpPr>
              <p:nvPr/>
            </p:nvSpPr>
            <p:spPr bwMode="auto">
              <a:xfrm>
                <a:off x="912" y="4848"/>
                <a:ext cx="96" cy="96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0" name="Oval 12"/>
              <p:cNvSpPr>
                <a:spLocks noChangeArrowheads="1"/>
              </p:cNvSpPr>
              <p:nvPr/>
            </p:nvSpPr>
            <p:spPr bwMode="auto">
              <a:xfrm>
                <a:off x="1152" y="5040"/>
                <a:ext cx="96" cy="96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auto">
              <a:xfrm>
                <a:off x="1296" y="4944"/>
                <a:ext cx="96" cy="96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auto">
              <a:xfrm>
                <a:off x="1344" y="5376"/>
                <a:ext cx="96" cy="96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3" name="Oval 15"/>
              <p:cNvSpPr>
                <a:spLocks noChangeArrowheads="1"/>
              </p:cNvSpPr>
              <p:nvPr/>
            </p:nvSpPr>
            <p:spPr bwMode="auto">
              <a:xfrm>
                <a:off x="1248" y="5136"/>
                <a:ext cx="96" cy="96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4" name="Oval 16"/>
              <p:cNvSpPr>
                <a:spLocks noChangeArrowheads="1"/>
              </p:cNvSpPr>
              <p:nvPr/>
            </p:nvSpPr>
            <p:spPr bwMode="auto">
              <a:xfrm>
                <a:off x="1008" y="4944"/>
                <a:ext cx="96" cy="96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5" name="Oval 17"/>
              <p:cNvSpPr>
                <a:spLocks noChangeArrowheads="1"/>
              </p:cNvSpPr>
              <p:nvPr/>
            </p:nvSpPr>
            <p:spPr bwMode="auto">
              <a:xfrm>
                <a:off x="816" y="4752"/>
                <a:ext cx="96" cy="96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6" name="Oval 18"/>
              <p:cNvSpPr>
                <a:spLocks noChangeArrowheads="1"/>
              </p:cNvSpPr>
              <p:nvPr/>
            </p:nvSpPr>
            <p:spPr bwMode="auto">
              <a:xfrm>
                <a:off x="1488" y="4560"/>
                <a:ext cx="192" cy="192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7" name="Oval 19"/>
              <p:cNvSpPr>
                <a:spLocks noChangeArrowheads="1"/>
              </p:cNvSpPr>
              <p:nvPr/>
            </p:nvSpPr>
            <p:spPr bwMode="auto">
              <a:xfrm>
                <a:off x="1632" y="4800"/>
                <a:ext cx="192" cy="192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auto">
              <a:xfrm>
                <a:off x="1824" y="4992"/>
                <a:ext cx="192" cy="192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auto">
              <a:xfrm>
                <a:off x="1968" y="4800"/>
                <a:ext cx="192" cy="192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auto">
              <a:xfrm>
                <a:off x="2112" y="4560"/>
                <a:ext cx="192" cy="192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1" name="Oval 23"/>
              <p:cNvSpPr>
                <a:spLocks noChangeArrowheads="1"/>
              </p:cNvSpPr>
              <p:nvPr/>
            </p:nvSpPr>
            <p:spPr bwMode="auto">
              <a:xfrm>
                <a:off x="2736" y="4416"/>
                <a:ext cx="384" cy="384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2" name="Oval 24"/>
              <p:cNvSpPr>
                <a:spLocks noChangeArrowheads="1"/>
              </p:cNvSpPr>
              <p:nvPr/>
            </p:nvSpPr>
            <p:spPr bwMode="auto">
              <a:xfrm>
                <a:off x="1872" y="4128"/>
                <a:ext cx="384" cy="384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3" name="Oval 25"/>
              <p:cNvSpPr>
                <a:spLocks noChangeArrowheads="1"/>
              </p:cNvSpPr>
              <p:nvPr/>
            </p:nvSpPr>
            <p:spPr bwMode="auto">
              <a:xfrm>
                <a:off x="2304" y="4272"/>
                <a:ext cx="384" cy="384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4" name="Oval 26"/>
              <p:cNvSpPr>
                <a:spLocks noChangeArrowheads="1"/>
              </p:cNvSpPr>
              <p:nvPr/>
            </p:nvSpPr>
            <p:spPr bwMode="auto">
              <a:xfrm>
                <a:off x="2448" y="4752"/>
                <a:ext cx="384" cy="384"/>
              </a:xfrm>
              <a:prstGeom prst="ellipse">
                <a:avLst/>
              </a:prstGeom>
              <a:solidFill>
                <a:srgbClr val="9900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pt-BR" sz="900" b="1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5" name="Rectangle 27"/>
              <p:cNvSpPr>
                <a:spLocks noChangeArrowheads="1"/>
              </p:cNvSpPr>
              <p:nvPr/>
            </p:nvSpPr>
            <p:spPr bwMode="auto">
              <a:xfrm>
                <a:off x="3216" y="5232"/>
                <a:ext cx="528" cy="4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6" name="Oval 28"/>
              <p:cNvSpPr>
                <a:spLocks noChangeArrowheads="1"/>
              </p:cNvSpPr>
              <p:nvPr/>
            </p:nvSpPr>
            <p:spPr bwMode="auto">
              <a:xfrm>
                <a:off x="3312" y="4080"/>
                <a:ext cx="816" cy="864"/>
              </a:xfrm>
              <a:prstGeom prst="ellipse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pt-BR" sz="9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SÓLIDOS</a:t>
                </a:r>
              </a:p>
              <a:p>
                <a:pPr algn="ctr" eaLnBrk="0" hangingPunct="0"/>
                <a:r>
                  <a:rPr lang="pt-BR" sz="9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EM</a:t>
                </a:r>
              </a:p>
              <a:p>
                <a:pPr algn="ctr" eaLnBrk="0" hangingPunct="0"/>
                <a:r>
                  <a:rPr lang="pt-BR" sz="9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SUSPENSÃO</a:t>
                </a:r>
              </a:p>
            </p:txBody>
          </p:sp>
          <p:sp>
            <p:nvSpPr>
              <p:cNvPr id="57" name="Line 29"/>
              <p:cNvSpPr>
                <a:spLocks noChangeShapeType="1"/>
              </p:cNvSpPr>
              <p:nvPr/>
            </p:nvSpPr>
            <p:spPr bwMode="auto">
              <a:xfrm>
                <a:off x="720" y="4848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8" name="Line 30"/>
              <p:cNvSpPr>
                <a:spLocks noChangeShapeType="1"/>
              </p:cNvSpPr>
              <p:nvPr/>
            </p:nvSpPr>
            <p:spPr bwMode="auto">
              <a:xfrm flipV="1">
                <a:off x="1392" y="499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59" name="Line 31"/>
              <p:cNvSpPr>
                <a:spLocks noChangeShapeType="1"/>
              </p:cNvSpPr>
              <p:nvPr/>
            </p:nvSpPr>
            <p:spPr bwMode="auto">
              <a:xfrm>
                <a:off x="1440" y="4800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0" name="Line 32"/>
              <p:cNvSpPr>
                <a:spLocks noChangeShapeType="1"/>
              </p:cNvSpPr>
              <p:nvPr/>
            </p:nvSpPr>
            <p:spPr bwMode="auto">
              <a:xfrm flipV="1">
                <a:off x="2112" y="4848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1" name="Text Box 33"/>
              <p:cNvSpPr txBox="1">
                <a:spLocks noChangeArrowheads="1"/>
              </p:cNvSpPr>
              <p:nvPr/>
            </p:nvSpPr>
            <p:spPr bwMode="auto">
              <a:xfrm>
                <a:off x="940" y="4541"/>
                <a:ext cx="478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SAIS</a:t>
                </a:r>
              </a:p>
            </p:txBody>
          </p:sp>
          <p:sp>
            <p:nvSpPr>
              <p:cNvPr id="62" name="Text Box 34"/>
              <p:cNvSpPr txBox="1">
                <a:spLocks noChangeArrowheads="1"/>
              </p:cNvSpPr>
              <p:nvPr/>
            </p:nvSpPr>
            <p:spPr bwMode="auto">
              <a:xfrm>
                <a:off x="1577" y="4460"/>
                <a:ext cx="583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VÍRUS</a:t>
                </a:r>
              </a:p>
            </p:txBody>
          </p:sp>
          <p:sp>
            <p:nvSpPr>
              <p:cNvPr id="63" name="Text Box 35"/>
              <p:cNvSpPr txBox="1">
                <a:spLocks noChangeArrowheads="1"/>
              </p:cNvSpPr>
              <p:nvPr/>
            </p:nvSpPr>
            <p:spPr bwMode="auto">
              <a:xfrm>
                <a:off x="1584" y="5317"/>
                <a:ext cx="2473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2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 O R O S   D A   M E M BR A N A</a:t>
                </a:r>
              </a:p>
            </p:txBody>
          </p:sp>
          <p:sp>
            <p:nvSpPr>
              <p:cNvPr id="64" name="Line 36"/>
              <p:cNvSpPr>
                <a:spLocks noChangeShapeType="1"/>
              </p:cNvSpPr>
              <p:nvPr/>
            </p:nvSpPr>
            <p:spPr bwMode="auto">
              <a:xfrm flipV="1">
                <a:off x="2880" y="4752"/>
                <a:ext cx="28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5" name="Line 37"/>
              <p:cNvSpPr>
                <a:spLocks noChangeShapeType="1"/>
              </p:cNvSpPr>
              <p:nvPr/>
            </p:nvSpPr>
            <p:spPr bwMode="auto">
              <a:xfrm>
                <a:off x="2352" y="5040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6" name="Text Box 34"/>
              <p:cNvSpPr txBox="1">
                <a:spLocks noChangeArrowheads="1"/>
              </p:cNvSpPr>
              <p:nvPr/>
            </p:nvSpPr>
            <p:spPr bwMode="auto">
              <a:xfrm>
                <a:off x="2376" y="4026"/>
                <a:ext cx="774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t-BR" sz="1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Bactérias</a:t>
                </a:r>
              </a:p>
            </p:txBody>
          </p:sp>
        </p:grpSp>
        <p:sp>
          <p:nvSpPr>
            <p:cNvPr id="34" name="Retângulo 33"/>
            <p:cNvSpPr/>
            <p:nvPr/>
          </p:nvSpPr>
          <p:spPr>
            <a:xfrm>
              <a:off x="419100" y="3733800"/>
              <a:ext cx="4983480" cy="212598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67" name="Picture 4" descr="https://pubs.acs.org/cen/_img/85/i17/8517cov2_opencxd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62" y="4755766"/>
            <a:ext cx="1486112" cy="906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mage result for soluÃ§Ãµes baseadas na natureza un wat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06" y="4473576"/>
            <a:ext cx="1622468" cy="21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1008871" y="336303"/>
            <a:ext cx="91440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Matriz Hídrica </a:t>
            </a:r>
            <a:r>
              <a:rPr lang="mr-IN" alt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–</a:t>
            </a:r>
            <a:r>
              <a:rPr lang="pt-BR" altLang="pt-BR" sz="24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5 Águas</a:t>
            </a:r>
          </a:p>
        </p:txBody>
      </p:sp>
    </p:spTree>
    <p:extLst>
      <p:ext uri="{BB962C8B-B14F-4D97-AF65-F5344CB8AC3E}">
        <p14:creationId xmlns:p14="http://schemas.microsoft.com/office/powerpoint/2010/main" val="26231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735E9-9B21-3504-5759-5964A0FA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38" y="153371"/>
            <a:ext cx="109639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Trebuchet MS"/>
                <a:ea typeface="+mn-ea"/>
                <a:cs typeface="+mn-cs"/>
              </a:rPr>
              <a:t>NECESSIDADE DE ARTICULAÇÃO ENTRE A POLÍTICA NACIONAL DE SANEAMENTO BÁSICO E A DE RECURSOS HÍDRICOS</a:t>
            </a:r>
            <a:br>
              <a:rPr lang="pt-BR" sz="1600" b="1" dirty="0">
                <a:latin typeface="Trebuchet MS" panose="020B0603020202020204" pitchFamily="34" charset="0"/>
                <a:ea typeface="+mn-ea"/>
                <a:cs typeface="+mn-cs"/>
              </a:rPr>
            </a:br>
            <a:endParaRPr lang="pt-BR" sz="16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085921-E2BB-CC37-C7D8-B3193161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608986"/>
            <a:ext cx="1112084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Princípios fundamentais da Lei 11.445/2007 com redação da 14.026/2020:</a:t>
            </a:r>
          </a:p>
          <a:p>
            <a:pPr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 dirty="0" err="1">
                <a:cs typeface="Arial" panose="020B0604020202020204" pitchFamily="34" charset="0"/>
              </a:rPr>
              <a:t>Art</a:t>
            </a:r>
            <a:r>
              <a:rPr lang="pt-BR" sz="1600" dirty="0">
                <a:cs typeface="Arial" panose="020B0604020202020204" pitchFamily="34" charset="0"/>
              </a:rPr>
              <a:t> 2º - Os serviços públicos de saneamento básico serão prestados com base nos seguintes </a:t>
            </a:r>
            <a:r>
              <a:rPr lang="pt-BR" sz="1600" u="sng" dirty="0">
                <a:cs typeface="Arial" panose="020B0604020202020204" pitchFamily="34" charset="0"/>
              </a:rPr>
              <a:t>princípios fundamentais:</a:t>
            </a:r>
          </a:p>
          <a:p>
            <a:pPr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III - abastecimento de água, esgotamento sanitário, limpeza urbana e manejo dos resíduos sólidos realizados de forma adequada à saúde pública, à </a:t>
            </a:r>
            <a:r>
              <a:rPr lang="pt-BR" sz="1600" u="sng" dirty="0">
                <a:cs typeface="Arial" panose="020B0604020202020204" pitchFamily="34" charset="0"/>
              </a:rPr>
              <a:t>conservação dos recursos naturais e à proteção do meio ambiente</a:t>
            </a:r>
            <a:r>
              <a:rPr lang="pt-BR" sz="1600" dirty="0">
                <a:cs typeface="Arial" panose="020B0604020202020204" pitchFamily="34" charset="0"/>
              </a:rPr>
              <a:t>;    </a:t>
            </a:r>
          </a:p>
          <a:p>
            <a:pPr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VI - </a:t>
            </a:r>
            <a:r>
              <a:rPr lang="pt-BR" sz="1600" u="sng" dirty="0">
                <a:cs typeface="Arial" panose="020B0604020202020204" pitchFamily="34" charset="0"/>
              </a:rPr>
              <a:t>articulação com as políticas de </a:t>
            </a:r>
            <a:r>
              <a:rPr lang="pt-BR" sz="1600" dirty="0">
                <a:cs typeface="Arial" panose="020B0604020202020204" pitchFamily="34" charset="0"/>
              </a:rPr>
              <a:t>desenvolvimento urbano e regional, de habitação, de combate à pobreza e de sua erradicação, </a:t>
            </a:r>
            <a:r>
              <a:rPr lang="pt-BR" sz="1600" u="sng" dirty="0">
                <a:cs typeface="Arial" panose="020B0604020202020204" pitchFamily="34" charset="0"/>
              </a:rPr>
              <a:t>de proteção ambiental</a:t>
            </a:r>
            <a:r>
              <a:rPr lang="pt-BR" sz="1600" dirty="0">
                <a:cs typeface="Arial" panose="020B0604020202020204" pitchFamily="34" charset="0"/>
              </a:rPr>
              <a:t>, de promoção da saúde, </a:t>
            </a:r>
            <a:r>
              <a:rPr lang="pt-BR" sz="1600" u="sng" dirty="0">
                <a:cs typeface="Arial" panose="020B0604020202020204" pitchFamily="34" charset="0"/>
              </a:rPr>
              <a:t>de recursos hídricos </a:t>
            </a:r>
            <a:r>
              <a:rPr lang="pt-BR" sz="1600" dirty="0">
                <a:cs typeface="Arial" panose="020B0604020202020204" pitchFamily="34" charset="0"/>
              </a:rPr>
              <a:t>e outras de interesse social relevante, destinadas à melhoria da qualidade de vida, para as quais o saneamento básico seja fator determinante; </a:t>
            </a:r>
          </a:p>
          <a:p>
            <a:pPr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1600" dirty="0">
                <a:highlight>
                  <a:srgbClr val="FFFF00"/>
                </a:highlight>
                <a:cs typeface="Arial" panose="020B0604020202020204" pitchFamily="34" charset="0"/>
              </a:rPr>
              <a:t>XII - </a:t>
            </a:r>
            <a:r>
              <a:rPr lang="pt-BR" sz="1600" u="sng" dirty="0">
                <a:highlight>
                  <a:srgbClr val="FFFF00"/>
                </a:highlight>
                <a:cs typeface="Arial" panose="020B0604020202020204" pitchFamily="34" charset="0"/>
              </a:rPr>
              <a:t>integração das infraestruturas e dos serviços com a gestão eficiente dos recursos hídricos</a:t>
            </a:r>
            <a:r>
              <a:rPr lang="pt-BR" sz="1600" dirty="0">
                <a:cs typeface="Arial" panose="020B0604020202020204" pitchFamily="34" charset="0"/>
              </a:rPr>
              <a:t>;   </a:t>
            </a:r>
          </a:p>
          <a:p>
            <a:pPr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1600" dirty="0">
                <a:cs typeface="Arial" panose="020B0604020202020204" pitchFamily="34" charset="0"/>
              </a:rPr>
              <a:t>XIII - </a:t>
            </a:r>
            <a:r>
              <a:rPr lang="pt-BR" sz="1600" u="sng" dirty="0">
                <a:cs typeface="Arial" panose="020B0604020202020204" pitchFamily="34" charset="0"/>
              </a:rPr>
              <a:t>redução e controle das perdas de água</a:t>
            </a:r>
            <a:r>
              <a:rPr lang="pt-BR" sz="1600" dirty="0">
                <a:cs typeface="Arial" panose="020B0604020202020204" pitchFamily="34" charset="0"/>
              </a:rPr>
              <a:t>, inclusive na distribuição de água tratada, estímulo à racionalização de seu consumo pelos usuários e </a:t>
            </a:r>
            <a:r>
              <a:rPr lang="pt-BR" sz="1600" u="sng" dirty="0">
                <a:highlight>
                  <a:srgbClr val="FFFF00"/>
                </a:highlight>
                <a:cs typeface="Arial" panose="020B0604020202020204" pitchFamily="34" charset="0"/>
              </a:rPr>
              <a:t>fomento</a:t>
            </a:r>
            <a:r>
              <a:rPr lang="pt-BR" sz="1600" dirty="0">
                <a:cs typeface="Arial" panose="020B0604020202020204" pitchFamily="34" charset="0"/>
              </a:rPr>
              <a:t> à eficiência energética, </a:t>
            </a:r>
            <a:r>
              <a:rPr lang="pt-BR" sz="1600" u="sng" dirty="0">
                <a:highlight>
                  <a:srgbClr val="FFFF00"/>
                </a:highlight>
                <a:cs typeface="Arial" panose="020B0604020202020204" pitchFamily="34" charset="0"/>
              </a:rPr>
              <a:t>ao reúso de efluentes sanitários e ao aproveitamento de águas de chuva.</a:t>
            </a:r>
          </a:p>
          <a:p>
            <a:pPr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100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Art. 48.  A União, no estabelecimento de sua política de saneamento básico, observará as seguintes diretrizes:</a:t>
            </a:r>
            <a:endParaRPr lang="pt-BR" dirty="0"/>
          </a:p>
          <a:p>
            <a:pPr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pt-BR" sz="1000" dirty="0">
                <a:solidFill>
                  <a:srgbClr val="000080"/>
                </a:solidFill>
                <a:highlight>
                  <a:srgbClr val="FFFF00"/>
                </a:highlight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XII - </a:t>
            </a:r>
            <a:r>
              <a:rPr lang="pt-BR" sz="1000" dirty="0">
                <a:highlight>
                  <a:srgbClr val="FFFF00"/>
                </a:highlight>
                <a:latin typeface="Arial"/>
                <a:cs typeface="Arial"/>
              </a:rPr>
              <a:t>redução progressiva e controle das perdas de água, inclusive na distribuição da água tratada, estímulo à racionalização de seu consumo pelos usuários e fomento à eficiência energética, ao </a:t>
            </a:r>
            <a:r>
              <a:rPr lang="pt-BR" sz="1000" err="1">
                <a:highlight>
                  <a:srgbClr val="FFFF00"/>
                </a:highlight>
                <a:latin typeface="Arial"/>
                <a:cs typeface="Arial"/>
              </a:rPr>
              <a:t>reúso</a:t>
            </a:r>
            <a:r>
              <a:rPr lang="pt-BR" sz="1000" dirty="0">
                <a:highlight>
                  <a:srgbClr val="FFFF00"/>
                </a:highlight>
                <a:latin typeface="Arial"/>
                <a:cs typeface="Arial"/>
              </a:rPr>
              <a:t> de efluentes sanitários e ao aproveitamento de águas de chuva, em conformidade com as demais normas ambientais e de saúde pública;</a:t>
            </a:r>
            <a:endParaRPr lang="pt-BR" dirty="0"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882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735E9-9B21-3504-5759-5964A0FA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38" y="153371"/>
            <a:ext cx="10963933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Trebuchet MS"/>
                <a:ea typeface="+mn-ea"/>
                <a:cs typeface="+mn-cs"/>
              </a:rPr>
              <a:t>NECESSIDADE DE ARTICULAÇÃO ENTRE A POLÍTICA NACIONAL DE SANEAMENTO BÁSICO E A DE RECURSOS HÍDRICOS</a:t>
            </a:r>
            <a:br>
              <a:rPr lang="pt-BR" sz="1600" b="1" dirty="0">
                <a:latin typeface="Trebuchet MS" panose="020B0603020202020204" pitchFamily="34" charset="0"/>
                <a:ea typeface="+mn-ea"/>
                <a:cs typeface="+mn-cs"/>
              </a:rPr>
            </a:br>
            <a:endParaRPr lang="pt-BR" sz="16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085921-E2BB-CC37-C7D8-B3193161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905869"/>
            <a:ext cx="1112084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ea typeface="Calibri" panose="020F0502020204030204" pitchFamily="34" charset="0"/>
                <a:cs typeface="Arial"/>
              </a:rPr>
              <a:t>Diretrizes </a:t>
            </a:r>
            <a:r>
              <a:rPr lang="pt-BR" sz="1600" b="1" dirty="0">
                <a:effectLst/>
                <a:ea typeface="Calibri" panose="020F0502020204030204" pitchFamily="34" charset="0"/>
                <a:cs typeface="Arial"/>
              </a:rPr>
              <a:t>da Lei 11.445/2007 </a:t>
            </a:r>
            <a:r>
              <a:rPr lang="pt-BR" sz="1600" b="1" dirty="0">
                <a:cs typeface="Arial"/>
              </a:rPr>
              <a:t>- CAPÍTULO IX - POLÍTICA FEDERAL DE SANEAMENTO BÁSICO</a:t>
            </a:r>
          </a:p>
          <a:p>
            <a:pPr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 dirty="0">
                <a:cs typeface="Arial"/>
              </a:rPr>
              <a:t>Art. 48.  A União, no estabelecimento de sua política de saneamento básico, observará as seguintes diretrizes:</a:t>
            </a:r>
          </a:p>
          <a:p>
            <a:pPr indent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 dirty="0"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XII - </a:t>
            </a:r>
            <a:r>
              <a:rPr lang="pt-BR" sz="1600" dirty="0">
                <a:cs typeface="Arial"/>
              </a:rPr>
              <a:t>redução progressiva e controle das perdas de água, inclusive na distribuição da água tratada, estímulo à racionalização de seu consumo pelos usuários e fomento à eficiência energética, </a:t>
            </a:r>
            <a:r>
              <a:rPr lang="pt-BR" sz="1600" dirty="0">
                <a:highlight>
                  <a:srgbClr val="FFFF00"/>
                </a:highlight>
                <a:cs typeface="Arial"/>
              </a:rPr>
              <a:t>ao </a:t>
            </a:r>
            <a:r>
              <a:rPr lang="pt-BR" sz="1600" err="1">
                <a:highlight>
                  <a:srgbClr val="FFFF00"/>
                </a:highlight>
                <a:cs typeface="Arial"/>
              </a:rPr>
              <a:t>reúso</a:t>
            </a:r>
            <a:r>
              <a:rPr lang="pt-BR" sz="1600" dirty="0">
                <a:highlight>
                  <a:srgbClr val="FFFF00"/>
                </a:highlight>
                <a:cs typeface="Arial"/>
              </a:rPr>
              <a:t> de efluentes sanitários e ao aproveitamento de águas de chuva</a:t>
            </a:r>
            <a:r>
              <a:rPr lang="pt-BR" sz="1600" dirty="0">
                <a:cs typeface="Arial"/>
              </a:rPr>
              <a:t>, em conformidade com as demais normas ambientais e de saúde pública; </a:t>
            </a:r>
            <a:r>
              <a:rPr lang="pt-BR" sz="1000" dirty="0">
                <a:solidFill>
                  <a:srgbClr val="800000"/>
                </a:solidFill>
                <a:latin typeface="Arial"/>
                <a:cs typeface="Arial"/>
              </a:rPr>
              <a:t>  </a:t>
            </a:r>
            <a:r>
              <a:rPr lang="pt-BR" sz="1600" dirty="0">
                <a:latin typeface="Arial"/>
                <a:cs typeface="Arial"/>
                <a:hlinkClick r:id="rId3"/>
              </a:rPr>
              <a:t>(Redação pela Lei nº 14.026, de 2020)</a:t>
            </a:r>
            <a:endParaRPr lang="pt-BR" sz="160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440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085921-E2BB-CC37-C7D8-B3193161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64" y="946864"/>
            <a:ext cx="11803225" cy="4524332"/>
          </a:xfrm>
        </p:spPr>
        <p:txBody>
          <a:bodyPr>
            <a:noAutofit/>
          </a:bodyPr>
          <a:lstStyle/>
          <a:p>
            <a:pPr indent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 b="1" dirty="0">
                <a:cs typeface="Arial" panose="020B0604020202020204" pitchFamily="34" charset="0"/>
              </a:rPr>
              <a:t>Objetivos da Política Nacional de Recursos Hídricos Lei 9433/1997: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>
                <a:cs typeface="Arial" panose="020B0604020202020204" pitchFamily="34" charset="0"/>
              </a:rPr>
              <a:t>I - assegurar à atual e às futuras gerações a necessária disponibilidade de água, em padrões de qualidade adequados aos respectivos usos;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>
                <a:highlight>
                  <a:srgbClr val="FFFF00"/>
                </a:highlight>
                <a:cs typeface="Arial" panose="020B0604020202020204" pitchFamily="34" charset="0"/>
              </a:rPr>
              <a:t>II - a utilização racional e integrada dos recursos hídricos, incluindo o transporte aquaviário, com vistas ao desenvolvimento sustentável</a:t>
            </a:r>
            <a:r>
              <a:rPr lang="pt-BR" sz="1600" dirty="0">
                <a:cs typeface="Arial" panose="020B0604020202020204" pitchFamily="34" charset="0"/>
              </a:rPr>
              <a:t>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>
                <a:cs typeface="Arial" panose="020B0604020202020204" pitchFamily="34" charset="0"/>
              </a:rPr>
              <a:t>III - a prevenção e a defesa contra eventos hidrológicos críticos de origem natural ou decorrentes do uso inadequado dos recursos naturais.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>
                <a:highlight>
                  <a:srgbClr val="FFFF00"/>
                </a:highlight>
                <a:cs typeface="Arial" panose="020B0604020202020204" pitchFamily="34" charset="0"/>
              </a:rPr>
              <a:t>IV - incentivar e promover a captação, a preservação e o aproveitamento de águas pluviais. </a:t>
            </a:r>
          </a:p>
          <a:p>
            <a:pPr marL="0" indent="0">
              <a:buNone/>
            </a:pPr>
            <a:endParaRPr lang="pt-BR" sz="1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1600" b="1" dirty="0">
                <a:cs typeface="Arial" panose="020B0604020202020204" pitchFamily="34" charset="0"/>
              </a:rPr>
              <a:t>   Diretrizes Gerais da Lei 9433/1997: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>
                <a:cs typeface="Arial" panose="020B0604020202020204" pitchFamily="34" charset="0"/>
              </a:rPr>
              <a:t>I - a gestão sistemática dos recursos hídricos, sem dissociação dos aspectos de quantidade e qualidade;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>
                <a:cs typeface="Arial" panose="020B0604020202020204" pitchFamily="34" charset="0"/>
              </a:rPr>
              <a:t>II - a adequação da gestão de recursos hídricos às diversidades físicas, bióticas, demográficas, econômicas, sociais e culturais das diversas regiões do País;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>
                <a:highlight>
                  <a:srgbClr val="FFFF00"/>
                </a:highlight>
                <a:cs typeface="Arial" panose="020B0604020202020204" pitchFamily="34" charset="0"/>
              </a:rPr>
              <a:t>III - a integração da gestão de recursos hídricos com a gestão ambiental;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>
                <a:highlight>
                  <a:srgbClr val="FFFF00"/>
                </a:highlight>
                <a:cs typeface="Arial" panose="020B0604020202020204" pitchFamily="34" charset="0"/>
              </a:rPr>
              <a:t>IV - a articulação do planejamento de recursos hídricos com o dos setores usuários e com os planejamentos regional, estadual e nacional; </a:t>
            </a:r>
          </a:p>
          <a:p>
            <a:endParaRPr lang="pt-BR" sz="16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5E1FF45-6423-E84C-BC84-8545C0D6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04" y="318591"/>
            <a:ext cx="10968108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  <a:t>NECESSIDADE DE ARTICULAÇÃO ENTRE A POLÍTICA NACIONAL DE SANEAMENTO BÁSICO E A DE RECURSOS HÍDRICOS</a:t>
            </a:r>
            <a:br>
              <a:rPr lang="pt-BR" sz="1600" b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endParaRPr lang="pt-BR" sz="1600" b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AF3A56-BE43-76C6-A1CA-A4553382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82" y="761432"/>
            <a:ext cx="1173791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16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1- Meta clara e objetiva para a universalização do saneamento; 99% da população com acesso à água até 2033 e 90% da </a:t>
            </a:r>
            <a:r>
              <a:rPr lang="pt-BR" sz="1600" kern="100" dirty="0">
                <a:cs typeface="Arial" panose="020B0604020202020204" pitchFamily="34" charset="0"/>
              </a:rPr>
              <a:t>população com acesso à coleta e tratamento de esgoto.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kern="100" dirty="0">
                <a:cs typeface="Arial" panose="020B0604020202020204" pitchFamily="34" charset="0"/>
              </a:rPr>
              <a:t>2- Centralização das diretrizes gerais de regulação como papel da Agência Nacional de Águas e Saneamento Básico: Estabelece as diretrizes gerais de saneamento básico a serem cumpridas a mais de 85 agências infranacionais (</a:t>
            </a:r>
            <a:r>
              <a:rPr lang="pt-BR" sz="1600" i="1" u="sng" kern="100" dirty="0">
                <a:highlight>
                  <a:srgbClr val="FFFF00"/>
                </a:highlight>
                <a:cs typeface="Arial" panose="020B0604020202020204" pitchFamily="34" charset="0"/>
              </a:rPr>
              <a:t>fortalecimento da agenda regulatória deve envolver o CONAMA e o CNRH para questões ligadas ao reúso não potável de efluentes – maior segurança jurídica para os investimentos no setor</a:t>
            </a:r>
            <a:r>
              <a:rPr lang="pt-BR" sz="1600" kern="100" dirty="0">
                <a:highlight>
                  <a:srgbClr val="FFFF00"/>
                </a:highlight>
                <a:cs typeface="Arial" panose="020B0604020202020204" pitchFamily="34" charset="0"/>
              </a:rPr>
              <a:t>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kern="100" dirty="0">
                <a:cs typeface="Arial" panose="020B0604020202020204" pitchFamily="34" charset="0"/>
              </a:rPr>
              <a:t>3- maior competitividade para o setor de saneamento como promotor da eficiência na prestação dos serviços.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kern="100" dirty="0">
                <a:cs typeface="Arial" panose="020B0604020202020204" pitchFamily="34" charset="0"/>
              </a:rPr>
              <a:t>4- necessidade de maiores investimentos no setor de saneamento para atingir as metas de universalização (</a:t>
            </a:r>
            <a:r>
              <a:rPr lang="pt-BR" sz="1600" i="1" kern="100" dirty="0">
                <a:cs typeface="Arial" panose="020B0604020202020204" pitchFamily="34" charset="0"/>
              </a:rPr>
              <a:t>estima-se entre 36 a 40 bi ao ano – “Trata Brasil”</a:t>
            </a:r>
            <a:r>
              <a:rPr lang="pt-BR" sz="1600" kern="100" dirty="0">
                <a:cs typeface="Arial" panose="020B0604020202020204" pitchFamily="34" charset="0"/>
              </a:rPr>
              <a:t>) e comprovação da capacidade financeira das empresas de saneamento.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1600" kern="100" dirty="0">
                <a:cs typeface="Arial" panose="020B0604020202020204" pitchFamily="34" charset="0"/>
              </a:rPr>
              <a:t>5- desigualdades de acesso aos serviços por região do país, condição socioeconômica da população </a:t>
            </a:r>
            <a:r>
              <a:rPr lang="pt-BR" sz="1600" b="1" kern="100" dirty="0">
                <a:cs typeface="Arial" panose="020B0604020202020204" pitchFamily="34" charset="0"/>
              </a:rPr>
              <a:t>(</a:t>
            </a:r>
            <a:r>
              <a:rPr lang="pt-BR" sz="1600" b="1" i="1" kern="100" dirty="0">
                <a:cs typeface="Arial" panose="020B0604020202020204" pitchFamily="34" charset="0"/>
              </a:rPr>
              <a:t>povos e comunidades tradicionais precisam de maior atenção</a:t>
            </a:r>
            <a:r>
              <a:rPr lang="pt-BR" sz="1600" b="1" kern="100" dirty="0">
                <a:cs typeface="Arial" panose="020B0604020202020204" pitchFamily="34" charset="0"/>
              </a:rPr>
              <a:t>)</a:t>
            </a:r>
            <a:r>
              <a:rPr lang="pt-BR" sz="1600" kern="100" dirty="0"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1600" kern="1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600" dirty="0"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7400CBD-B13B-27E2-C417-763AB43698C6}"/>
              </a:ext>
            </a:extLst>
          </p:cNvPr>
          <p:cNvSpPr txBox="1">
            <a:spLocks/>
          </p:cNvSpPr>
          <p:nvPr/>
        </p:nvSpPr>
        <p:spPr>
          <a:xfrm>
            <a:off x="522514" y="8691"/>
            <a:ext cx="11120846" cy="8599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dirty="0"/>
              <a:t>PRINCIPAIS DESTAQUES DO NOVO MARCO DO SANEAMENTO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C9CD7C-1BF6-2D58-EA57-E640FC2F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212" y="4891934"/>
            <a:ext cx="4727564" cy="191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15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8FB0C7A374294D8956D848C0F582CF" ma:contentTypeVersion="8" ma:contentTypeDescription="Crie um novo documento." ma:contentTypeScope="" ma:versionID="d1cda6666dac5fa7c036f156817dbead">
  <xsd:schema xmlns:xsd="http://www.w3.org/2001/XMLSchema" xmlns:xs="http://www.w3.org/2001/XMLSchema" xmlns:p="http://schemas.microsoft.com/office/2006/metadata/properties" xmlns:ns2="382b6f95-088f-4d41-8dc4-78817cee1c47" xmlns:ns3="43d8fe1c-80f6-421b-aafc-e8913ea03c51" targetNamespace="http://schemas.microsoft.com/office/2006/metadata/properties" ma:root="true" ma:fieldsID="39f46d691f7f5ac7564189923f61ce7a" ns2:_="" ns3:_="">
    <xsd:import namespace="382b6f95-088f-4d41-8dc4-78817cee1c47"/>
    <xsd:import namespace="43d8fe1c-80f6-421b-aafc-e8913ea03c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b6f95-088f-4d41-8dc4-78817cee1c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8fe1c-80f6-421b-aafc-e8913ea03c5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ED4BF4-E090-4C14-A4F3-6BE48BB72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2b6f95-088f-4d41-8dc4-78817cee1c47"/>
    <ds:schemaRef ds:uri="43d8fe1c-80f6-421b-aafc-e8913ea03c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4B2B0C-D022-4C44-A960-BEE5B1CC50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EE8809-9C9F-47D7-A2C4-9D98B53F35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6281</Words>
  <Application>Microsoft Office PowerPoint</Application>
  <PresentationFormat>Widescreen</PresentationFormat>
  <Paragraphs>518</Paragraphs>
  <Slides>45</Slides>
  <Notes>23</Notes>
  <HiddenSlides>1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7" baseType="lpstr">
      <vt:lpstr>Aptos</vt:lpstr>
      <vt:lpstr>Arial</vt:lpstr>
      <vt:lpstr>Arial Nova</vt:lpstr>
      <vt:lpstr>Calibri</vt:lpstr>
      <vt:lpstr>Calibri Light</vt:lpstr>
      <vt:lpstr>Courier New</vt:lpstr>
      <vt:lpstr>Roboto</vt:lpstr>
      <vt:lpstr>Symbol</vt:lpstr>
      <vt:lpstr>Times New Roman</vt:lpstr>
      <vt:lpstr>Trebuchet MS</vt:lpstr>
      <vt:lpstr>Wingdings</vt:lpstr>
      <vt:lpstr>Tema do Office</vt:lpstr>
      <vt:lpstr>2ª Reunião do Grupo de Trabalho sobre Água</vt:lpstr>
      <vt:lpstr>“CONTEXTUALIZAÇÃO DA REGULAMENTAÇÃO DE REÚSO NÃO POTÁVEL DE ÁGUA – CNRH E CISB” </vt:lpstr>
      <vt:lpstr>Apresentação do PowerPoint</vt:lpstr>
      <vt:lpstr>Apresentação do PowerPoint</vt:lpstr>
      <vt:lpstr>Apresentação do PowerPoint</vt:lpstr>
      <vt:lpstr>NECESSIDADE DE ARTICULAÇÃO ENTRE A POLÍTICA NACIONAL DE SANEAMENTO BÁSICO E A DE RECURSOS HÍDRICOS </vt:lpstr>
      <vt:lpstr>NECESSIDADE DE ARTICULAÇÃO ENTRE A POLÍTICA NACIONAL DE SANEAMENTO BÁSICO E A DE RECURSOS HÍDRICOS </vt:lpstr>
      <vt:lpstr>NECESSIDADE DE ARTICULAÇÃO ENTRE A POLÍTICA NACIONAL DE SANEAMENTO BÁSICO E A DE RECURSOS HÍDRICOS </vt:lpstr>
      <vt:lpstr>Apresentação do PowerPoint</vt:lpstr>
      <vt:lpstr>Apresentação do PowerPoint</vt:lpstr>
      <vt:lpstr>Apresentação do PowerPoint</vt:lpstr>
      <vt:lpstr>Apresentação do PowerPoint</vt:lpstr>
      <vt:lpstr>CONTEXTUALIZAÇÃO DA REGULAMENTAÇÃO DE REÚSO  Conselho Nacional de Recursos Hídricos  CNRH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CONTEXTUALIZAÇÃO DA REGULAMENTAÇÃO  Comitê Interministerial de Saneamento Básico   CISB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Agradecemos a atenção!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Anderson Felipe de Medeiros Bezerra</dc:creator>
  <cp:lastModifiedBy>Anderson Felipe de Medeiros Bezerra</cp:lastModifiedBy>
  <cp:revision>322</cp:revision>
  <dcterms:created xsi:type="dcterms:W3CDTF">2023-03-17T20:51:43Z</dcterms:created>
  <dcterms:modified xsi:type="dcterms:W3CDTF">2024-02-05T11:46:08Z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0x010100378FB0C7A374294D8956D848C0F582CF</vt:lpwstr>
  </property>
</Properties>
</file>