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11" r:id="rId4"/>
  </p:sldMasterIdLst>
  <p:notesMasterIdLst>
    <p:notesMasterId r:id="rId60"/>
  </p:notesMasterIdLst>
  <p:sldIdLst>
    <p:sldId id="3377" r:id="rId5"/>
    <p:sldId id="3392" r:id="rId6"/>
    <p:sldId id="3393" r:id="rId7"/>
    <p:sldId id="298" r:id="rId8"/>
    <p:sldId id="299" r:id="rId9"/>
    <p:sldId id="360" r:id="rId10"/>
    <p:sldId id="302" r:id="rId11"/>
    <p:sldId id="306" r:id="rId12"/>
    <p:sldId id="358" r:id="rId13"/>
    <p:sldId id="3399" r:id="rId14"/>
    <p:sldId id="305" r:id="rId15"/>
    <p:sldId id="318" r:id="rId16"/>
    <p:sldId id="279" r:id="rId17"/>
    <p:sldId id="3401" r:id="rId18"/>
    <p:sldId id="3400" r:id="rId19"/>
    <p:sldId id="291" r:id="rId20"/>
    <p:sldId id="281" r:id="rId21"/>
    <p:sldId id="359" r:id="rId22"/>
    <p:sldId id="320" r:id="rId23"/>
    <p:sldId id="322" r:id="rId24"/>
    <p:sldId id="260" r:id="rId25"/>
    <p:sldId id="280" r:id="rId26"/>
    <p:sldId id="294" r:id="rId27"/>
    <p:sldId id="324" r:id="rId28"/>
    <p:sldId id="338" r:id="rId29"/>
    <p:sldId id="323" r:id="rId30"/>
    <p:sldId id="342" r:id="rId31"/>
    <p:sldId id="339" r:id="rId32"/>
    <p:sldId id="340" r:id="rId33"/>
    <p:sldId id="341" r:id="rId34"/>
    <p:sldId id="261" r:id="rId35"/>
    <p:sldId id="343" r:id="rId36"/>
    <p:sldId id="361" r:id="rId37"/>
    <p:sldId id="344" r:id="rId38"/>
    <p:sldId id="345" r:id="rId39"/>
    <p:sldId id="347" r:id="rId40"/>
    <p:sldId id="3395" r:id="rId41"/>
    <p:sldId id="3396" r:id="rId42"/>
    <p:sldId id="3397" r:id="rId43"/>
    <p:sldId id="286" r:id="rId44"/>
    <p:sldId id="337" r:id="rId45"/>
    <p:sldId id="348" r:id="rId46"/>
    <p:sldId id="349" r:id="rId47"/>
    <p:sldId id="352" r:id="rId48"/>
    <p:sldId id="362" r:id="rId49"/>
    <p:sldId id="353" r:id="rId50"/>
    <p:sldId id="356" r:id="rId51"/>
    <p:sldId id="354" r:id="rId52"/>
    <p:sldId id="355" r:id="rId53"/>
    <p:sldId id="357" r:id="rId54"/>
    <p:sldId id="266" r:id="rId55"/>
    <p:sldId id="267" r:id="rId56"/>
    <p:sldId id="309" r:id="rId57"/>
    <p:sldId id="310" r:id="rId58"/>
    <p:sldId id="265" r:id="rId59"/>
  </p:sldIdLst>
  <p:sldSz cx="13817600" cy="77724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99"/>
    <a:srgbClr val="A1AD73"/>
    <a:srgbClr val="FF7C80"/>
    <a:srgbClr val="F6751E"/>
    <a:srgbClr val="FF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680" y="558"/>
      </p:cViewPr>
      <p:guideLst>
        <p:guide orient="horz" pos="2448"/>
        <p:guide pos="43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mando\Desktop\Artigo%20Piscicultura\Dados\Dados%20Escap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mando\Desktop\Artigo%20Piscicultura\Dados\Dados%20Escap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9997500312459"/>
          <c:y val="0.1288408012153206"/>
          <c:w val="0.85524446944131971"/>
          <c:h val="0.6948936198204531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'Total Geral - Grafico'!$J$8</c:f>
              <c:strCache>
                <c:ptCount val="1"/>
                <c:pt idx="0">
                  <c:v> 1996/1997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Geral - Grafico'!$I$9:$I$11</c:f>
              <c:strCache>
                <c:ptCount val="3"/>
                <c:pt idx="0">
                  <c:v>Native</c:v>
                </c:pt>
                <c:pt idx="1">
                  <c:v>Non Native</c:v>
                </c:pt>
                <c:pt idx="2">
                  <c:v>Hybrids</c:v>
                </c:pt>
              </c:strCache>
            </c:strRef>
          </c:cat>
          <c:val>
            <c:numRef>
              <c:f>'Total Geral - Grafico'!$J$9:$J$11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2A-4CEC-BE99-4D668F24B8FF}"/>
            </c:ext>
          </c:extLst>
        </c:ser>
        <c:ser>
          <c:idx val="0"/>
          <c:order val="1"/>
          <c:tx>
            <c:strRef>
              <c:f>'Total Geral - Grafico'!$K$8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Geral - Grafico'!$I$9:$I$11</c:f>
              <c:strCache>
                <c:ptCount val="3"/>
                <c:pt idx="0">
                  <c:v>Native</c:v>
                </c:pt>
                <c:pt idx="1">
                  <c:v>Non Native</c:v>
                </c:pt>
                <c:pt idx="2">
                  <c:v>Hybrids</c:v>
                </c:pt>
              </c:strCache>
            </c:strRef>
          </c:cat>
          <c:val>
            <c:numRef>
              <c:f>'Total Geral - Grafico'!$K$9:$K$11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2A-4CEC-BE99-4D668F24B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49309536"/>
        <c:axId val="-1849318784"/>
      </c:barChart>
      <c:catAx>
        <c:axId val="-184930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49318784"/>
        <c:crosses val="autoZero"/>
        <c:auto val="1"/>
        <c:lblAlgn val="ctr"/>
        <c:lblOffset val="100"/>
        <c:noMultiLvlLbl val="0"/>
      </c:catAx>
      <c:valAx>
        <c:axId val="-1849318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4930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355768028996373"/>
          <c:y val="2.2690605865517428E-2"/>
          <c:w val="0.49367841519810024"/>
          <c:h val="8.9331802274715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9997500312459"/>
          <c:y val="0.1288408012153206"/>
          <c:w val="0.85524446944131971"/>
          <c:h val="0.6948936198204531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'Total Geral - Grafico'!$J$8</c:f>
              <c:strCache>
                <c:ptCount val="1"/>
                <c:pt idx="0">
                  <c:v> 1996/1997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Geral - Grafico'!$I$9:$I$11</c:f>
              <c:strCache>
                <c:ptCount val="3"/>
                <c:pt idx="0">
                  <c:v>Native</c:v>
                </c:pt>
                <c:pt idx="1">
                  <c:v>Non Native</c:v>
                </c:pt>
                <c:pt idx="2">
                  <c:v>Hybrids</c:v>
                </c:pt>
              </c:strCache>
            </c:strRef>
          </c:cat>
          <c:val>
            <c:numRef>
              <c:f>'Total Geral - Grafico'!$J$9:$J$11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9E-4A1C-8E09-2EE4C31FDBB3}"/>
            </c:ext>
          </c:extLst>
        </c:ser>
        <c:ser>
          <c:idx val="0"/>
          <c:order val="1"/>
          <c:tx>
            <c:strRef>
              <c:f>'Total Geral - Grafico'!$K$8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Geral - Grafico'!$I$9:$I$11</c:f>
              <c:strCache>
                <c:ptCount val="3"/>
                <c:pt idx="0">
                  <c:v>Native</c:v>
                </c:pt>
                <c:pt idx="1">
                  <c:v>Non Native</c:v>
                </c:pt>
                <c:pt idx="2">
                  <c:v>Hybrids</c:v>
                </c:pt>
              </c:strCache>
            </c:strRef>
          </c:cat>
          <c:val>
            <c:numRef>
              <c:f>'Total Geral - Grafico'!$K$9:$K$11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9E-4A1C-8E09-2EE4C31FD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49309536"/>
        <c:axId val="-1849318784"/>
      </c:barChart>
      <c:catAx>
        <c:axId val="-184930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49318784"/>
        <c:crosses val="autoZero"/>
        <c:auto val="1"/>
        <c:lblAlgn val="ctr"/>
        <c:lblOffset val="100"/>
        <c:noMultiLvlLbl val="0"/>
      </c:catAx>
      <c:valAx>
        <c:axId val="-1849318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4930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355768028996373"/>
          <c:y val="2.2690605865517428E-2"/>
          <c:w val="0.49367841519810024"/>
          <c:h val="8.9331802274715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0.03958</cdr:x>
      <cdr:y>0.21528</cdr:y>
    </cdr:from>
    <cdr:to>
      <cdr:x>0.09792</cdr:x>
      <cdr:y>0.72222</cdr:y>
    </cdr:to>
    <cdr:sp macro="" textlink="">
      <cdr:nvSpPr>
        <cdr:cNvPr id="2" name="CaixaDeTexto 1"/>
        <cdr:cNvSpPr txBox="1"/>
      </cdr:nvSpPr>
      <cdr:spPr>
        <a:xfrm xmlns:a="http://schemas.openxmlformats.org/drawingml/2006/main" rot="16200000">
          <a:off x="-381000" y="1152525"/>
          <a:ext cx="13906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dirty="0" err="1"/>
            <a:t>Number</a:t>
          </a:r>
          <a:r>
            <a:rPr lang="pt-BR" sz="1400" dirty="0"/>
            <a:t> </a:t>
          </a:r>
          <a:r>
            <a:rPr lang="pt-BR" sz="1400" dirty="0" err="1"/>
            <a:t>of</a:t>
          </a:r>
          <a:r>
            <a:rPr lang="pt-BR" sz="1400" dirty="0"/>
            <a:t> </a:t>
          </a:r>
          <a:r>
            <a:rPr lang="pt-BR" sz="1400" dirty="0" err="1"/>
            <a:t>species</a:t>
          </a:r>
          <a:endParaRPr lang="pt-BR" sz="1400" dirty="0"/>
        </a:p>
        <a:p xmlns:a="http://schemas.openxmlformats.org/drawingml/2006/main">
          <a:endParaRPr lang="pt-BR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0.03958</cdr:x>
      <cdr:y>0.21528</cdr:y>
    </cdr:from>
    <cdr:to>
      <cdr:x>0.09792</cdr:x>
      <cdr:y>0.72222</cdr:y>
    </cdr:to>
    <cdr:sp macro="" textlink="">
      <cdr:nvSpPr>
        <cdr:cNvPr id="2" name="CaixaDeTexto 1"/>
        <cdr:cNvSpPr txBox="1"/>
      </cdr:nvSpPr>
      <cdr:spPr>
        <a:xfrm xmlns:a="http://schemas.openxmlformats.org/drawingml/2006/main" rot="16200000">
          <a:off x="-381000" y="1152525"/>
          <a:ext cx="13906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dirty="0" err="1"/>
            <a:t>Number</a:t>
          </a:r>
          <a:r>
            <a:rPr lang="pt-BR" sz="1400" dirty="0"/>
            <a:t> </a:t>
          </a:r>
          <a:r>
            <a:rPr lang="pt-BR" sz="1400" dirty="0" err="1"/>
            <a:t>of</a:t>
          </a:r>
          <a:r>
            <a:rPr lang="pt-BR" sz="1400" dirty="0"/>
            <a:t> </a:t>
          </a:r>
          <a:r>
            <a:rPr lang="pt-BR" sz="1400" dirty="0" err="1"/>
            <a:t>species</a:t>
          </a:r>
          <a:endParaRPr lang="pt-BR" sz="1400" dirty="0"/>
        </a:p>
        <a:p xmlns:a="http://schemas.openxmlformats.org/drawingml/2006/main">
          <a:endParaRPr lang="pt-BR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C935F50-ABFB-4BA2-9171-362A231465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D4FB40-556F-401A-B559-A86791122D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0BFD66D-116C-44FE-B358-D3EA51FC4EB0}" type="datetimeFigureOut">
              <a:rPr lang="pt-BR"/>
              <a:pPr>
                <a:defRPr/>
              </a:pPr>
              <a:t>01/09/2025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EDC4729D-869F-4C3F-B1CB-E74A4DB57C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F703BCC8-71D2-499E-80ED-6E1F4A8FF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18E1DE-A05B-44FD-8F50-7C5888AA85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774B65-6647-4E6B-AB23-83B7C1B932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74731D-F151-4DD1-AC68-27FFF24DB68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4731D-F151-4DD1-AC68-27FFF24DB68B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003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5D2DD-98E1-446E-A14C-63F041966A9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20F97BB2-5DF3-451E-9016-1778AC0C33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E3C7A5-4EE3-4C08-8194-6B609E16BC61}" type="slidenum">
              <a:rPr lang="en-US" altLang="pt-BR"/>
              <a:pPr>
                <a:spcBef>
                  <a:spcPct val="0"/>
                </a:spcBef>
              </a:pPr>
              <a:t>4</a:t>
            </a:fld>
            <a:endParaRPr lang="en-US" altLang="pt-BR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441BD571-DB3C-44E7-AC65-A30498022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A6859FAE-E48E-4A89-A72A-D0A3C9E57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844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65693495-3132-4B27-A5A2-5870940E1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E75B4-6E73-4E83-A213-761512A18F68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B0FCA672-5478-4826-8614-211B81A5A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AA70DA3E-39CD-447E-9EDD-E9E5C70CA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370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774C6A6A-31F1-4389-BD6B-82B4FF433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E2E4B-120C-4088-8B90-15958D7B2A2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FBC98FB-3196-47D6-A229-54CC160C5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B564267-4766-4550-87CA-6D8D4A262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7246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C721B89F-FD05-4C66-936E-C2282CBFF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B811B-6CFB-4462-96BA-F613F5C6D64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7C5A4B3-BF87-4B89-9C81-2696EEEFC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283B7200-EDFC-44B6-A922-581B3AD24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9221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AB82A27B-CCCC-45BF-9DC4-1C57924CD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1C9C1-58DD-4CEF-83B3-C22C18406C1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9741D225-8066-4CA9-9ED4-B199A1A85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67009989-BCE6-43CB-B584-8C74CE28C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35169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DB56F279-0A32-439F-9BC7-A7588B58B6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1349E-5B49-41AE-B9C2-DDA88E2FCF3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B93A4495-6B03-4BBD-A27C-054AD4AAB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252A9CC-E156-4E8A-9595-32894753D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66109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A00AC860-BC57-4A0D-A941-5B533EC248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9C270-12B1-4987-B667-E7C02B99C76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94ABF7FA-AEA7-4434-832B-4D6EEA99E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DD361D37-4C13-4B42-B9A1-49D6514B5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9117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5885" y="2414589"/>
            <a:ext cx="11745832" cy="166528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1768" y="4403725"/>
            <a:ext cx="9674065" cy="1987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844B8E-0F94-42CD-B1B0-EF3A50976E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6A64D-F6FD-4FCF-A6F4-334B6E415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6BB786-F40D-4A43-BF49-CC01CE01F9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827D1-D570-4ACA-A799-3C7325B1A81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0567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AE9786-4705-4035-9C30-86547BCC8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E02A9-8F16-4AB5-BF93-30B05972F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EAD47-B093-46F4-AC54-0736893E4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8ED39-810A-4A9C-A72C-A9278552AB5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7092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07055" y="274639"/>
            <a:ext cx="2826327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073" y="274639"/>
            <a:ext cx="8269624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33FDD-D00F-4AC4-BF1D-5DDFB5B3E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5C03EB-ABD5-4DE9-84F5-9807ED560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325885-2724-44E9-909B-858EE93F2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EC7CC-5CCA-48A2-A9B9-5BC4E73C4A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85918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6320" y="2414482"/>
            <a:ext cx="11744960" cy="166602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2640" y="4404360"/>
            <a:ext cx="967232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2920" indent="0" algn="ctr">
              <a:buNone/>
              <a:defRPr/>
            </a:lvl2pPr>
            <a:lvl3pPr marL="1005840" indent="0" algn="ctr">
              <a:buNone/>
              <a:defRPr/>
            </a:lvl3pPr>
            <a:lvl4pPr marL="1508760" indent="0" algn="ctr">
              <a:buNone/>
              <a:defRPr/>
            </a:lvl4pPr>
            <a:lvl5pPr marL="2011680" indent="0" algn="ctr">
              <a:buNone/>
              <a:defRPr/>
            </a:lvl5pPr>
            <a:lvl6pPr marL="2514600" indent="0" algn="ctr">
              <a:buNone/>
              <a:defRPr/>
            </a:lvl6pPr>
            <a:lvl7pPr marL="3017520" indent="0" algn="ctr">
              <a:buNone/>
              <a:defRPr/>
            </a:lvl7pPr>
            <a:lvl8pPr marL="3520440" indent="0" algn="ctr">
              <a:buNone/>
              <a:defRPr/>
            </a:lvl8pPr>
            <a:lvl9pPr marL="402336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A294FC-7067-42C8-9702-CC4C88212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45D967-772F-4544-A603-3B85FAFD9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584A4D-3A1D-4238-A559-506B6B05C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8D74-FBE2-44B1-AEE0-7CA83AD1B0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84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F964B7-FCDB-4143-B40F-761B50003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A1BB68-4EE9-46AC-B695-82C34DB8A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11760B-B99D-42D3-A447-EC88D0097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28047-9C8B-43BC-BE99-C291E1B3C2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5636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495" y="4994488"/>
            <a:ext cx="1174496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1495" y="3294275"/>
            <a:ext cx="1174496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0" indent="0">
              <a:buNone/>
              <a:defRPr sz="1980"/>
            </a:lvl2pPr>
            <a:lvl3pPr marL="1005840" indent="0">
              <a:buNone/>
              <a:defRPr sz="1760"/>
            </a:lvl3pPr>
            <a:lvl4pPr marL="1508760" indent="0">
              <a:buNone/>
              <a:defRPr sz="1540"/>
            </a:lvl4pPr>
            <a:lvl5pPr marL="2011680" indent="0">
              <a:buNone/>
              <a:defRPr sz="1540"/>
            </a:lvl5pPr>
            <a:lvl6pPr marL="2514600" indent="0">
              <a:buNone/>
              <a:defRPr sz="1540"/>
            </a:lvl6pPr>
            <a:lvl7pPr marL="3017520" indent="0">
              <a:buNone/>
              <a:defRPr sz="1540"/>
            </a:lvl7pPr>
            <a:lvl8pPr marL="3520440" indent="0">
              <a:buNone/>
              <a:defRPr sz="1540"/>
            </a:lvl8pPr>
            <a:lvl9pPr marL="4023360" indent="0">
              <a:buNone/>
              <a:defRPr sz="154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59CF4-8026-49C5-8F21-54D0CB344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0C21F-1B4B-4B0F-8F03-1170D080F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A281A-864E-459E-86FB-8AD6C6F5A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78955-550F-442F-BC4D-FEFB5D12A3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578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0880" y="1813561"/>
            <a:ext cx="6102773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023947" y="1813561"/>
            <a:ext cx="6102773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A24CD-5783-4BCF-8FEA-5C6B80D3F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53CAB-995E-4667-BDCB-EDFD44CBC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4A65B-7807-4B0D-9311-545CBD80A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F34F8-ADC3-492C-B32A-BF52BBDF4B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0627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0881" y="1739795"/>
            <a:ext cx="6105173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0881" y="2464859"/>
            <a:ext cx="6105173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019150" y="1739795"/>
            <a:ext cx="6107572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019150" y="2464859"/>
            <a:ext cx="6107572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3FEA2E-D15B-45B0-881B-268226226D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1D7B1A-035B-4BEA-AC30-F46373160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FE07F3-E2F2-4517-88B7-91A388CFA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FEEEB-AB38-43C5-BA1C-308E8694632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163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B5D469-710D-403D-8585-C8D1FC8FF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C08E68-93B2-4D64-B839-18B29F9369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4E51A8-6AA3-46B6-A6B1-2B92EBA28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D8FC8-301C-4839-A44D-620300245F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6658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7CBAFA-FFE8-4C8E-8AE7-E5A5F9A8A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F29F8B-9EE3-4195-AAE2-93C8193AC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B10510-3493-45BD-A5F5-4A4BD2EAE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CCD4B-0024-4C65-A1D2-C64E4D4DCE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330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881" y="309457"/>
            <a:ext cx="4545895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2299" y="309457"/>
            <a:ext cx="7724422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0881" y="1626447"/>
            <a:ext cx="4545895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9E551-9EF2-454C-B37B-F080859FA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9CE1E-FDD9-439C-9DAB-FCD6FDE90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1BA06-E2CB-4202-9DDE-238A75AEAA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F0BBE-6F36-43AE-BA28-6C3E8D5CB41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857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C2654B-F8ED-4C53-B57E-895C2B9892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F50315-4F8A-452E-951B-8EB863125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90AACA-A339-49C6-892C-85DA01EAC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C1D96-7FBB-4A07-87F1-8A147198620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25112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8347" y="5440681"/>
            <a:ext cx="829056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708347" y="694478"/>
            <a:ext cx="829056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708347" y="6082984"/>
            <a:ext cx="829056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E97B21-7B6A-425B-ADB8-6D3C34C75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ADD94-06D2-4B46-A129-A33F834FA8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C5591-F0C6-454E-B0E5-61FD95DF1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25840-EACA-4B56-9922-1D5E77F08A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6566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EFDB2D-665F-4FBC-908A-003087751C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8FDDC3-D930-40E4-937E-9659DEC3E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3A0AF2-FB65-46D4-8925-734213576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869D6-CD88-476A-8934-F4AD8EF57A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4034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017760" y="311257"/>
            <a:ext cx="3108960" cy="663172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0880" y="311257"/>
            <a:ext cx="9096587" cy="663172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013264-0C7A-46C8-9527-E378AB3E9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349B66-E9FE-4036-9046-6AD2BC589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C61FB-2DCC-407E-96FC-44C5F0149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FD1BD-E6AA-44F6-8DFB-F6B7DDC156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636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6320" y="2414482"/>
            <a:ext cx="11744960" cy="166602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2640" y="4404360"/>
            <a:ext cx="967232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2920" indent="0" algn="ctr">
              <a:buNone/>
              <a:defRPr/>
            </a:lvl2pPr>
            <a:lvl3pPr marL="1005840" indent="0" algn="ctr">
              <a:buNone/>
              <a:defRPr/>
            </a:lvl3pPr>
            <a:lvl4pPr marL="1508760" indent="0" algn="ctr">
              <a:buNone/>
              <a:defRPr/>
            </a:lvl4pPr>
            <a:lvl5pPr marL="2011680" indent="0" algn="ctr">
              <a:buNone/>
              <a:defRPr/>
            </a:lvl5pPr>
            <a:lvl6pPr marL="2514600" indent="0" algn="ctr">
              <a:buNone/>
              <a:defRPr/>
            </a:lvl6pPr>
            <a:lvl7pPr marL="3017520" indent="0" algn="ctr">
              <a:buNone/>
              <a:defRPr/>
            </a:lvl7pPr>
            <a:lvl8pPr marL="3520440" indent="0" algn="ctr">
              <a:buNone/>
              <a:defRPr/>
            </a:lvl8pPr>
            <a:lvl9pPr marL="402336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915E2D-5FEA-4863-A88F-B98F43EB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416E10-93C9-4998-8C69-67F98B57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DE587A-D270-4C5A-A807-9002E85A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1AB62C3-9B1E-4DB7-9313-654674BBB8C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0311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C3DB1F-2A6D-408D-A0F4-937CEC4B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E305E6-F7A7-433B-AA59-C87D8BDC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4A9A73-1E20-4F75-B6F1-9BFF2663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8A06DEDE-9F83-4845-A2A4-F6565FC33B9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35557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495" y="4994488"/>
            <a:ext cx="1174496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1495" y="3294275"/>
            <a:ext cx="1174496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0" indent="0">
              <a:buNone/>
              <a:defRPr sz="1980"/>
            </a:lvl2pPr>
            <a:lvl3pPr marL="1005840" indent="0">
              <a:buNone/>
              <a:defRPr sz="1760"/>
            </a:lvl3pPr>
            <a:lvl4pPr marL="1508760" indent="0">
              <a:buNone/>
              <a:defRPr sz="1540"/>
            </a:lvl4pPr>
            <a:lvl5pPr marL="2011680" indent="0">
              <a:buNone/>
              <a:defRPr sz="1540"/>
            </a:lvl5pPr>
            <a:lvl6pPr marL="2514600" indent="0">
              <a:buNone/>
              <a:defRPr sz="1540"/>
            </a:lvl6pPr>
            <a:lvl7pPr marL="3017520" indent="0">
              <a:buNone/>
              <a:defRPr sz="1540"/>
            </a:lvl7pPr>
            <a:lvl8pPr marL="3520440" indent="0">
              <a:buNone/>
              <a:defRPr sz="1540"/>
            </a:lvl8pPr>
            <a:lvl9pPr marL="4023360" indent="0">
              <a:buNone/>
              <a:defRPr sz="154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CC66D9-9FA4-4F45-9428-E5DD3EA9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2E38CB-0EF8-4F40-96E0-82A820B5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7FFD8B-D835-4422-852C-96D63AC8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1304ED4A-D175-4780-8D90-178CD55B519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0486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36320" y="2245360"/>
            <a:ext cx="5757333" cy="466344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023947" y="2245360"/>
            <a:ext cx="5757333" cy="4663440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CE96A1-47B5-4C16-871F-D5675FB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980EEB-6190-4ADC-92F9-80A2895B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B9B2C8-7C1F-4F11-91E5-C6C40A75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BCD76B4-EADD-419C-B224-5C0EB25A4DF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0868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880" y="311256"/>
            <a:ext cx="1243584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0881" y="1739795"/>
            <a:ext cx="6105173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0881" y="2464859"/>
            <a:ext cx="6105173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019150" y="1739795"/>
            <a:ext cx="6107572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019150" y="2464859"/>
            <a:ext cx="6107572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727F29-5D85-4102-B75A-21750407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652F1B-C4BF-458B-A37F-88E4B0E1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E1987C-B248-415E-B78E-07496D54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6B1C2289-BFA0-4B6B-B599-EAEA68D5528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2662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1262CA-D3EF-4D9E-9306-E7C22CDB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71DBEB-258E-420A-ABE3-3BFF93FF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353070-81B3-45D2-BD62-701FE2A7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6A62E42F-A60A-4F70-8260-0AEF5025716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17540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98CF51E-6A0F-4615-B730-1F197FE9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FF8DBC2-C6F2-4F80-93CF-43055BC8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CA4A59-A447-4B68-B627-17C863D2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31C432FA-2AFC-425A-96D1-C8764DD1913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155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2586" y="4994275"/>
            <a:ext cx="11743651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2586" y="3294063"/>
            <a:ext cx="11743651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5AEBE-F3CE-4F1F-95EC-450D6F0AC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4B0216-041F-46EF-BB81-A55E97E09B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52864D-CE99-4188-AF3A-763108549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1879F-6EAB-4FB5-95E1-563823C21B2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69592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881" y="309457"/>
            <a:ext cx="4545895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2299" y="309457"/>
            <a:ext cx="7724422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0881" y="1626447"/>
            <a:ext cx="4545895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259887-D3D8-4E97-9E1B-65A8AFCF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624241-BAAE-440D-8D11-66CEFC91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0EC7B9-2311-4DC7-9872-58190FDA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1CE1C58E-43CE-4024-80C0-B4347FD85DA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5345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8347" y="5440681"/>
            <a:ext cx="829056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708347" y="694478"/>
            <a:ext cx="829056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708347" y="6082984"/>
            <a:ext cx="829056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F695FF-6320-4F87-AACF-D239AB91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2FD5B6-3D13-4AD5-9F7F-42FB0F2B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1A226C-9D00-4240-BADC-1DD2AABC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C171DC6A-A618-4628-8B93-BFAD3C5810B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64382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14E23-B78B-4E04-9469-74449ECB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ACAEFE-CBD4-4363-A46B-2158057F9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F24EFD-18B3-4960-A111-DAB5D977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12447992-117F-4206-89B6-6764C4792CE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6108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45040" y="690880"/>
            <a:ext cx="2936240" cy="621792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36320" y="690880"/>
            <a:ext cx="8578427" cy="62179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6ABEC1-959E-4168-9B11-5A0BF018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1A5E32-009D-4936-8549-A347BA96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18E1D3-1FD0-44F2-A5DE-F850330A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FA53CCE-70B2-4FD1-884A-1C880B075DF3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10639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036320" y="690880"/>
            <a:ext cx="11744960" cy="62179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9310D2-B21D-4BA0-BCB2-CC7256E5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B9437AB-B267-4464-B3A0-B094E788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44617-0413-421E-8EAF-BFC2E6DA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7EA39A8-F570-43A5-BB2A-44F0A75F9E7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60838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1036320" y="690880"/>
            <a:ext cx="1174496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036320" y="2245360"/>
            <a:ext cx="5757333" cy="2245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7023947" y="2245360"/>
            <a:ext cx="5757333" cy="2245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1036320" y="4663440"/>
            <a:ext cx="5757333" cy="2245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023947" y="4663440"/>
            <a:ext cx="5757333" cy="224536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39B097-F14E-46CF-B189-86A31079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30F2069-37B6-470A-8B69-BF155F35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41B2092-48E9-458B-AAF2-55296629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A6EA1B87-655B-4E3B-8380-D147E0E361B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80394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6320" y="2414486"/>
            <a:ext cx="11744960" cy="1666028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2640" y="4404360"/>
            <a:ext cx="967232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0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1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020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522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496" y="4994488"/>
            <a:ext cx="11744960" cy="154368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1496" y="3294275"/>
            <a:ext cx="11744960" cy="1700212"/>
          </a:xfrm>
        </p:spPr>
        <p:txBody>
          <a:bodyPr anchor="b"/>
          <a:lstStyle>
            <a:lvl1pPr marL="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77175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7543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3pPr>
            <a:lvl4pPr marL="113152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4pPr>
            <a:lvl5pPr marL="150870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5pPr>
            <a:lvl6pPr marL="1885875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6pPr>
            <a:lvl7pPr marL="226305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7pPr>
            <a:lvl8pPr marL="2640224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8pPr>
            <a:lvl9pPr marL="301740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693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0880" y="1813563"/>
            <a:ext cx="6102773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023947" y="1813563"/>
            <a:ext cx="6102773" cy="5129425"/>
          </a:xfrm>
        </p:spPr>
        <p:txBody>
          <a:bodyPr/>
          <a:lstStyle>
            <a:lvl1pPr>
              <a:defRPr sz="2310"/>
            </a:lvl1pPr>
            <a:lvl2pPr>
              <a:defRPr sz="1980"/>
            </a:lvl2pPr>
            <a:lvl3pPr>
              <a:defRPr sz="1650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64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073" y="1600201"/>
            <a:ext cx="5547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85406" y="1600201"/>
            <a:ext cx="5547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7F0C8-A01B-4FEB-AE52-697A4AFB82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E0628-303C-458E-8CEE-1B68FD5ED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7DC279-CE88-4964-98B9-71B289287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11EAB-A387-42C2-B837-D26E4775B39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1922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0881" y="1739796"/>
            <a:ext cx="6105173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75" indent="0">
              <a:buNone/>
              <a:defRPr sz="1650" b="1"/>
            </a:lvl2pPr>
            <a:lvl3pPr marL="754350" indent="0">
              <a:buNone/>
              <a:defRPr sz="1485" b="1"/>
            </a:lvl3pPr>
            <a:lvl4pPr marL="1131525" indent="0">
              <a:buNone/>
              <a:defRPr sz="1320" b="1"/>
            </a:lvl4pPr>
            <a:lvl5pPr marL="1508700" indent="0">
              <a:buNone/>
              <a:defRPr sz="1320" b="1"/>
            </a:lvl5pPr>
            <a:lvl6pPr marL="1885875" indent="0">
              <a:buNone/>
              <a:defRPr sz="1320" b="1"/>
            </a:lvl6pPr>
            <a:lvl7pPr marL="2263050" indent="0">
              <a:buNone/>
              <a:defRPr sz="1320" b="1"/>
            </a:lvl7pPr>
            <a:lvl8pPr marL="2640224" indent="0">
              <a:buNone/>
              <a:defRPr sz="1320" b="1"/>
            </a:lvl8pPr>
            <a:lvl9pPr marL="3017400" indent="0">
              <a:buNone/>
              <a:defRPr sz="132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0881" y="2464859"/>
            <a:ext cx="6105173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019153" y="1739796"/>
            <a:ext cx="6107570" cy="725064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75" indent="0">
              <a:buNone/>
              <a:defRPr sz="1650" b="1"/>
            </a:lvl2pPr>
            <a:lvl3pPr marL="754350" indent="0">
              <a:buNone/>
              <a:defRPr sz="1485" b="1"/>
            </a:lvl3pPr>
            <a:lvl4pPr marL="1131525" indent="0">
              <a:buNone/>
              <a:defRPr sz="1320" b="1"/>
            </a:lvl4pPr>
            <a:lvl5pPr marL="1508700" indent="0">
              <a:buNone/>
              <a:defRPr sz="1320" b="1"/>
            </a:lvl5pPr>
            <a:lvl6pPr marL="1885875" indent="0">
              <a:buNone/>
              <a:defRPr sz="1320" b="1"/>
            </a:lvl6pPr>
            <a:lvl7pPr marL="2263050" indent="0">
              <a:buNone/>
              <a:defRPr sz="1320" b="1"/>
            </a:lvl7pPr>
            <a:lvl8pPr marL="2640224" indent="0">
              <a:buNone/>
              <a:defRPr sz="1320" b="1"/>
            </a:lvl8pPr>
            <a:lvl9pPr marL="3017400" indent="0">
              <a:buNone/>
              <a:defRPr sz="132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019153" y="2464859"/>
            <a:ext cx="6107570" cy="4478126"/>
          </a:xfrm>
        </p:spPr>
        <p:txBody>
          <a:bodyPr/>
          <a:lstStyle>
            <a:lvl1pPr>
              <a:defRPr sz="1980"/>
            </a:lvl1pPr>
            <a:lvl2pPr>
              <a:defRPr sz="1650"/>
            </a:lvl2pPr>
            <a:lvl3pPr>
              <a:defRPr sz="1485"/>
            </a:lvl3pPr>
            <a:lvl4pPr>
              <a:defRPr sz="1320"/>
            </a:lvl4pPr>
            <a:lvl5pPr>
              <a:defRPr sz="1320"/>
            </a:lvl5pPr>
            <a:lvl6pPr>
              <a:defRPr sz="1320"/>
            </a:lvl6pPr>
            <a:lvl7pPr>
              <a:defRPr sz="1320"/>
            </a:lvl7pPr>
            <a:lvl8pPr>
              <a:defRPr sz="1320"/>
            </a:lvl8pPr>
            <a:lvl9pPr>
              <a:defRPr sz="13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82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127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7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881" y="309458"/>
            <a:ext cx="4545896" cy="1316990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2299" y="309458"/>
            <a:ext cx="7724422" cy="6633528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0881" y="1626450"/>
            <a:ext cx="4545896" cy="5316538"/>
          </a:xfrm>
        </p:spPr>
        <p:txBody>
          <a:bodyPr/>
          <a:lstStyle>
            <a:lvl1pPr marL="0" indent="0">
              <a:buNone/>
              <a:defRPr sz="1155"/>
            </a:lvl1pPr>
            <a:lvl2pPr marL="377175" indent="0">
              <a:buNone/>
              <a:defRPr sz="990"/>
            </a:lvl2pPr>
            <a:lvl3pPr marL="754350" indent="0">
              <a:buNone/>
              <a:defRPr sz="825"/>
            </a:lvl3pPr>
            <a:lvl4pPr marL="1131525" indent="0">
              <a:buNone/>
              <a:defRPr sz="660"/>
            </a:lvl4pPr>
            <a:lvl5pPr marL="1508700" indent="0">
              <a:buNone/>
              <a:defRPr sz="660"/>
            </a:lvl5pPr>
            <a:lvl6pPr marL="1885875" indent="0">
              <a:buNone/>
              <a:defRPr sz="660"/>
            </a:lvl6pPr>
            <a:lvl7pPr marL="2263050" indent="0">
              <a:buNone/>
              <a:defRPr sz="660"/>
            </a:lvl7pPr>
            <a:lvl8pPr marL="2640224" indent="0">
              <a:buNone/>
              <a:defRPr sz="660"/>
            </a:lvl8pPr>
            <a:lvl9pPr marL="3017400" indent="0">
              <a:buNone/>
              <a:defRPr sz="6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131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8347" y="5440681"/>
            <a:ext cx="8290560" cy="642303"/>
          </a:xfrm>
        </p:spPr>
        <p:txBody>
          <a:bodyPr anchor="b"/>
          <a:lstStyle>
            <a:lvl1pPr algn="l">
              <a:defRPr sz="165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708347" y="694478"/>
            <a:ext cx="8290560" cy="4663440"/>
          </a:xfrm>
        </p:spPr>
        <p:txBody>
          <a:bodyPr/>
          <a:lstStyle>
            <a:lvl1pPr marL="0" indent="0">
              <a:buNone/>
              <a:defRPr sz="2640"/>
            </a:lvl1pPr>
            <a:lvl2pPr marL="377175" indent="0">
              <a:buNone/>
              <a:defRPr sz="2310"/>
            </a:lvl2pPr>
            <a:lvl3pPr marL="754350" indent="0">
              <a:buNone/>
              <a:defRPr sz="1980"/>
            </a:lvl3pPr>
            <a:lvl4pPr marL="1131525" indent="0">
              <a:buNone/>
              <a:defRPr sz="1650"/>
            </a:lvl4pPr>
            <a:lvl5pPr marL="1508700" indent="0">
              <a:buNone/>
              <a:defRPr sz="1650"/>
            </a:lvl5pPr>
            <a:lvl6pPr marL="1885875" indent="0">
              <a:buNone/>
              <a:defRPr sz="1650"/>
            </a:lvl6pPr>
            <a:lvl7pPr marL="2263050" indent="0">
              <a:buNone/>
              <a:defRPr sz="1650"/>
            </a:lvl7pPr>
            <a:lvl8pPr marL="2640224" indent="0">
              <a:buNone/>
              <a:defRPr sz="1650"/>
            </a:lvl8pPr>
            <a:lvl9pPr marL="3017400" indent="0">
              <a:buNone/>
              <a:defRPr sz="165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708347" y="6082984"/>
            <a:ext cx="8290560" cy="912177"/>
          </a:xfrm>
        </p:spPr>
        <p:txBody>
          <a:bodyPr/>
          <a:lstStyle>
            <a:lvl1pPr marL="0" indent="0">
              <a:buNone/>
              <a:defRPr sz="1155"/>
            </a:lvl1pPr>
            <a:lvl2pPr marL="377175" indent="0">
              <a:buNone/>
              <a:defRPr sz="990"/>
            </a:lvl2pPr>
            <a:lvl3pPr marL="754350" indent="0">
              <a:buNone/>
              <a:defRPr sz="825"/>
            </a:lvl3pPr>
            <a:lvl4pPr marL="1131525" indent="0">
              <a:buNone/>
              <a:defRPr sz="660"/>
            </a:lvl4pPr>
            <a:lvl5pPr marL="1508700" indent="0">
              <a:buNone/>
              <a:defRPr sz="660"/>
            </a:lvl5pPr>
            <a:lvl6pPr marL="1885875" indent="0">
              <a:buNone/>
              <a:defRPr sz="660"/>
            </a:lvl6pPr>
            <a:lvl7pPr marL="2263050" indent="0">
              <a:buNone/>
              <a:defRPr sz="660"/>
            </a:lvl7pPr>
            <a:lvl8pPr marL="2640224" indent="0">
              <a:buNone/>
              <a:defRPr sz="660"/>
            </a:lvl8pPr>
            <a:lvl9pPr marL="3017400" indent="0">
              <a:buNone/>
              <a:defRPr sz="6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259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412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017760" y="311259"/>
            <a:ext cx="3108960" cy="663172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0880" y="311259"/>
            <a:ext cx="9096587" cy="663172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55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1317" y="311150"/>
            <a:ext cx="12434968" cy="12954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1317" y="1739900"/>
            <a:ext cx="6104081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1317" y="2465389"/>
            <a:ext cx="6104081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7020022" y="1739900"/>
            <a:ext cx="6106263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7020022" y="2465389"/>
            <a:ext cx="6106263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C677D8-BF1B-40A5-B862-C3A98373D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A8514C-948B-4788-9CC5-1DF7C85B2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20C0C1-E5DC-4477-9220-28E97812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074DB-6DA3-4DE3-9690-3CD5AE50CC0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179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0622F5-DA56-451C-84AD-86B2AEB8F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DC8DF1-D5D9-4BDF-8C7A-8252DCA50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15FBF2-9997-48B9-90C0-5F61A3603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7E759-2480-42C3-880B-277DA32C35F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8712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4027CA-F666-4C88-86DE-AF69704A02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2E480CA-0B2B-44F5-8F50-86BDCCF87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F83F80-65DF-4F73-8464-9B036DF89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878CA-4EA1-485F-951C-F7683B2A631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7908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1317" y="309564"/>
            <a:ext cx="4544804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01863" y="309563"/>
            <a:ext cx="7724422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1317" y="1627189"/>
            <a:ext cx="4544804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19069-8C35-42E1-A102-1CDCC687AD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E98F43-45A4-4404-A496-EBB465531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952AC-03D8-4574-8D0B-268D07033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E38B5-BED7-4210-8823-0FE92A7221A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861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8564" y="5440364"/>
            <a:ext cx="8291432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708564" y="693739"/>
            <a:ext cx="8291432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708564" y="6083301"/>
            <a:ext cx="8291432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48A1D-8F5B-41AA-AFFB-AFB88B51A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778478-C0CF-4A7D-9A61-F19C6C493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EC58E-C9EB-476C-A37D-AC6C6A847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68BBB-0CA1-4DE5-8EFD-21B3DDBC85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474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8368A69-B9E7-48B2-8530-287BB3391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073" y="274638"/>
            <a:ext cx="1130530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10F334-C7E6-4819-88E1-8E820D3F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073" y="1600201"/>
            <a:ext cx="113053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E8E57F-D6FD-4B9C-ABC1-BC96D9431D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073" y="6245225"/>
            <a:ext cx="29310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228A89-430B-4412-82AE-06FBF3F8E1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91830" y="6245225"/>
            <a:ext cx="397779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4544EF7-F4E7-4EDC-A41D-FB9F24CDB8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02376" y="6245225"/>
            <a:ext cx="293100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15A728C-D024-41C7-BEC6-BDC20FFA9BB1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A36C89-8B39-40EA-A282-97B29856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0880" y="311256"/>
            <a:ext cx="1243584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6ACB0F-AD42-46E3-8678-BA6E5DB49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0880" y="1813561"/>
            <a:ext cx="1243584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2676" name="Rectangle 4">
            <a:extLst>
              <a:ext uri="{FF2B5EF4-FFF2-40B4-BE49-F238E27FC236}">
                <a16:creationId xmlns:a16="http://schemas.microsoft.com/office/drawing/2014/main" id="{E65C0FD7-4F39-4710-B243-CDE8EC1DFA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0880" y="7077922"/>
            <a:ext cx="322410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4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2677" name="Rectangle 5">
            <a:extLst>
              <a:ext uri="{FF2B5EF4-FFF2-40B4-BE49-F238E27FC236}">
                <a16:creationId xmlns:a16="http://schemas.microsoft.com/office/drawing/2014/main" id="{F59C035C-86AD-46F0-B397-9859E2E40E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21014" y="7077922"/>
            <a:ext cx="437557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4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2678" name="Rectangle 6">
            <a:extLst>
              <a:ext uri="{FF2B5EF4-FFF2-40B4-BE49-F238E27FC236}">
                <a16:creationId xmlns:a16="http://schemas.microsoft.com/office/drawing/2014/main" id="{D4ACAD42-0F5F-4593-B455-DDAC07DD78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02613" y="7077922"/>
            <a:ext cx="322410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40" smtClean="0"/>
            </a:lvl1pPr>
          </a:lstStyle>
          <a:p>
            <a:pPr>
              <a:defRPr/>
            </a:pPr>
            <a:fld id="{28DBB964-8A85-40E9-8C39-15BF7B692BE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27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5pPr>
      <a:lvl6pPr marL="502920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6pPr>
      <a:lvl7pPr marL="1005840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7pPr>
      <a:lvl8pPr marL="1508760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8pPr>
      <a:lvl9pPr marL="2011680" algn="ctr" rtl="0" fontAlgn="base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Arial" charset="0"/>
        </a:defRPr>
      </a:lvl9pPr>
    </p:titleStyle>
    <p:bodyStyle>
      <a:lvl1pPr marL="377190" indent="-377190" algn="l" rtl="0" eaLnBrk="0" fontAlgn="base" hangingPunct="0">
        <a:spcBef>
          <a:spcPct val="20000"/>
        </a:spcBef>
        <a:spcAft>
          <a:spcPct val="0"/>
        </a:spcAft>
        <a:buChar char="•"/>
        <a:defRPr sz="352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rtl="0" eaLnBrk="0" fontAlgn="base" hangingPunct="0">
        <a:spcBef>
          <a:spcPct val="20000"/>
        </a:spcBef>
        <a:spcAft>
          <a:spcPct val="0"/>
        </a:spcAft>
        <a:buChar char="–"/>
        <a:defRPr sz="3080">
          <a:solidFill>
            <a:schemeClr val="tx1"/>
          </a:solidFill>
          <a:latin typeface="+mn-lt"/>
        </a:defRPr>
      </a:lvl2pPr>
      <a:lvl3pPr marL="1257300" indent="-251460" algn="l" rtl="0" eaLnBrk="0" fontAlgn="base" hangingPunct="0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</a:defRPr>
      </a:lvl3pPr>
      <a:lvl4pPr marL="1760220" indent="-25146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14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060" indent="-2514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8980" indent="-2514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1900" indent="-2514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4820" indent="-25146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8CA7330-DE03-496D-B4B0-88B1467BC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36320" y="690880"/>
            <a:ext cx="11744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A2BF524-A086-4D91-B749-AE7BFDC02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2245360"/>
            <a:ext cx="11744960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449A540-E205-48A8-BE51-B83889FEE5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36320" y="7081520"/>
            <a:ext cx="2878667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54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6002C992-8297-4D4C-952A-E637ECB9E7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21014" y="7081520"/>
            <a:ext cx="4375573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4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05A2EFE5-1C47-4110-B649-019BFFEFE3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02613" y="7081520"/>
            <a:ext cx="2878667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4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F157D0-500D-4361-9D6A-EF981BBDF48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7841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5pPr>
      <a:lvl6pPr marL="50292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6pPr>
      <a:lvl7pPr marL="100584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7pPr>
      <a:lvl8pPr marL="150876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8pPr>
      <a:lvl9pPr marL="2011680" algn="ctr" rtl="0" eaLnBrk="0" fontAlgn="base" hangingPunct="0">
        <a:spcBef>
          <a:spcPct val="0"/>
        </a:spcBef>
        <a:spcAft>
          <a:spcPct val="0"/>
        </a:spcAft>
        <a:defRPr sz="4840">
          <a:solidFill>
            <a:schemeClr val="tx2"/>
          </a:solidFill>
          <a:latin typeface="Times New Roman" pitchFamily="18" charset="0"/>
        </a:defRPr>
      </a:lvl9pPr>
    </p:titleStyle>
    <p:bodyStyle>
      <a:lvl1pPr marL="377190" indent="-377190" algn="l" rtl="0" eaLnBrk="0" fontAlgn="base" hangingPunct="0">
        <a:spcBef>
          <a:spcPct val="20000"/>
        </a:spcBef>
        <a:spcAft>
          <a:spcPct val="0"/>
        </a:spcAft>
        <a:buChar char="•"/>
        <a:defRPr sz="352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rtl="0" eaLnBrk="0" fontAlgn="base" hangingPunct="0">
        <a:spcBef>
          <a:spcPct val="20000"/>
        </a:spcBef>
        <a:spcAft>
          <a:spcPct val="0"/>
        </a:spcAft>
        <a:buChar char="–"/>
        <a:defRPr sz="3080">
          <a:solidFill>
            <a:schemeClr val="tx1"/>
          </a:solidFill>
          <a:latin typeface="+mn-lt"/>
        </a:defRPr>
      </a:lvl2pPr>
      <a:lvl3pPr marL="1257300" indent="-251460" algn="l" rtl="0" eaLnBrk="0" fontAlgn="base" hangingPunct="0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</a:defRPr>
      </a:lvl3pPr>
      <a:lvl4pPr marL="1760220" indent="-25146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314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606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6898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190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4820" indent="-25146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90880" y="311256"/>
            <a:ext cx="12435840" cy="12954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0880" y="1813563"/>
            <a:ext cx="12435840" cy="5129425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90880" y="7203867"/>
            <a:ext cx="3224107" cy="413808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F6FBA-E17F-410C-BE24-F023E973BB59}" type="datetimeFigureOut">
              <a:rPr lang="pt-BR" smtClean="0"/>
              <a:t>01/09/2025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721014" y="7203867"/>
            <a:ext cx="4375573" cy="413808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902613" y="7203867"/>
            <a:ext cx="3224107" cy="413808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7F7F-3BC4-4706-8B0A-254E0375A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19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754350" rtl="0" eaLnBrk="1" latinLnBrk="0" hangingPunct="1"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2882" indent="-282882" algn="l" defTabSz="754350" rtl="0" eaLnBrk="1" latinLnBrk="0" hangingPunct="1">
        <a:spcBef>
          <a:spcPct val="20000"/>
        </a:spcBef>
        <a:buFont typeface="Arial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12909" indent="-235734" algn="l" defTabSz="754350" rtl="0" eaLnBrk="1" latinLnBrk="0" hangingPunct="1">
        <a:spcBef>
          <a:spcPct val="20000"/>
        </a:spcBef>
        <a:buFont typeface="Arial" pitchFamily="34" charset="0"/>
        <a:buChar char="–"/>
        <a:defRPr sz="2310" kern="1200">
          <a:solidFill>
            <a:schemeClr val="tx1"/>
          </a:solidFill>
          <a:latin typeface="+mn-lt"/>
          <a:ea typeface="+mn-ea"/>
          <a:cs typeface="+mn-cs"/>
        </a:defRPr>
      </a:lvl2pPr>
      <a:lvl3pPr marL="942937" indent="-188587" algn="l" defTabSz="754350" rtl="0" eaLnBrk="1" latinLnBrk="0" hangingPunct="1">
        <a:spcBef>
          <a:spcPct val="20000"/>
        </a:spcBef>
        <a:buFont typeface="Arial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12" indent="-188587" algn="l" defTabSz="754350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97287" indent="-188587" algn="l" defTabSz="754350" rtl="0" eaLnBrk="1" latinLnBrk="0" hangingPunct="1">
        <a:spcBef>
          <a:spcPct val="20000"/>
        </a:spcBef>
        <a:buFont typeface="Arial" pitchFamily="34" charset="0"/>
        <a:buChar char="»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74462" indent="-188587" algn="l" defTabSz="75435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51637" indent="-188587" algn="l" defTabSz="75435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28812" indent="-188587" algn="l" defTabSz="75435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05986" indent="-188587" algn="l" defTabSz="754350" rtl="0" eaLnBrk="1" latinLnBrk="0" hangingPunct="1">
        <a:spcBef>
          <a:spcPct val="20000"/>
        </a:spcBef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75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50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25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00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5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050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224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400" algn="l" defTabSz="75435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fund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067931" y="6183818"/>
            <a:ext cx="1181131" cy="885849"/>
          </a:xfrm>
          <a:prstGeom prst="rect">
            <a:avLst/>
          </a:prstGeom>
        </p:spPr>
      </p:pic>
      <p:pic>
        <p:nvPicPr>
          <p:cNvPr id="60" name="Imagem 59" descr="fundo.png">
            <a:extLst>
              <a:ext uri="{FF2B5EF4-FFF2-40B4-BE49-F238E27FC236}">
                <a16:creationId xmlns:a16="http://schemas.microsoft.com/office/drawing/2014/main" id="{0F78B7D4-180B-4356-BF88-4B9E4F3F3C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3817600" cy="76962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4D1E6FC-0188-D841-028C-1AD715C63EFF}"/>
              </a:ext>
            </a:extLst>
          </p:cNvPr>
          <p:cNvSpPr txBox="1"/>
          <p:nvPr/>
        </p:nvSpPr>
        <p:spPr>
          <a:xfrm>
            <a:off x="4622800" y="4362676"/>
            <a:ext cx="5179401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85" dirty="0">
                <a:solidFill>
                  <a:srgbClr val="1F1F1F"/>
                </a:solidFill>
                <a:latin typeface="Comic Sans MS" panose="030F0702030302020204" pitchFamily="66" charset="0"/>
              </a:rPr>
              <a:t>2ª Reunião extraordinária do Grupo de Trabalho de Revisão da Resolução Conama 413/2009</a:t>
            </a:r>
          </a:p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85" dirty="0">
                <a:solidFill>
                  <a:srgbClr val="1F1F1F"/>
                </a:solidFill>
                <a:latin typeface="Comic Sans MS" panose="030F0702030302020204" pitchFamily="66" charset="0"/>
              </a:rPr>
              <a:t>- CONAMA -</a:t>
            </a:r>
          </a:p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85" dirty="0">
                <a:solidFill>
                  <a:srgbClr val="1F1F1F"/>
                </a:solidFill>
                <a:latin typeface="Comic Sans MS" panose="030F0702030302020204" pitchFamily="66" charset="0"/>
              </a:rPr>
              <a:t>01 de setembro de 2025</a:t>
            </a:r>
            <a:endParaRPr lang="pt-BR" sz="1485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4BA94C1-3FBA-082B-4596-0869F75EA40D}"/>
              </a:ext>
            </a:extLst>
          </p:cNvPr>
          <p:cNvSpPr txBox="1"/>
          <p:nvPr/>
        </p:nvSpPr>
        <p:spPr>
          <a:xfrm>
            <a:off x="2184400" y="2178109"/>
            <a:ext cx="9448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solidFill>
                  <a:srgbClr val="1F1F1F"/>
                </a:solidFill>
                <a:latin typeface="Comic Sans MS" panose="030F0702030302020204" pitchFamily="66" charset="0"/>
              </a:rPr>
              <a:t>A Sustentabilidade da Aquicultura: </a:t>
            </a:r>
          </a:p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solidFill>
                  <a:srgbClr val="1F1F1F"/>
                </a:solidFill>
                <a:latin typeface="Comic Sans MS" panose="030F0702030302020204" pitchFamily="66" charset="0"/>
              </a:rPr>
              <a:t>invasões biológicas e qualidade da água</a:t>
            </a:r>
            <a:endParaRPr lang="pt-BR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F7D669C-A52A-79A3-AEC7-DB01211E5FED}"/>
              </a:ext>
            </a:extLst>
          </p:cNvPr>
          <p:cNvSpPr txBox="1"/>
          <p:nvPr/>
        </p:nvSpPr>
        <p:spPr>
          <a:xfrm>
            <a:off x="11049534" y="7010400"/>
            <a:ext cx="2255681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85" b="1" dirty="0">
                <a:solidFill>
                  <a:prstClr val="black"/>
                </a:solidFill>
                <a:latin typeface="Calibri"/>
              </a:rPr>
              <a:t>Angelo Antonio Agostinho</a:t>
            </a:r>
          </a:p>
          <a:p>
            <a:pPr algn="ctr" defTabSz="7543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85" dirty="0">
                <a:solidFill>
                  <a:prstClr val="black"/>
                </a:solidFill>
                <a:latin typeface="Calibri"/>
              </a:rPr>
              <a:t>UEM-PEA</a:t>
            </a:r>
          </a:p>
        </p:txBody>
      </p:sp>
    </p:spTree>
    <p:extLst>
      <p:ext uri="{BB962C8B-B14F-4D97-AF65-F5344CB8AC3E}">
        <p14:creationId xmlns:p14="http://schemas.microsoft.com/office/powerpoint/2010/main" val="291289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54C4-F73C-D314-BFBE-E4F19A51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3A6733A-C77F-A5DF-BBE1-B93CACF0F82A}"/>
              </a:ext>
            </a:extLst>
          </p:cNvPr>
          <p:cNvSpPr txBox="1"/>
          <p:nvPr/>
        </p:nvSpPr>
        <p:spPr>
          <a:xfrm>
            <a:off x="10642600" y="5791200"/>
            <a:ext cx="3001013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spcBef>
                <a:spcPts val="1200"/>
              </a:spcBef>
              <a:defRPr/>
            </a:pPr>
            <a:r>
              <a:rPr lang="pt-BR" sz="36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Escapes:</a:t>
            </a:r>
          </a:p>
          <a:p>
            <a:pPr algn="r">
              <a:spcBef>
                <a:spcPts val="1200"/>
              </a:spcBef>
              <a:defRPr/>
            </a:pPr>
            <a:r>
              <a:rPr lang="pt-BR" sz="24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podem ser controlado</a:t>
            </a:r>
          </a:p>
        </p:txBody>
      </p:sp>
      <p:cxnSp>
        <p:nvCxnSpPr>
          <p:cNvPr id="16387" name="Conector reto 5">
            <a:extLst>
              <a:ext uri="{FF2B5EF4-FFF2-40B4-BE49-F238E27FC236}">
                <a16:creationId xmlns:a16="http://schemas.microsoft.com/office/drawing/2014/main" id="{B7BC30DB-E207-B74D-A370-0020506097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56400" y="7086600"/>
            <a:ext cx="7010400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20437E9F-FE79-21A9-E99A-C30A1D8255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4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Resultado de imagem para Malcolm Beveridge, MCM 1987. Cage aquaculture">
            <a:extLst>
              <a:ext uri="{FF2B5EF4-FFF2-40B4-BE49-F238E27FC236}">
                <a16:creationId xmlns:a16="http://schemas.microsoft.com/office/drawing/2014/main" id="{56F8D677-7B0A-461D-BDA0-4FF4C6F3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1414767"/>
            <a:ext cx="1219200" cy="178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0E9ADD5-13E2-4839-9A53-0F30A0404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1853179"/>
            <a:ext cx="723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854075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pt-BR" sz="2000" b="1" dirty="0">
                <a:latin typeface="Arial" panose="020B0604020202020204" pitchFamily="34" charset="0"/>
              </a:rPr>
              <a:t>“In any commercial cage operation it is inevitable that some fish escape” </a:t>
            </a:r>
            <a:r>
              <a:rPr lang="en-GB" altLang="pt-BR" sz="2000" b="1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</a:rPr>
              <a:t>(Beveridge, 1984)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A219236-F24C-4341-9C32-F230A67FA962}"/>
              </a:ext>
            </a:extLst>
          </p:cNvPr>
          <p:cNvSpPr txBox="1"/>
          <p:nvPr/>
        </p:nvSpPr>
        <p:spPr>
          <a:xfrm>
            <a:off x="2903478" y="105995"/>
            <a:ext cx="777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A universalidade dos escapes: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A55B8FB-FAB5-4B13-9E1F-8A744FA66842}"/>
              </a:ext>
            </a:extLst>
          </p:cNvPr>
          <p:cNvSpPr/>
          <p:nvPr/>
        </p:nvSpPr>
        <p:spPr>
          <a:xfrm>
            <a:off x="4851400" y="3634443"/>
            <a:ext cx="64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“Farm fish are known to escape from pens in all salmon aquaculture areas”</a:t>
            </a:r>
          </a:p>
          <a:p>
            <a:r>
              <a:rPr lang="en-GB" altLang="pt-BR" sz="2000" b="1" dirty="0">
                <a:solidFill>
                  <a:schemeClr val="accent1">
                    <a:lumMod val="25000"/>
                  </a:schemeClr>
                </a:solidFill>
              </a:rPr>
              <a:t>(Naylor)</a:t>
            </a:r>
            <a:endParaRPr lang="pt-BR" sz="2000" b="1" dirty="0">
              <a:latin typeface="+mj-lt"/>
            </a:endParaRPr>
          </a:p>
        </p:txBody>
      </p:sp>
      <p:pic>
        <p:nvPicPr>
          <p:cNvPr id="37" name="Picture 15">
            <a:extLst>
              <a:ext uri="{FF2B5EF4-FFF2-40B4-BE49-F238E27FC236}">
                <a16:creationId xmlns:a16="http://schemas.microsoft.com/office/drawing/2014/main" id="{FA74243F-7367-4504-8097-80BF46B2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58" y="3395967"/>
            <a:ext cx="2336800" cy="12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40D73744-7210-4431-A60B-0B100FE9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73" y="4642270"/>
            <a:ext cx="2343303" cy="3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8F5FB79-3E56-4A00-B29D-289CFB79DB79}"/>
              </a:ext>
            </a:extLst>
          </p:cNvPr>
          <p:cNvSpPr/>
          <p:nvPr/>
        </p:nvSpPr>
        <p:spPr>
          <a:xfrm>
            <a:off x="1879600" y="5531584"/>
            <a:ext cx="746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Accidental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escapes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and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even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292526"/>
                </a:solidFill>
                <a:latin typeface="+mj-lt"/>
              </a:rPr>
              <a:t>purposeful releases create “biological pollution”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with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irreversible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and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unpredictable</a:t>
            </a:r>
            <a:r>
              <a:rPr lang="pt-BR" sz="2000" b="1" dirty="0">
                <a:solidFill>
                  <a:srgbClr val="292526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292526"/>
                </a:solidFill>
                <a:latin typeface="+mj-lt"/>
              </a:rPr>
              <a:t>ecological impacts. Surprisingly little federal oversight exists even for deliberate aquaculture introductions in the United </a:t>
            </a:r>
            <a:r>
              <a:rPr lang="pt-BR" sz="2000" b="1" dirty="0" err="1">
                <a:solidFill>
                  <a:srgbClr val="292526"/>
                </a:solidFill>
                <a:latin typeface="+mj-lt"/>
              </a:rPr>
              <a:t>States</a:t>
            </a:r>
            <a:endParaRPr lang="pt-BR" sz="2000" b="1" dirty="0">
              <a:latin typeface="+mj-lt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3BA1D7E-F75A-4AF7-8ABC-498F3FCCB763}"/>
              </a:ext>
            </a:extLst>
          </p:cNvPr>
          <p:cNvGrpSpPr/>
          <p:nvPr/>
        </p:nvGrpSpPr>
        <p:grpSpPr>
          <a:xfrm>
            <a:off x="9369960" y="5799470"/>
            <a:ext cx="2568041" cy="1134730"/>
            <a:chOff x="7450827" y="4662341"/>
            <a:chExt cx="2568041" cy="1134730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1387C843-A745-4804-A3B8-19689684A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4662341"/>
              <a:ext cx="2551268" cy="90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4D67A93-9945-4DFD-A46C-0D604A448B04}"/>
                </a:ext>
              </a:extLst>
            </p:cNvPr>
            <p:cNvSpPr/>
            <p:nvPr/>
          </p:nvSpPr>
          <p:spPr>
            <a:xfrm>
              <a:off x="7450827" y="5520072"/>
              <a:ext cx="25680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solidFill>
                    <a:srgbClr val="292526"/>
                  </a:solidFill>
                  <a:latin typeface="Bliss-Regular"/>
                </a:rPr>
                <a:t>        SCIENCE VOL 294 23 - 2001</a:t>
              </a:r>
              <a:endParaRPr lang="pt-BR" sz="1200" b="1" dirty="0"/>
            </a:p>
          </p:txBody>
        </p:sp>
      </p:grpSp>
      <p:pic>
        <p:nvPicPr>
          <p:cNvPr id="7" name="Imagem 6" descr="fundo.png">
            <a:extLst>
              <a:ext uri="{FF2B5EF4-FFF2-40B4-BE49-F238E27FC236}">
                <a16:creationId xmlns:a16="http://schemas.microsoft.com/office/drawing/2014/main" id="{A0B33EE8-3879-11FA-5612-0593468356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10" y="-6187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5D79A6-DE98-47E0-B941-E29F6F2A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1" y="1861547"/>
            <a:ext cx="5959481" cy="3962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D844370-4B00-44BD-85AC-61572BB70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5562600"/>
            <a:ext cx="7286982" cy="1828800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C63A1BFB-CE3F-40AE-9677-B9BEC0F2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1219200"/>
            <a:ext cx="4953000" cy="157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6D205E-D071-4890-8E82-7DEF82725CB2}"/>
              </a:ext>
            </a:extLst>
          </p:cNvPr>
          <p:cNvSpPr txBox="1"/>
          <p:nvPr/>
        </p:nvSpPr>
        <p:spPr>
          <a:xfrm>
            <a:off x="2032000" y="294094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Fontes de escapes</a:t>
            </a:r>
          </a:p>
        </p:txBody>
      </p:sp>
      <p:pic>
        <p:nvPicPr>
          <p:cNvPr id="6" name="Imagem 5" descr="fundo.png">
            <a:extLst>
              <a:ext uri="{FF2B5EF4-FFF2-40B4-BE49-F238E27FC236}">
                <a16:creationId xmlns:a16="http://schemas.microsoft.com/office/drawing/2014/main" id="{6E141846-1649-1DEC-0E14-C1918BE3A5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5240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">
            <a:extLst>
              <a:ext uri="{FF2B5EF4-FFF2-40B4-BE49-F238E27FC236}">
                <a16:creationId xmlns:a16="http://schemas.microsoft.com/office/drawing/2014/main" id="{D4B6B05E-8F78-4519-94D1-AD01BFE4AD64}"/>
              </a:ext>
            </a:extLst>
          </p:cNvPr>
          <p:cNvSpPr/>
          <p:nvPr/>
        </p:nvSpPr>
        <p:spPr bwMode="auto">
          <a:xfrm>
            <a:off x="2471738" y="2554288"/>
            <a:ext cx="8856663" cy="498951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pt-BR" sz="44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C389547F-B615-4700-9558-F62C70D6E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742887"/>
              </p:ext>
            </p:extLst>
          </p:nvPr>
        </p:nvGraphicFramePr>
        <p:xfrm>
          <a:off x="2738438" y="2935288"/>
          <a:ext cx="4259263" cy="441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5875020" imgH="6083300" progId="Word.Document.8">
                  <p:embed/>
                </p:oleObj>
              </mc:Choice>
              <mc:Fallback>
                <p:oleObj name="Documento" r:id="rId2" imgW="5875020" imgH="6083300" progId="Word.Document.8">
                  <p:embed/>
                  <p:pic>
                    <p:nvPicPr>
                      <p:cNvPr id="286728" name="Object 8">
                        <a:extLst>
                          <a:ext uri="{FF2B5EF4-FFF2-40B4-BE49-F238E27FC236}">
                            <a16:creationId xmlns:a16="http://schemas.microsoft.com/office/drawing/2014/main" id="{0623ACB2-B5D5-4F68-848C-B68E0A9FF9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2935288"/>
                        <a:ext cx="4259263" cy="441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>
            <a:extLst>
              <a:ext uri="{FF2B5EF4-FFF2-40B4-BE49-F238E27FC236}">
                <a16:creationId xmlns:a16="http://schemas.microsoft.com/office/drawing/2014/main" id="{EF5BE12C-C74D-4903-9813-0A7B1376E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700" y="2859087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endParaRPr lang="pt-BR" altLang="pt-BR" sz="1400" dirty="0">
              <a:solidFill>
                <a:srgbClr val="000000"/>
              </a:solidFill>
            </a:endParaRP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Tilápia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Oreochromis</a:t>
            </a:r>
            <a:r>
              <a:rPr lang="pt-BR" altLang="pt-BR" sz="1400" b="1" i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niloticus</a:t>
            </a:r>
            <a:r>
              <a:rPr lang="pt-BR" altLang="pt-BR" sz="1400" b="1" i="1" dirty="0">
                <a:solidFill>
                  <a:srgbClr val="000000"/>
                </a:solidFill>
              </a:rPr>
              <a:t>	            315.000</a:t>
            </a:r>
            <a:endParaRPr lang="pt-BR" altLang="pt-BR" sz="1400" b="1" dirty="0">
              <a:solidFill>
                <a:srgbClr val="000000"/>
              </a:solidFill>
            </a:endParaRP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Carpa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Cyprinus</a:t>
            </a:r>
            <a:r>
              <a:rPr lang="pt-BR" altLang="pt-BR" sz="1400" b="1" i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carpio</a:t>
            </a:r>
            <a:r>
              <a:rPr lang="pt-BR" altLang="pt-BR" sz="1400" b="1" i="1" dirty="0">
                <a:solidFill>
                  <a:srgbClr val="000000"/>
                </a:solidFill>
              </a:rPr>
              <a:t> 	              76.000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Bagre africano</a:t>
            </a:r>
            <a:r>
              <a:rPr lang="pt-BR" altLang="pt-BR" sz="1400" b="1" i="1" dirty="0">
                <a:solidFill>
                  <a:srgbClr val="000000"/>
                </a:solidFill>
              </a:rPr>
              <a:t> C.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gariepinnus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656.000</a:t>
            </a:r>
            <a:endParaRPr lang="pt-BR" altLang="pt-BR" sz="1400" b="1" dirty="0">
              <a:solidFill>
                <a:srgbClr val="000000"/>
              </a:solidFill>
            </a:endParaRP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”Black </a:t>
            </a:r>
            <a:r>
              <a:rPr lang="pt-BR" altLang="pt-BR" sz="1400" b="1" dirty="0" err="1">
                <a:solidFill>
                  <a:srgbClr val="000000"/>
                </a:solidFill>
              </a:rPr>
              <a:t>bass</a:t>
            </a:r>
            <a:r>
              <a:rPr lang="pt-BR" altLang="pt-BR" sz="1400" b="1" dirty="0">
                <a:solidFill>
                  <a:srgbClr val="000000"/>
                </a:solidFill>
              </a:rPr>
              <a:t>"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M.salmoides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    19.000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Bagre americano </a:t>
            </a:r>
            <a:r>
              <a:rPr lang="pt-BR" altLang="pt-BR" sz="1400" b="1" i="1" dirty="0">
                <a:solidFill>
                  <a:srgbClr val="000000"/>
                </a:solidFill>
              </a:rPr>
              <a:t>I.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punctatus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1.000</a:t>
            </a:r>
          </a:p>
          <a:p>
            <a:pPr algn="just"/>
            <a:r>
              <a:rPr lang="pt-BR" altLang="pt-BR" sz="1400" b="1" dirty="0" err="1">
                <a:solidFill>
                  <a:srgbClr val="000000"/>
                </a:solidFill>
              </a:rPr>
              <a:t>Piauçu</a:t>
            </a:r>
            <a:r>
              <a:rPr lang="pt-BR" altLang="pt-BR" sz="1400" b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>
                <a:solidFill>
                  <a:srgbClr val="000000"/>
                </a:solidFill>
              </a:rPr>
              <a:t>L.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macrocephalus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     74.000</a:t>
            </a:r>
            <a:endParaRPr lang="pt-BR" altLang="pt-BR" sz="1400" b="1" dirty="0">
              <a:solidFill>
                <a:srgbClr val="000000"/>
              </a:solidFill>
            </a:endParaRPr>
          </a:p>
          <a:p>
            <a:pPr algn="just"/>
            <a:r>
              <a:rPr lang="pt-BR" altLang="pt-BR" sz="1400" b="1" dirty="0" err="1">
                <a:solidFill>
                  <a:srgbClr val="000000"/>
                </a:solidFill>
              </a:rPr>
              <a:t>Tambacu</a:t>
            </a:r>
            <a:r>
              <a:rPr lang="pt-BR" altLang="pt-BR" sz="1400" b="1" dirty="0">
                <a:solidFill>
                  <a:srgbClr val="000000"/>
                </a:solidFill>
              </a:rPr>
              <a:t> (híbrido</a:t>
            </a:r>
            <a:r>
              <a:rPr lang="pt-BR" altLang="pt-BR" sz="1400" b="1" i="1" dirty="0">
                <a:solidFill>
                  <a:srgbClr val="000000"/>
                </a:solidFill>
              </a:rPr>
              <a:t>)                                    9.000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Tambaqui </a:t>
            </a:r>
            <a:r>
              <a:rPr lang="pt-BR" altLang="pt-BR" sz="1400" b="1" i="1" dirty="0">
                <a:solidFill>
                  <a:srgbClr val="000000"/>
                </a:solidFill>
              </a:rPr>
              <a:t>C.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macropomum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 33.000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Tucunaré </a:t>
            </a:r>
            <a:r>
              <a:rPr lang="pt-BR" altLang="pt-BR" sz="1400" b="1" i="1" dirty="0">
                <a:solidFill>
                  <a:srgbClr val="000000"/>
                </a:solidFill>
              </a:rPr>
              <a:t>C.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monoculus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      14.000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Matrinchã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Brycon</a:t>
            </a:r>
            <a:r>
              <a:rPr lang="pt-BR" altLang="pt-BR" sz="1400" b="1" i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hilarii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                 1.000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Cachara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Pseudoplatystoma</a:t>
            </a:r>
            <a:r>
              <a:rPr lang="pt-BR" altLang="pt-BR" sz="1400" b="1" i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fasciatum</a:t>
            </a:r>
            <a:r>
              <a:rPr lang="pt-BR" altLang="pt-BR" sz="1400" b="1" i="1" dirty="0">
                <a:solidFill>
                  <a:srgbClr val="000000"/>
                </a:solidFill>
              </a:rPr>
              <a:t>        500</a:t>
            </a:r>
          </a:p>
          <a:p>
            <a:pPr algn="just"/>
            <a:r>
              <a:rPr lang="pt-BR" altLang="pt-BR" sz="1400" b="1" dirty="0">
                <a:solidFill>
                  <a:srgbClr val="000000"/>
                </a:solidFill>
              </a:rPr>
              <a:t>Pacu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Piaractus</a:t>
            </a:r>
            <a:r>
              <a:rPr lang="pt-BR" altLang="pt-BR" sz="1400" b="1" i="1" dirty="0">
                <a:solidFill>
                  <a:srgbClr val="000000"/>
                </a:solidFill>
              </a:rPr>
              <a:t> </a:t>
            </a:r>
            <a:r>
              <a:rPr lang="pt-BR" altLang="pt-BR" sz="1400" b="1" i="1" dirty="0" err="1">
                <a:solidFill>
                  <a:srgbClr val="000000"/>
                </a:solidFill>
              </a:rPr>
              <a:t>mesopotamicus</a:t>
            </a:r>
            <a:r>
              <a:rPr lang="pt-BR" altLang="pt-BR" sz="1400" b="1" dirty="0">
                <a:solidFill>
                  <a:srgbClr val="000000"/>
                </a:solidFill>
              </a:rPr>
              <a:t>              </a:t>
            </a:r>
            <a:r>
              <a:rPr lang="pt-BR" altLang="pt-BR" sz="1400" b="1" i="1" dirty="0">
                <a:solidFill>
                  <a:srgbClr val="000000"/>
                </a:solidFill>
              </a:rPr>
              <a:t>93.500</a:t>
            </a:r>
            <a:endParaRPr lang="pt-BR" altLang="pt-BR" sz="1400" b="1" dirty="0">
              <a:solidFill>
                <a:srgbClr val="000000"/>
              </a:solidFill>
            </a:endParaRPr>
          </a:p>
          <a:p>
            <a:pPr algn="just">
              <a:spcBef>
                <a:spcPct val="80000"/>
              </a:spcBef>
            </a:pPr>
            <a:r>
              <a:rPr lang="pt-BR" altLang="pt-BR" sz="1800" b="1" dirty="0">
                <a:solidFill>
                  <a:srgbClr val="FF0000"/>
                </a:solidFill>
              </a:rPr>
              <a:t>TOTAL	                   1.262.000</a:t>
            </a:r>
            <a:endParaRPr lang="pt-BR" altLang="pt-BR" sz="1800" b="1" dirty="0">
              <a:solidFill>
                <a:srgbClr val="000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3F6A61-4575-40E0-9242-42BFD6389112}"/>
              </a:ext>
            </a:extLst>
          </p:cNvPr>
          <p:cNvSpPr txBox="1"/>
          <p:nvPr/>
        </p:nvSpPr>
        <p:spPr>
          <a:xfrm>
            <a:off x="2260600" y="152401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Escapes tanques escavados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5D1431-856C-4F76-90CB-08E48C3B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845" y="1300216"/>
            <a:ext cx="4233111" cy="118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94B6195-437D-4368-BF3F-C577AE9C37EF}"/>
              </a:ext>
            </a:extLst>
          </p:cNvPr>
          <p:cNvSpPr/>
          <p:nvPr/>
        </p:nvSpPr>
        <p:spPr>
          <a:xfrm>
            <a:off x="10050045" y="1029090"/>
            <a:ext cx="3318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 err="1">
                <a:solidFill>
                  <a:srgbClr val="4A4A46"/>
                </a:solidFill>
                <a:latin typeface="+mj-lt"/>
              </a:rPr>
              <a:t>Revta</a:t>
            </a:r>
            <a:r>
              <a:rPr lang="pt-BR" sz="1200" b="1" dirty="0">
                <a:solidFill>
                  <a:srgbClr val="4A4A46"/>
                </a:solidFill>
                <a:latin typeface="+mj-lt"/>
              </a:rPr>
              <a:t> bras. Zool. 16 (2): 557 - 560,1999</a:t>
            </a:r>
            <a:endParaRPr lang="pt-BR" sz="1200" b="1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F7CAD5-4111-4C82-A193-5B1010C9066B}"/>
              </a:ext>
            </a:extLst>
          </p:cNvPr>
          <p:cNvSpPr txBox="1"/>
          <p:nvPr/>
        </p:nvSpPr>
        <p:spPr>
          <a:xfrm>
            <a:off x="7259818" y="2554288"/>
            <a:ext cx="1965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latin typeface="Arial Black" panose="020B0A04020102020204" pitchFamily="34" charset="0"/>
              </a:rPr>
              <a:t>1996-97</a:t>
            </a:r>
          </a:p>
        </p:txBody>
      </p:sp>
      <p:pic>
        <p:nvPicPr>
          <p:cNvPr id="5" name="Imagem 4" descr="fundo.png">
            <a:extLst>
              <a:ext uri="{FF2B5EF4-FFF2-40B4-BE49-F238E27FC236}">
                <a16:creationId xmlns:a16="http://schemas.microsoft.com/office/drawing/2014/main" id="{A3B88935-1B19-257A-CE6C-73FB9593F0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00" y="30804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de cantos arredondados 1">
            <a:extLst>
              <a:ext uri="{FF2B5EF4-FFF2-40B4-BE49-F238E27FC236}">
                <a16:creationId xmlns:a16="http://schemas.microsoft.com/office/drawing/2014/main" id="{D4B6B05E-8F78-4519-94D1-AD01BFE4AD64}"/>
              </a:ext>
            </a:extLst>
          </p:cNvPr>
          <p:cNvSpPr/>
          <p:nvPr/>
        </p:nvSpPr>
        <p:spPr bwMode="auto">
          <a:xfrm>
            <a:off x="2489201" y="1905001"/>
            <a:ext cx="8856663" cy="575151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914422">
              <a:defRPr/>
            </a:pPr>
            <a:endParaRPr lang="pt-BR" sz="440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63F6A61-4575-40E0-9242-42BFD6389112}"/>
              </a:ext>
            </a:extLst>
          </p:cNvPr>
          <p:cNvSpPr txBox="1"/>
          <p:nvPr/>
        </p:nvSpPr>
        <p:spPr>
          <a:xfrm>
            <a:off x="2260600" y="152401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64">
              <a:defRPr/>
            </a:pPr>
            <a:r>
              <a:rPr lang="pt-BR" sz="3200" b="1" dirty="0">
                <a:solidFill>
                  <a:srgbClr val="BBE0E3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Escapes tanques escavados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4B6195-437D-4368-BF3F-C577AE9C37EF}"/>
              </a:ext>
            </a:extLst>
          </p:cNvPr>
          <p:cNvSpPr/>
          <p:nvPr/>
        </p:nvSpPr>
        <p:spPr>
          <a:xfrm>
            <a:off x="8356600" y="681574"/>
            <a:ext cx="3318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22"/>
            <a:r>
              <a:rPr lang="pt-BR" sz="1200" b="1" dirty="0" err="1">
                <a:solidFill>
                  <a:srgbClr val="4A4A46"/>
                </a:solidFill>
                <a:latin typeface="Arial"/>
              </a:rPr>
              <a:t>Revta</a:t>
            </a:r>
            <a:r>
              <a:rPr lang="pt-BR" sz="1200" b="1" dirty="0">
                <a:solidFill>
                  <a:srgbClr val="4A4A46"/>
                </a:solidFill>
                <a:latin typeface="Arial"/>
              </a:rPr>
              <a:t> bras. Zool. </a:t>
            </a:r>
            <a:endParaRPr lang="pt-BR" sz="1200" b="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769272D-D30E-45E2-8186-C1720C331922}"/>
              </a:ext>
            </a:extLst>
          </p:cNvPr>
          <p:cNvGraphicFramePr/>
          <p:nvPr/>
        </p:nvGraphicFramePr>
        <p:xfrm>
          <a:off x="3022600" y="3810001"/>
          <a:ext cx="8001000" cy="411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A7DCAB57-59F5-4EE9-A02B-DA05D319CE7C}"/>
              </a:ext>
            </a:extLst>
          </p:cNvPr>
          <p:cNvSpPr/>
          <p:nvPr/>
        </p:nvSpPr>
        <p:spPr>
          <a:xfrm>
            <a:off x="7670800" y="987067"/>
            <a:ext cx="407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22"/>
            <a:r>
              <a:rPr lang="en-US" sz="1200" dirty="0">
                <a:solidFill>
                  <a:srgbClr val="000000"/>
                </a:solidFill>
                <a:latin typeface="HelveticaNeue"/>
              </a:rPr>
              <a:t>"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Escapes of non-native fish from flooded aquaculture facilities: the case of </a:t>
            </a:r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Paranapanema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River, Brazil</a:t>
            </a:r>
          </a:p>
          <a:p>
            <a:pPr defTabSz="914422"/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 </a:t>
            </a:r>
          </a:p>
          <a:p>
            <a:pPr algn="r" defTabSz="914422"/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Casemiro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et al. no </a:t>
            </a:r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prelo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BA1D41-71DC-4C0E-8861-367964D619F1}"/>
              </a:ext>
            </a:extLst>
          </p:cNvPr>
          <p:cNvSpPr txBox="1"/>
          <p:nvPr/>
        </p:nvSpPr>
        <p:spPr>
          <a:xfrm>
            <a:off x="3124113" y="3352802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2"/>
            <a:r>
              <a:rPr lang="pt-BR" dirty="0">
                <a:solidFill>
                  <a:srgbClr val="000000"/>
                </a:solidFill>
              </a:rPr>
              <a:t>Escapes declarados: 1.142.000 indivíduos</a:t>
            </a:r>
          </a:p>
          <a:p>
            <a:pPr defTabSz="914422"/>
            <a:r>
              <a:rPr lang="pt-BR" dirty="0">
                <a:solidFill>
                  <a:srgbClr val="000000"/>
                </a:solidFill>
              </a:rPr>
              <a:t>Número de espécies: 24 espécies</a:t>
            </a:r>
          </a:p>
        </p:txBody>
      </p:sp>
    </p:spTree>
    <p:extLst>
      <p:ext uri="{BB962C8B-B14F-4D97-AF65-F5344CB8AC3E}">
        <p14:creationId xmlns:p14="http://schemas.microsoft.com/office/powerpoint/2010/main" val="218275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BD64-0A94-3606-6857-DC6908CF8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3A9555-1BF5-6A69-A031-087A6D14E1D0}"/>
              </a:ext>
            </a:extLst>
          </p:cNvPr>
          <p:cNvSpPr txBox="1"/>
          <p:nvPr/>
        </p:nvSpPr>
        <p:spPr>
          <a:xfrm>
            <a:off x="2260600" y="152401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Escapes tanques escavados</a:t>
            </a:r>
          </a:p>
        </p:txBody>
      </p:sp>
      <p:pic>
        <p:nvPicPr>
          <p:cNvPr id="5" name="Imagem 4" descr="fundo.png">
            <a:extLst>
              <a:ext uri="{FF2B5EF4-FFF2-40B4-BE49-F238E27FC236}">
                <a16:creationId xmlns:a16="http://schemas.microsoft.com/office/drawing/2014/main" id="{45708F93-E966-4DB4-6686-BD298B8161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00" y="30804"/>
            <a:ext cx="13817600" cy="7772400"/>
          </a:xfrm>
          <a:prstGeom prst="rect">
            <a:avLst/>
          </a:prstGeom>
        </p:spPr>
      </p:pic>
      <p:sp>
        <p:nvSpPr>
          <p:cNvPr id="6" name="Retângulo de cantos arredondados 1">
            <a:extLst>
              <a:ext uri="{FF2B5EF4-FFF2-40B4-BE49-F238E27FC236}">
                <a16:creationId xmlns:a16="http://schemas.microsoft.com/office/drawing/2014/main" id="{BAF0946D-ED8A-CF13-2597-CA458261D7CD}"/>
              </a:ext>
            </a:extLst>
          </p:cNvPr>
          <p:cNvSpPr/>
          <p:nvPr/>
        </p:nvSpPr>
        <p:spPr bwMode="auto">
          <a:xfrm>
            <a:off x="2336800" y="1609343"/>
            <a:ext cx="8856663" cy="575151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914422">
              <a:defRPr/>
            </a:pPr>
            <a:endParaRPr lang="pt-BR" sz="440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BCD3972-E7C7-4330-5351-CCCC00916B30}"/>
              </a:ext>
            </a:extLst>
          </p:cNvPr>
          <p:cNvSpPr/>
          <p:nvPr/>
        </p:nvSpPr>
        <p:spPr>
          <a:xfrm>
            <a:off x="9671050" y="733665"/>
            <a:ext cx="3318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22"/>
            <a:r>
              <a:rPr lang="pt-BR" sz="1200" b="1" dirty="0" err="1">
                <a:solidFill>
                  <a:srgbClr val="4A4A46"/>
                </a:solidFill>
                <a:latin typeface="Arial"/>
              </a:rPr>
              <a:t>Revta</a:t>
            </a:r>
            <a:r>
              <a:rPr lang="pt-BR" sz="1200" b="1" dirty="0">
                <a:solidFill>
                  <a:srgbClr val="4A4A46"/>
                </a:solidFill>
                <a:latin typeface="Arial"/>
              </a:rPr>
              <a:t> bras. Zool. </a:t>
            </a:r>
            <a:endParaRPr lang="pt-BR" sz="1200" b="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2D4FA01-516D-207B-F543-7C1760AF1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468969"/>
              </p:ext>
            </p:extLst>
          </p:nvPr>
        </p:nvGraphicFramePr>
        <p:xfrm>
          <a:off x="3022600" y="2666999"/>
          <a:ext cx="8001000" cy="411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F0B6A700-A717-919C-3271-ECDBC96A729F}"/>
              </a:ext>
            </a:extLst>
          </p:cNvPr>
          <p:cNvSpPr/>
          <p:nvPr/>
        </p:nvSpPr>
        <p:spPr>
          <a:xfrm>
            <a:off x="8985250" y="1039158"/>
            <a:ext cx="4076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22"/>
            <a:r>
              <a:rPr lang="en-US" sz="1200" dirty="0">
                <a:solidFill>
                  <a:srgbClr val="000000"/>
                </a:solidFill>
                <a:latin typeface="HelveticaNeue"/>
              </a:rPr>
              <a:t>"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Escapes of non-native fish from flooded aquaculture facilities: the case of </a:t>
            </a:r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Paranapanema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River, Brazil</a:t>
            </a:r>
          </a:p>
          <a:p>
            <a:pPr defTabSz="914422"/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 </a:t>
            </a:r>
          </a:p>
          <a:p>
            <a:pPr algn="r" defTabSz="914422"/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Casemiro</a:t>
            </a:r>
            <a:r>
              <a:rPr lang="en-US" sz="1200" b="1" dirty="0">
                <a:solidFill>
                  <a:srgbClr val="000000"/>
                </a:solidFill>
                <a:latin typeface="HelveticaNeue"/>
              </a:rPr>
              <a:t> et al. no </a:t>
            </a:r>
            <a:r>
              <a:rPr lang="en-US" sz="1200" b="1" dirty="0" err="1">
                <a:solidFill>
                  <a:srgbClr val="000000"/>
                </a:solidFill>
                <a:latin typeface="HelveticaNeue"/>
              </a:rPr>
              <a:t>prelo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564CE4-8433-B3BD-19C7-060AF7EB723F}"/>
              </a:ext>
            </a:extLst>
          </p:cNvPr>
          <p:cNvSpPr txBox="1"/>
          <p:nvPr/>
        </p:nvSpPr>
        <p:spPr>
          <a:xfrm>
            <a:off x="3124113" y="2209800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22"/>
            <a:r>
              <a:rPr lang="pt-BR" dirty="0">
                <a:solidFill>
                  <a:srgbClr val="000000"/>
                </a:solidFill>
              </a:rPr>
              <a:t>Escapes declarados: 1.142.000 indivíduos</a:t>
            </a:r>
          </a:p>
          <a:p>
            <a:pPr defTabSz="914422"/>
            <a:r>
              <a:rPr lang="pt-BR" dirty="0">
                <a:solidFill>
                  <a:srgbClr val="000000"/>
                </a:solidFill>
              </a:rPr>
              <a:t>Número de espécies: 24 espécies</a:t>
            </a:r>
          </a:p>
        </p:txBody>
      </p:sp>
    </p:spTree>
    <p:extLst>
      <p:ext uri="{BB962C8B-B14F-4D97-AF65-F5344CB8AC3E}">
        <p14:creationId xmlns:p14="http://schemas.microsoft.com/office/powerpoint/2010/main" val="287219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3C03312-EA9F-49C4-B5E6-953CF0F3666A}"/>
              </a:ext>
            </a:extLst>
          </p:cNvPr>
          <p:cNvSpPr txBox="1"/>
          <p:nvPr/>
        </p:nvSpPr>
        <p:spPr>
          <a:xfrm>
            <a:off x="7823200" y="6101716"/>
            <a:ext cx="554350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Eficiência na invasão:</a:t>
            </a:r>
          </a:p>
          <a:p>
            <a:pPr algn="r"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Tilápias não colonizam grandes reservatórios</a:t>
            </a:r>
          </a:p>
        </p:txBody>
      </p:sp>
      <p:cxnSp>
        <p:nvCxnSpPr>
          <p:cNvPr id="18435" name="Conector reto 5">
            <a:extLst>
              <a:ext uri="{FF2B5EF4-FFF2-40B4-BE49-F238E27FC236}">
                <a16:creationId xmlns:a16="http://schemas.microsoft.com/office/drawing/2014/main" id="{EC863347-85C5-4556-9651-4F5CF1199E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61200" y="7189155"/>
            <a:ext cx="6162652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38312773-F00A-6023-22CF-680B3ECABD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2" y="-9728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E8C9FB5-E252-435E-BB70-B0371F160B5A}"/>
              </a:ext>
            </a:extLst>
          </p:cNvPr>
          <p:cNvSpPr/>
          <p:nvPr/>
        </p:nvSpPr>
        <p:spPr>
          <a:xfrm>
            <a:off x="2870200" y="1295400"/>
            <a:ext cx="85344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Características biológicas que conferem alta capacidade invasiva para espécies introduzidas</a:t>
            </a:r>
          </a:p>
          <a:p>
            <a:pPr marL="400050" indent="-400050">
              <a:spcBef>
                <a:spcPts val="24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a estratégia de cuidado parental - alta sobrevivência de ovos e larvas no novo ambiente, 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a capacidade de desovas múltiplas - viabilidade sob condições variáveis,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o comportamento </a:t>
            </a:r>
            <a:r>
              <a:rPr lang="pt-BR" sz="2800" b="1" dirty="0" err="1">
                <a:solidFill>
                  <a:srgbClr val="1A1A1A"/>
                </a:solidFill>
                <a:latin typeface="Calibri" panose="020F0502020204030204" pitchFamily="34" charset="0"/>
              </a:rPr>
              <a:t>territorialista</a:t>
            </a: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 e 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a plasticidade no tamanho e idade de maturação </a:t>
            </a:r>
            <a:r>
              <a:rPr lang="pt-BR" sz="2800" b="1" dirty="0" err="1">
                <a:solidFill>
                  <a:srgbClr val="1A1A1A"/>
                </a:solidFill>
                <a:latin typeface="Calibri" panose="020F0502020204030204" pitchFamily="34" charset="0"/>
              </a:rPr>
              <a:t>gonadal</a:t>
            </a:r>
            <a:r>
              <a:rPr lang="pt-BR" sz="2800" b="1" dirty="0">
                <a:solidFill>
                  <a:srgbClr val="1A1A1A"/>
                </a:solidFill>
                <a:latin typeface="Calibri" panose="020F0502020204030204" pitchFamily="34" charset="0"/>
              </a:rPr>
              <a:t> ou na alimentação. </a:t>
            </a:r>
            <a:endParaRPr lang="pt-BR" sz="2800" b="1" dirty="0"/>
          </a:p>
        </p:txBody>
      </p:sp>
      <p:pic>
        <p:nvPicPr>
          <p:cNvPr id="3" name="Imagem 2" descr="fundo.png">
            <a:extLst>
              <a:ext uri="{FF2B5EF4-FFF2-40B4-BE49-F238E27FC236}">
                <a16:creationId xmlns:a16="http://schemas.microsoft.com/office/drawing/2014/main" id="{5726C5BA-3433-8AE0-4267-2017BCC9D9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32" y="-9728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6BD852D-2B2C-4707-BE9B-4F174A47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0" y="1828800"/>
            <a:ext cx="7877069" cy="4800600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702707-8FEE-4008-83B1-04F464351E99}"/>
              </a:ext>
            </a:extLst>
          </p:cNvPr>
          <p:cNvSpPr txBox="1"/>
          <p:nvPr/>
        </p:nvSpPr>
        <p:spPr>
          <a:xfrm>
            <a:off x="3071568" y="584537"/>
            <a:ext cx="80839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Invasibilidade</a:t>
            </a: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 de reservatórios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7536EB-61F6-4167-AB6A-44E73530795B}"/>
              </a:ext>
            </a:extLst>
          </p:cNvPr>
          <p:cNvSpPr txBox="1"/>
          <p:nvPr/>
        </p:nvSpPr>
        <p:spPr>
          <a:xfrm>
            <a:off x="8813801" y="6172200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Agostinho  et al. (2007)</a:t>
            </a:r>
          </a:p>
        </p:txBody>
      </p:sp>
      <p:pic>
        <p:nvPicPr>
          <p:cNvPr id="3" name="Imagem 2" descr="fundo.png">
            <a:extLst>
              <a:ext uri="{FF2B5EF4-FFF2-40B4-BE49-F238E27FC236}">
                <a16:creationId xmlns:a16="http://schemas.microsoft.com/office/drawing/2014/main" id="{5175CC41-0B6D-4E85-4454-C741821658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32" y="-9728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D33D3C-1128-4DD6-A59A-99DB1CEAA44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4"/>
          <a:stretch/>
        </p:blipFill>
        <p:spPr bwMode="auto">
          <a:xfrm>
            <a:off x="2113199" y="1143000"/>
            <a:ext cx="98679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88AC0B8-5220-4C01-914E-8F5868266C68}"/>
              </a:ext>
            </a:extLst>
          </p:cNvPr>
          <p:cNvSpPr/>
          <p:nvPr/>
        </p:nvSpPr>
        <p:spPr>
          <a:xfrm>
            <a:off x="127000" y="4748532"/>
            <a:ext cx="2971800" cy="2971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Figure 2 – Occurrence of tilapia species in the Americas. A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niloticus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aureus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mossambicus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Coptodon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rendalli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Coptodon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zilli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F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Pelmatolapia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mariae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G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Sarotherodon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melanotheron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urolepis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389DBBF-1459-4F6A-86EC-675AD9908D30}"/>
              </a:ext>
            </a:extLst>
          </p:cNvPr>
          <p:cNvSpPr txBox="1"/>
          <p:nvPr/>
        </p:nvSpPr>
        <p:spPr>
          <a:xfrm>
            <a:off x="4089400" y="-22698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Ocorrência de tilápias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D8C4CD0-28BD-45FE-B280-9B9F0C304EBF}"/>
              </a:ext>
            </a:extLst>
          </p:cNvPr>
          <p:cNvSpPr/>
          <p:nvPr/>
        </p:nvSpPr>
        <p:spPr>
          <a:xfrm>
            <a:off x="7047149" y="6899701"/>
            <a:ext cx="675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cap="small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INVASIVE POTENTIAL OF TILAPIAS IN THE AMERICAS</a:t>
            </a:r>
            <a:endParaRPr lang="pt-BR" sz="1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Fernanda A. S. Cassemiro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Dayani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Bailly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Weferson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J. Graça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Ângelo A. Agostinho</a:t>
            </a:r>
            <a:endParaRPr lang="pt-BR" sz="1400" b="1" baseline="30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2000" b="1" baseline="30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Hydrobiologia</a:t>
            </a:r>
            <a:r>
              <a:rPr lang="pt-BR" sz="2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817(10:133154</a:t>
            </a:r>
            <a:endParaRPr lang="pt-BR" sz="20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0AB13D91-1261-D571-BFB6-6EF8517C57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32" y="-9728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FF0EF-4AF0-6620-BFF2-A5172F38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F99B1B-5FDB-A596-8011-AAD0C891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97" y="1219200"/>
            <a:ext cx="12243605" cy="5334000"/>
          </a:xfrm>
          <a:prstGeom prst="rect">
            <a:avLst/>
          </a:prstGeom>
        </p:spPr>
      </p:pic>
      <p:pic>
        <p:nvPicPr>
          <p:cNvPr id="36" name="Imagem 35" descr="fundo.png">
            <a:extLst>
              <a:ext uri="{FF2B5EF4-FFF2-40B4-BE49-F238E27FC236}">
                <a16:creationId xmlns:a16="http://schemas.microsoft.com/office/drawing/2014/main" id="{9865347F-2A36-D4AF-44B8-E73A118D3C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067931" y="6183818"/>
            <a:ext cx="1181131" cy="885849"/>
          </a:xfrm>
          <a:prstGeom prst="rect">
            <a:avLst/>
          </a:prstGeom>
        </p:spPr>
      </p:pic>
      <p:pic>
        <p:nvPicPr>
          <p:cNvPr id="60" name="Imagem 59" descr="fundo.png">
            <a:extLst>
              <a:ext uri="{FF2B5EF4-FFF2-40B4-BE49-F238E27FC236}">
                <a16:creationId xmlns:a16="http://schemas.microsoft.com/office/drawing/2014/main" id="{D257818A-2A58-BA27-F674-7785B7B545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537" y="73542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6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4B6F5E-AA65-422F-8CE1-BAF110819F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060530"/>
            <a:ext cx="9829800" cy="524551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33D6409-6A2C-4558-BD9F-6B40B1BF37DF}"/>
              </a:ext>
            </a:extLst>
          </p:cNvPr>
          <p:cNvSpPr/>
          <p:nvPr/>
        </p:nvSpPr>
        <p:spPr>
          <a:xfrm>
            <a:off x="736600" y="6629401"/>
            <a:ext cx="12801600" cy="86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Figure 3 – Environmental suitability derived from consensus model for tilapia species in the Americas. A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niloticus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B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aureus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mossambicus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Coptodon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rendalli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Coptodon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zilli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F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Pelmatolapia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mariae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G –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Sarotherodon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melanotheron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 – </a:t>
            </a:r>
            <a:r>
              <a:rPr lang="en-US" sz="1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Oreochromis </a:t>
            </a:r>
            <a:r>
              <a:rPr lang="en-US" sz="1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urolepis</a:t>
            </a: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16CB49-AE47-47C0-903B-8FC6D240392A}"/>
              </a:ext>
            </a:extLst>
          </p:cNvPr>
          <p:cNvSpPr txBox="1"/>
          <p:nvPr/>
        </p:nvSpPr>
        <p:spPr>
          <a:xfrm>
            <a:off x="1955800" y="152401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Ocorrência potencial de tilápias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D9A22F3-73D3-48A9-B1AD-1E65A1812872}"/>
              </a:ext>
            </a:extLst>
          </p:cNvPr>
          <p:cNvSpPr/>
          <p:nvPr/>
        </p:nvSpPr>
        <p:spPr>
          <a:xfrm>
            <a:off x="11303000" y="152401"/>
            <a:ext cx="2514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cap="small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INVASIVE POTENTIAL OF TILAPIAS IN THE AMERICAS</a:t>
            </a:r>
            <a:endParaRPr lang="pt-BR" sz="1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Fernanda A. S. Cassemiro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Dayani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Bailly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Weferson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Junio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Graça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Ângelo A.Agostinho</a:t>
            </a:r>
            <a:r>
              <a:rPr lang="pt-BR" sz="1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pt-BR" sz="1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fundo.png">
            <a:extLst>
              <a:ext uri="{FF2B5EF4-FFF2-40B4-BE49-F238E27FC236}">
                <a16:creationId xmlns:a16="http://schemas.microsoft.com/office/drawing/2014/main" id="{F4C1BABE-1386-10E0-0655-F9A6C07CDF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" y="-126461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86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5DAED9E-D471-4D6F-B6B0-A393B0CCE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65558"/>
            <a:ext cx="9864713" cy="44875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689CFF-B3F6-4AD2-B7D9-5D1C50CA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740" y="1512782"/>
            <a:ext cx="3080860" cy="36688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101492-3A59-432D-88A5-6FAF49E4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6679" y="196293"/>
            <a:ext cx="4270921" cy="132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3803B6-3424-4559-BDD7-BC502C0D3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71" y="6101527"/>
            <a:ext cx="6132095" cy="116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D8F40F4-35D5-4808-B806-EA2135412548}"/>
              </a:ext>
            </a:extLst>
          </p:cNvPr>
          <p:cNvSpPr/>
          <p:nvPr/>
        </p:nvSpPr>
        <p:spPr>
          <a:xfrm>
            <a:off x="1976360" y="6523985"/>
            <a:ext cx="2585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latin typeface="TwCenMT-Regular"/>
              </a:rPr>
              <a:t>Macapá, v. 4, n. 3, p. 88-94, 2014</a:t>
            </a:r>
            <a:endParaRPr lang="pt-BR" sz="14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132F2F4-3292-487B-BB3B-EDE558DC0F61}"/>
              </a:ext>
            </a:extLst>
          </p:cNvPr>
          <p:cNvSpPr txBox="1"/>
          <p:nvPr/>
        </p:nvSpPr>
        <p:spPr>
          <a:xfrm>
            <a:off x="1955800" y="152401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Dispersão</a:t>
            </a:r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DE091BF7-64AC-BF65-07FB-A3F077D263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426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A90232-A9A2-4C17-B038-11C18348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932766"/>
            <a:ext cx="6172349" cy="466455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6CD5EB2-4A93-4B12-858F-766E57AA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999" y="1537359"/>
            <a:ext cx="4654485" cy="166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384F74B-CC03-411B-BA86-87EC744503E2}"/>
              </a:ext>
            </a:extLst>
          </p:cNvPr>
          <p:cNvSpPr txBox="1"/>
          <p:nvPr/>
        </p:nvSpPr>
        <p:spPr>
          <a:xfrm>
            <a:off x="1270000" y="253764"/>
            <a:ext cx="7619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Invasividade</a:t>
            </a: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/impacto x valor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86DACC2-3F0D-438F-AE9F-E4C1D5604D86}"/>
              </a:ext>
            </a:extLst>
          </p:cNvPr>
          <p:cNvSpPr/>
          <p:nvPr/>
        </p:nvSpPr>
        <p:spPr>
          <a:xfrm>
            <a:off x="2032000" y="6629401"/>
            <a:ext cx="990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err="1">
                <a:latin typeface="+mn-lt"/>
              </a:rPr>
              <a:t>Cc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Cyprinus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carpio</a:t>
            </a:r>
            <a:r>
              <a:rPr lang="pt-BR" sz="2000" dirty="0">
                <a:latin typeface="+mn-lt"/>
              </a:rPr>
              <a:t>; </a:t>
            </a:r>
            <a:r>
              <a:rPr lang="pt-BR" sz="2000" b="1" dirty="0">
                <a:latin typeface="+mn-lt"/>
              </a:rPr>
              <a:t>Cg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Clarias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gariepinus</a:t>
            </a:r>
            <a:r>
              <a:rPr lang="pt-BR" sz="2000" dirty="0">
                <a:latin typeface="+mn-lt"/>
              </a:rPr>
              <a:t>; </a:t>
            </a:r>
            <a:r>
              <a:rPr lang="pt-BR" sz="2000" b="1" dirty="0" err="1">
                <a:latin typeface="+mn-lt"/>
              </a:rPr>
              <a:t>On</a:t>
            </a:r>
            <a:r>
              <a:rPr lang="pt-BR" sz="2000" b="1" dirty="0">
                <a:latin typeface="+mn-lt"/>
              </a:rPr>
              <a:t> m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Oncorhynchus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mykiss</a:t>
            </a:r>
            <a:r>
              <a:rPr lang="pt-BR" sz="2000" dirty="0">
                <a:latin typeface="+mn-lt"/>
              </a:rPr>
              <a:t>; </a:t>
            </a:r>
          </a:p>
          <a:p>
            <a:pPr algn="ctr"/>
            <a:r>
              <a:rPr lang="pt-BR" sz="2000" b="1" dirty="0" err="1">
                <a:latin typeface="+mn-lt"/>
              </a:rPr>
              <a:t>Ip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Ictalurus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punctatus</a:t>
            </a:r>
            <a:r>
              <a:rPr lang="pt-BR" sz="2000" dirty="0">
                <a:latin typeface="+mn-lt"/>
              </a:rPr>
              <a:t>; </a:t>
            </a:r>
            <a:r>
              <a:rPr lang="pt-BR" sz="2000" b="1" dirty="0">
                <a:latin typeface="+mn-lt"/>
              </a:rPr>
              <a:t>CI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Ctenopharyngodon</a:t>
            </a:r>
            <a:r>
              <a:rPr lang="pt-BR" sz="2000" dirty="0">
                <a:latin typeface="+mn-lt"/>
              </a:rPr>
              <a:t> </a:t>
            </a:r>
            <a:r>
              <a:rPr lang="fi-FI" sz="2000" dirty="0">
                <a:latin typeface="+mn-lt"/>
              </a:rPr>
              <a:t>idella; </a:t>
            </a:r>
            <a:r>
              <a:rPr lang="fi-FI" sz="2000" b="1" dirty="0">
                <a:latin typeface="+mn-lt"/>
              </a:rPr>
              <a:t>Om</a:t>
            </a:r>
            <a:r>
              <a:rPr lang="fi-FI" sz="2000" dirty="0">
                <a:latin typeface="+mn-lt"/>
              </a:rPr>
              <a:t>, Oreochromis mossambicus; </a:t>
            </a:r>
          </a:p>
          <a:p>
            <a:pPr algn="ctr"/>
            <a:r>
              <a:rPr lang="fi-FI" sz="2000" b="1" dirty="0">
                <a:latin typeface="+mn-lt"/>
              </a:rPr>
              <a:t>On</a:t>
            </a:r>
            <a:r>
              <a:rPr lang="fi-FI" sz="2000" dirty="0">
                <a:latin typeface="+mn-lt"/>
              </a:rPr>
              <a:t>, Oreochromis </a:t>
            </a:r>
            <a:r>
              <a:rPr lang="pt-BR" sz="2000" dirty="0" err="1">
                <a:latin typeface="+mn-lt"/>
              </a:rPr>
              <a:t>niloticus</a:t>
            </a:r>
            <a:r>
              <a:rPr lang="pt-BR" sz="2000" dirty="0">
                <a:latin typeface="+mn-lt"/>
              </a:rPr>
              <a:t>; </a:t>
            </a:r>
            <a:r>
              <a:rPr lang="pt-BR" sz="2000" b="1" dirty="0">
                <a:latin typeface="+mn-lt"/>
              </a:rPr>
              <a:t>Ar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Acipenser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ruthenus</a:t>
            </a:r>
            <a:r>
              <a:rPr lang="pt-BR" sz="2000" dirty="0">
                <a:latin typeface="+mn-lt"/>
              </a:rPr>
              <a:t>; </a:t>
            </a:r>
            <a:r>
              <a:rPr lang="pt-BR" sz="2000" b="1" dirty="0" err="1">
                <a:latin typeface="+mn-lt"/>
              </a:rPr>
              <a:t>Ab</a:t>
            </a:r>
            <a:r>
              <a:rPr lang="pt-BR" sz="2000" dirty="0">
                <a:latin typeface="+mn-lt"/>
              </a:rPr>
              <a:t>, </a:t>
            </a:r>
            <a:r>
              <a:rPr lang="pt-BR" sz="2000" dirty="0" err="1">
                <a:latin typeface="+mn-lt"/>
              </a:rPr>
              <a:t>Acipenser</a:t>
            </a:r>
            <a:r>
              <a:rPr lang="pt-BR" sz="2000" dirty="0">
                <a:latin typeface="+mn-lt"/>
              </a:rPr>
              <a:t> </a:t>
            </a:r>
            <a:r>
              <a:rPr lang="pt-BR" sz="2000" dirty="0" err="1">
                <a:latin typeface="+mn-lt"/>
              </a:rPr>
              <a:t>baeri</a:t>
            </a:r>
            <a:endParaRPr lang="pt-BR" sz="2000" dirty="0">
              <a:latin typeface="+mn-lt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7CD2967-2326-4BA3-961A-4B7776A50D51}"/>
              </a:ext>
            </a:extLst>
          </p:cNvPr>
          <p:cNvSpPr/>
          <p:nvPr/>
        </p:nvSpPr>
        <p:spPr bwMode="auto">
          <a:xfrm>
            <a:off x="6262278" y="2256299"/>
            <a:ext cx="533400" cy="381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pic>
        <p:nvPicPr>
          <p:cNvPr id="4" name="Imagem 3" descr="fundo.png">
            <a:extLst>
              <a:ext uri="{FF2B5EF4-FFF2-40B4-BE49-F238E27FC236}">
                <a16:creationId xmlns:a16="http://schemas.microsoft.com/office/drawing/2014/main" id="{C6C3205C-D19F-EA7E-CC83-2C7284ABB1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426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2FE1AD4-E446-4685-9B86-D438AE2D372E}"/>
              </a:ext>
            </a:extLst>
          </p:cNvPr>
          <p:cNvSpPr txBox="1"/>
          <p:nvPr/>
        </p:nvSpPr>
        <p:spPr>
          <a:xfrm>
            <a:off x="9624216" y="6172201"/>
            <a:ext cx="3656770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Impactos</a:t>
            </a:r>
          </a:p>
          <a:p>
            <a:pPr algn="r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Comprovação científica</a:t>
            </a:r>
          </a:p>
        </p:txBody>
      </p:sp>
      <p:cxnSp>
        <p:nvCxnSpPr>
          <p:cNvPr id="31747" name="Conector reto 5">
            <a:extLst>
              <a:ext uri="{FF2B5EF4-FFF2-40B4-BE49-F238E27FC236}">
                <a16:creationId xmlns:a16="http://schemas.microsoft.com/office/drawing/2014/main" id="{EBB06293-C0D8-4B8B-8D59-85EBEF51C8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0600" y="7315200"/>
            <a:ext cx="4800600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097EEB14-E72C-97E4-C721-94EE20EDAF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BB7343-C5BF-4007-BF7C-67FF44C36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1066800"/>
            <a:ext cx="5530141" cy="40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EC6811A2-F9A6-42D3-AEA3-FA8134FA4C2C}"/>
              </a:ext>
            </a:extLst>
          </p:cNvPr>
          <p:cNvGrpSpPr/>
          <p:nvPr/>
        </p:nvGrpSpPr>
        <p:grpSpPr>
          <a:xfrm>
            <a:off x="1498600" y="1600200"/>
            <a:ext cx="4343400" cy="3717043"/>
            <a:chOff x="1143000" y="1295400"/>
            <a:chExt cx="3810000" cy="3401652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75714B5D-8D94-4FD8-AB1C-A94CD07BE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" t="4288" r="23511"/>
            <a:stretch/>
          </p:blipFill>
          <p:spPr bwMode="auto">
            <a:xfrm>
              <a:off x="1143000" y="1295400"/>
              <a:ext cx="3810000" cy="3401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B127DEEA-F1A7-463C-87E9-6CB8014AB2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12" b="53680"/>
            <a:stretch/>
          </p:blipFill>
          <p:spPr bwMode="auto">
            <a:xfrm>
              <a:off x="2057400" y="1447800"/>
              <a:ext cx="1223156" cy="1646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E167BD-051A-44A9-BE90-6D77DC36A691}"/>
              </a:ext>
            </a:extLst>
          </p:cNvPr>
          <p:cNvSpPr txBox="1"/>
          <p:nvPr/>
        </p:nvSpPr>
        <p:spPr>
          <a:xfrm>
            <a:off x="4416761" y="2001168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AES , 2007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71BB6-2984-48E2-90BE-1D619630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939" y="5410200"/>
            <a:ext cx="3810000" cy="1454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806A5AF-2DFE-4594-AC51-A307006E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10" y="5781356"/>
            <a:ext cx="4888424" cy="123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9C86B09-7156-47C5-8483-DBA70CF235F3}"/>
              </a:ext>
            </a:extLst>
          </p:cNvPr>
          <p:cNvSpPr txBox="1"/>
          <p:nvPr/>
        </p:nvSpPr>
        <p:spPr>
          <a:xfrm>
            <a:off x="1498600" y="549414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Dominância</a:t>
            </a:r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420AAAC0-37EE-CCB3-F849-3753F46B30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49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D15E9035-5B4C-4E1C-9E73-C7E152AE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962400"/>
            <a:ext cx="4726445" cy="323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7E29198-42DF-4CD5-8873-372E3DAA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r="3046"/>
          <a:stretch/>
        </p:blipFill>
        <p:spPr bwMode="auto">
          <a:xfrm>
            <a:off x="7480513" y="838198"/>
            <a:ext cx="53340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24E4F8DD-7F2D-448A-92E0-65192E9F9626}"/>
              </a:ext>
            </a:extLst>
          </p:cNvPr>
          <p:cNvGrpSpPr/>
          <p:nvPr/>
        </p:nvGrpSpPr>
        <p:grpSpPr>
          <a:xfrm>
            <a:off x="1496555" y="1676400"/>
            <a:ext cx="5221915" cy="4876800"/>
            <a:chOff x="1143000" y="1295400"/>
            <a:chExt cx="3810000" cy="3401652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32597315-25CD-466C-9ACC-6F057AD4CA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" t="4288" r="23511"/>
            <a:stretch/>
          </p:blipFill>
          <p:spPr bwMode="auto">
            <a:xfrm>
              <a:off x="1143000" y="1295400"/>
              <a:ext cx="3810000" cy="34016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8215D-42DA-44AF-9F7D-7DA7D85CE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12" b="53680"/>
            <a:stretch/>
          </p:blipFill>
          <p:spPr bwMode="auto">
            <a:xfrm>
              <a:off x="2057400" y="1447800"/>
              <a:ext cx="1223156" cy="1646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8E7B0F-370A-459E-9225-F241B12329A1}"/>
              </a:ext>
            </a:extLst>
          </p:cNvPr>
          <p:cNvSpPr txBox="1"/>
          <p:nvPr/>
        </p:nvSpPr>
        <p:spPr>
          <a:xfrm>
            <a:off x="1079715" y="381000"/>
            <a:ext cx="5486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005840">
              <a:defRPr sz="4000" b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pt-BR" dirty="0"/>
              <a:t>Impacto na pesca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4F8F02A-E442-E346-3386-CCDFE358AD5D}"/>
              </a:ext>
            </a:extLst>
          </p:cNvPr>
          <p:cNvSpPr txBox="1"/>
          <p:nvPr/>
        </p:nvSpPr>
        <p:spPr>
          <a:xfrm>
            <a:off x="2719147" y="109545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AES , 2007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2B7976-A63E-D412-27A4-E93CF629799B}"/>
              </a:ext>
            </a:extLst>
          </p:cNvPr>
          <p:cNvSpPr txBox="1"/>
          <p:nvPr/>
        </p:nvSpPr>
        <p:spPr>
          <a:xfrm>
            <a:off x="5432742" y="189488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B.Bonita</a:t>
            </a:r>
            <a:endParaRPr lang="pt-BR" dirty="0"/>
          </a:p>
        </p:txBody>
      </p:sp>
      <p:pic>
        <p:nvPicPr>
          <p:cNvPr id="3" name="Imagem 2" descr="fundo.png">
            <a:extLst>
              <a:ext uri="{FF2B5EF4-FFF2-40B4-BE49-F238E27FC236}">
                <a16:creationId xmlns:a16="http://schemas.microsoft.com/office/drawing/2014/main" id="{FDDD9D77-7EF0-887D-FDAB-A88F676201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F72BA1-E3AC-4FE2-A23F-95B048CC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308981"/>
            <a:ext cx="7162800" cy="60639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62D6DDB-4A90-4C0E-B53F-42611DC07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960" y="823257"/>
            <a:ext cx="1572881" cy="2841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032D230-0873-4459-9231-0DE6DFDF35FA}"/>
              </a:ext>
            </a:extLst>
          </p:cNvPr>
          <p:cNvSpPr txBox="1"/>
          <p:nvPr/>
        </p:nvSpPr>
        <p:spPr>
          <a:xfrm>
            <a:off x="1093160" y="399471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Impacto sobre outros ciclídeos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CAF13EE-1DE1-4952-B697-A94EB4E4F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0" y="1564936"/>
            <a:ext cx="3694878" cy="118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C80F0A65-3370-C891-4D2E-1E3406EB19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3413711-80CF-4ECD-B1EC-7F6EEA383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10" y="1620017"/>
            <a:ext cx="7470999" cy="52296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59B61E-48DD-4210-83E1-F24AB59E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3" y="2286000"/>
            <a:ext cx="6234264" cy="14806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D8CD7F-F474-4C27-BC52-F14DE3E92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92" y="5029200"/>
            <a:ext cx="5398490" cy="15073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24F76FB-C32D-41A6-BB96-4F853302D42D}"/>
              </a:ext>
            </a:extLst>
          </p:cNvPr>
          <p:cNvSpPr txBox="1"/>
          <p:nvPr/>
        </p:nvSpPr>
        <p:spPr>
          <a:xfrm>
            <a:off x="431800" y="412539"/>
            <a:ext cx="502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005840">
              <a:defRPr sz="4000" b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pt-BR" dirty="0"/>
              <a:t>Agressividade</a:t>
            </a:r>
          </a:p>
          <a:p>
            <a:r>
              <a:rPr lang="pt-BR" dirty="0"/>
              <a:t>(</a:t>
            </a:r>
            <a:r>
              <a:rPr lang="pt-BR" dirty="0" err="1"/>
              <a:t>interespecifico</a:t>
            </a:r>
            <a:r>
              <a:rPr lang="pt-BR" dirty="0"/>
              <a:t>)</a:t>
            </a:r>
          </a:p>
        </p:txBody>
      </p:sp>
      <p:pic>
        <p:nvPicPr>
          <p:cNvPr id="6" name="Imagem 5" descr="fundo.png">
            <a:extLst>
              <a:ext uri="{FF2B5EF4-FFF2-40B4-BE49-F238E27FC236}">
                <a16:creationId xmlns:a16="http://schemas.microsoft.com/office/drawing/2014/main" id="{C8ED70AC-E38F-6525-5D22-4CFFC55BBA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3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E7F39C-DF88-48A3-B59C-322FDB4D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57" y="2322752"/>
            <a:ext cx="5439033" cy="4114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6DF78C-ABFE-4253-AFDF-BC42CD8C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04" y="2398952"/>
            <a:ext cx="5737010" cy="4038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88DC429-9828-4F04-9A0C-88ACC73D9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6589953"/>
            <a:ext cx="8874948" cy="8014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1F3671A-FF51-4352-841F-7619EA65C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0" y="525887"/>
            <a:ext cx="4876800" cy="158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4ADD01-8A4D-4D20-9741-EFFB3C84871C}"/>
              </a:ext>
            </a:extLst>
          </p:cNvPr>
          <p:cNvSpPr txBox="1"/>
          <p:nvPr/>
        </p:nvSpPr>
        <p:spPr>
          <a:xfrm>
            <a:off x="889000" y="655165"/>
            <a:ext cx="662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005840">
              <a:defRPr sz="4000" b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pt-BR" dirty="0"/>
              <a:t>Impacto na pesca </a:t>
            </a:r>
          </a:p>
          <a:p>
            <a:r>
              <a:rPr lang="pt-BR" dirty="0"/>
              <a:t>( comunidade)  </a:t>
            </a:r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6BCB6CFC-DFF4-0E75-6FF5-C24342F7C5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59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AEE11F-E35F-4CFF-92DB-D5B4ED99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4" y="1828800"/>
            <a:ext cx="8993093" cy="33110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36C666-84A3-4AF2-AD1B-744AACD0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" y="5181600"/>
            <a:ext cx="8407391" cy="1371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A6C365-A1DA-47F4-BB9E-154BC8880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90" y="4191000"/>
            <a:ext cx="4816892" cy="32617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F0B5A7-6F0C-4935-B40C-361081CA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281" y="1363133"/>
            <a:ext cx="4267200" cy="138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D9CF6CA-D9D6-417E-88A6-154D9C83B151}"/>
              </a:ext>
            </a:extLst>
          </p:cNvPr>
          <p:cNvSpPr txBox="1"/>
          <p:nvPr/>
        </p:nvSpPr>
        <p:spPr>
          <a:xfrm>
            <a:off x="508000" y="152400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1005840">
              <a:defRPr sz="4000" b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defRPr>
            </a:lvl1pPr>
          </a:lstStyle>
          <a:p>
            <a:r>
              <a:rPr lang="pt-BR" dirty="0"/>
              <a:t>Impacto na pesca</a:t>
            </a:r>
          </a:p>
          <a:p>
            <a:r>
              <a:rPr lang="pt-BR" sz="3200" dirty="0"/>
              <a:t>(serviços ecossistêmicos)</a:t>
            </a:r>
          </a:p>
          <a:p>
            <a:endParaRPr lang="pt-BR" dirty="0"/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7F929EA6-8B25-4285-149A-F95A6D9B259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8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fund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067931" y="6471201"/>
            <a:ext cx="1181131" cy="8858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9014BA-85C5-EE0E-0719-498DF6B57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44" t="733" r="7983" b="13121"/>
          <a:stretch>
            <a:fillRect/>
          </a:stretch>
        </p:blipFill>
        <p:spPr>
          <a:xfrm>
            <a:off x="870156" y="3048000"/>
            <a:ext cx="6438488" cy="4178813"/>
          </a:xfrm>
          <a:prstGeom prst="rect">
            <a:avLst/>
          </a:prstGeom>
        </p:spPr>
      </p:pic>
      <p:pic>
        <p:nvPicPr>
          <p:cNvPr id="4" name="Picture 2" descr="FIg 1 b">
            <a:extLst>
              <a:ext uri="{FF2B5EF4-FFF2-40B4-BE49-F238E27FC236}">
                <a16:creationId xmlns:a16="http://schemas.microsoft.com/office/drawing/2014/main" id="{F99DF8BC-F555-D2D9-D8C2-5F067C35E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470362"/>
            <a:ext cx="4709695" cy="51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60A026-F679-A132-E477-4A4CF0183FBE}"/>
              </a:ext>
            </a:extLst>
          </p:cNvPr>
          <p:cNvSpPr txBox="1"/>
          <p:nvPr/>
        </p:nvSpPr>
        <p:spPr>
          <a:xfrm>
            <a:off x="2001196" y="1130022"/>
            <a:ext cx="11658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75438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Perdas na biodiversidade: extinção de espécies, erosão genética, mudanças demográficas e extinção local.</a:t>
            </a:r>
          </a:p>
          <a:p>
            <a:pPr marL="342900" indent="-342900" defTabSz="75438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Perdas de traços funcionais, relações ecológicas, funções e serviços</a:t>
            </a:r>
          </a:p>
        </p:txBody>
      </p:sp>
      <p:pic>
        <p:nvPicPr>
          <p:cNvPr id="16" name="Imagem 15" descr="fundo.png">
            <a:extLst>
              <a:ext uri="{FF2B5EF4-FFF2-40B4-BE49-F238E27FC236}">
                <a16:creationId xmlns:a16="http://schemas.microsoft.com/office/drawing/2014/main" id="{D4DB3384-17B1-4884-906F-CFD41D4FE6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956"/>
            <a:ext cx="13817600" cy="777587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480EC5A-326A-F72E-A1BA-17F3A3B6CE50}"/>
              </a:ext>
            </a:extLst>
          </p:cNvPr>
          <p:cNvSpPr txBox="1"/>
          <p:nvPr/>
        </p:nvSpPr>
        <p:spPr>
          <a:xfrm>
            <a:off x="793544" y="321035"/>
            <a:ext cx="13030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5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latin typeface="Comic Sans MS" panose="030F0702030302020204" pitchFamily="66" charset="0"/>
              </a:rPr>
              <a:t>Principais ameaças à Ictiofauna Neotropical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77A94E0-AEF3-5864-BD43-BFC02BC066D3}"/>
              </a:ext>
            </a:extLst>
          </p:cNvPr>
          <p:cNvSpPr/>
          <p:nvPr/>
        </p:nvSpPr>
        <p:spPr>
          <a:xfrm>
            <a:off x="8432800" y="5867400"/>
            <a:ext cx="1295400" cy="838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7E7FE3C-A0F3-B278-9FD1-F095005FDC4A}"/>
              </a:ext>
            </a:extLst>
          </p:cNvPr>
          <p:cNvSpPr/>
          <p:nvPr/>
        </p:nvSpPr>
        <p:spPr>
          <a:xfrm>
            <a:off x="10185400" y="4572000"/>
            <a:ext cx="914400" cy="1676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68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57D4544-D877-4FE4-9B7A-AEB71EEB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924367"/>
            <a:ext cx="6127066" cy="31271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F97DE8-88AF-45FF-8DBF-E2937959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58" y="2924367"/>
            <a:ext cx="5932749" cy="31271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D73927-0D35-4B4A-AB2B-AB5DDBCC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2" y="5791200"/>
            <a:ext cx="12877800" cy="13704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9015591-9775-4FF4-ABEF-EC0467A3F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0" y="1244305"/>
            <a:ext cx="5701635" cy="89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E4F06F5-0F3E-4A18-8521-A8CC763252F4}"/>
              </a:ext>
            </a:extLst>
          </p:cNvPr>
          <p:cNvSpPr/>
          <p:nvPr/>
        </p:nvSpPr>
        <p:spPr>
          <a:xfrm>
            <a:off x="10413999" y="959682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srgbClr val="221E1F"/>
                </a:solidFill>
                <a:latin typeface="Times New Roman" panose="02020603050405020304" pitchFamily="18" charset="0"/>
              </a:rPr>
              <a:t>Oecol. Bras., 11 (3): 450-461, 2007</a:t>
            </a:r>
            <a:endParaRPr lang="pt-BR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FFDD63-955F-4318-9A69-05B5ED34590A}"/>
              </a:ext>
            </a:extLst>
          </p:cNvPr>
          <p:cNvSpPr txBox="1"/>
          <p:nvPr/>
        </p:nvSpPr>
        <p:spPr>
          <a:xfrm>
            <a:off x="708819" y="583046"/>
            <a:ext cx="47554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Cadeia alimentar </a:t>
            </a: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(ecossistema)</a:t>
            </a:r>
          </a:p>
        </p:txBody>
      </p:sp>
      <p:pic>
        <p:nvPicPr>
          <p:cNvPr id="4" name="Imagem 3" descr="fundo.png">
            <a:extLst>
              <a:ext uri="{FF2B5EF4-FFF2-40B4-BE49-F238E27FC236}">
                <a16:creationId xmlns:a16="http://schemas.microsoft.com/office/drawing/2014/main" id="{2AC35D49-BD6E-6528-423D-593E27426C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16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3">
            <a:extLst>
              <a:ext uri="{FF2B5EF4-FFF2-40B4-BE49-F238E27FC236}">
                <a16:creationId xmlns:a16="http://schemas.microsoft.com/office/drawing/2014/main" id="{35D837CB-6F9B-48FC-B95B-662CC4B9A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04" y="2133600"/>
            <a:ext cx="7252662" cy="55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B386758-45A1-4B65-BBE4-47935B027D0B}"/>
              </a:ext>
            </a:extLst>
          </p:cNvPr>
          <p:cNvSpPr txBox="1"/>
          <p:nvPr/>
        </p:nvSpPr>
        <p:spPr>
          <a:xfrm>
            <a:off x="1346200" y="564355"/>
            <a:ext cx="52501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Fauna acompanhante</a:t>
            </a:r>
          </a:p>
        </p:txBody>
      </p:sp>
      <p:pic>
        <p:nvPicPr>
          <p:cNvPr id="25604" name="Imagem 2">
            <a:extLst>
              <a:ext uri="{FF2B5EF4-FFF2-40B4-BE49-F238E27FC236}">
                <a16:creationId xmlns:a16="http://schemas.microsoft.com/office/drawing/2014/main" id="{39CEFBD1-83C1-4FFA-85E0-4F60BE09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0" y="369027"/>
            <a:ext cx="3634003" cy="172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2" descr="data:image/jpeg;base64,/9j/4AAQSkZJRgABAQAAAQABAAD/2wCEAAkGBwgHBgkIBwgKCgkLDRYPDQwMDRsUFRAWIB0iIiAdHx8kKDQsJCYxJx8fLT0tMTU3Ojo6Iys/RD84QzQ5OjcBCgoKDQwNGg8PGjclHyU3Nzc3Nzc3Nzc3Nzc3Nzc3Nzc3Nzc3Nzc3Nzc3Nzc3Nzc3Nzc3Nzc3Nzc3Nzc3Nzc3N//AABEIAEgASAMBIgACEQEDEQH/xAAcAAEAAQUBAQAAAAAAAAAAAAAABQIDBAYHAQj/xAA3EAACAQMDAwMCAgYLAAAAAAABAgMABBEFEiEGMUEHE1EiYXGBFBUjMlKhFyRCYoKxwcLR8PH/xAAZAQACAwEAAAAAAAAAAAAAAAAAAQIDBQT/xAAgEQADAAMAAgIDAAAAAAAAAAAAAQIDERIEMSFBEyIy/9oADAMBAAIRAxEAPwDiUye3K6blbaSNyHIOPIPxVuqjVNNjPKVcihkmcJFGzsfAFT9h0Xrt3IVfTb2LDIv1WzkndnGOO3ByfGKQaNcpXU9P9Hby4jP6XdQ25xwVuFcn+9jaAR54bzWLP6MdSQRTTmW0lgQEo0Lks4+cEDFLpEnFI5tSpZtDuI2uBLHIDbHE6EbXUg8jB57AmrVzpVxFELgQyC3ckI7Ff54PHcUyPLI8UquSNom2uAD+IP8AlSmhHhqQ6f0a717VrfTbBN007YBPZR5J+wqPPeup+lmkpD0treuSKfek/q1vh9jbRhn2t3GeBkc/FOnpbJxPVJIlbyTp3pK+senbPRUuLqOVd97KAztIf7Qz25+O1TegX0VheS6bA1kjXDs0qQjacnk5HknHfNatFrt1qPUltPe6dbzTN+85iwVB7MP+albTRbSPqF7wSyH2syjIyqsf++azM2V79m9g8aVD+Eb10prkOvIzKmEiO1gwA9ls8DHfkflUZ6rQ3k2ivDpurwWsgV57mN5fra2VSGKqAc4PORg9xnmrXpxde9qd0LewSGBZGDOBzIfBqQ9W4ZLfQJdYtbo281oAJQqg+7CWCsp+f3s96v8AG/ZNszvNlY8vK9HzpqOqe/dSNFNI4S3WBZSNjTBSOWA+3+lYU8oV1cMJBJGNwbJwcYPPznms/qLRP1c8VzZubjTrld0NwqkKT5XnyM4qIijaUlV7gE11s4fn0Ukk9zmlXYplS3liMETM5UiVt29MZ4XnHOecg9hjFeUIiUHvXU7e2vE9KrEWEk7CVzJKka7gMuwzgc9wB8YNctKnG7xnGa676aXA1jpG90aznWLWEj2W67tpePcWIH3yx++KL/lluGtWiSm0zV/6NYJJcwTRt9O/h5FzyPkDNZGhwTJ0vEbn9pcXI2r+X3+2c1I6XpF5pXSjWHU12ZLi6m2QwPJuIGPGcY7VlT6doumCS923QjjjMTmKJmTGwefsuOe3GM5rPyR1XJsYvIUS3s2LobR30LT0tH2yhx7huA2SXOSQfy24rn/qz1lFqXSWpWMGArXggDgn6gsmf9h5+1bXp3Ui2cNwl17kDWcYmlSWNVIjHCsfqx27nPOPFcF631D351hSQkSSNduNmzBk5UFfBAOf8Vd0SpkyM1OrdV7I3T9QP6NcWlzIWt5kCBe+xhyrKPHKgfgTUaZAu0xAowGGO7Oat5NeVIq2KUpQhFRq/ZXElvOrRSvE24EOrFSp8EEdv/axz3pTYHQND1jUb67M1xqP6waRkVYmugJVZf4VfuOTwv5fFTWr9X3unXmL04nEX7NJliMaE5w20knyOMc4rkythgSAceDVy5uZrqUy3EryOfLH+X4VXxO9/Zd+e+efo2DWOq7q+3FpQ8kjBpikexZSO2/+IDwDwMnvWuSyNLIzyMWZiWJPkmqKVIqb2KUpQIyLGyuL+49i0QPJtZ8FgvCgk8kgdgaVj0poD015SlNgKUpUQFKUoAUpSgBSlKAP/9k=">
            <a:extLst>
              <a:ext uri="{FF2B5EF4-FFF2-40B4-BE49-F238E27FC236}">
                <a16:creationId xmlns:a16="http://schemas.microsoft.com/office/drawing/2014/main" id="{029ED423-AFA0-4CD8-A310-987A962DD8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66200" y="37338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grpSp>
        <p:nvGrpSpPr>
          <p:cNvPr id="25606" name="Agrupar 26">
            <a:extLst>
              <a:ext uri="{FF2B5EF4-FFF2-40B4-BE49-F238E27FC236}">
                <a16:creationId xmlns:a16="http://schemas.microsoft.com/office/drawing/2014/main" id="{E4D14E8F-EE23-4D1E-933D-26C48970516C}"/>
              </a:ext>
            </a:extLst>
          </p:cNvPr>
          <p:cNvGrpSpPr>
            <a:grpSpLocks/>
          </p:cNvGrpSpPr>
          <p:nvPr/>
        </p:nvGrpSpPr>
        <p:grpSpPr bwMode="auto">
          <a:xfrm>
            <a:off x="1400175" y="4324350"/>
            <a:ext cx="1720850" cy="1443038"/>
            <a:chOff x="7413629" y="4886538"/>
            <a:chExt cx="1721946" cy="1441966"/>
          </a:xfrm>
        </p:grpSpPr>
        <p:pic>
          <p:nvPicPr>
            <p:cNvPr id="25629" name="Picture 4" descr="Resultado de imagem para Ceriodaphnia">
              <a:extLst>
                <a:ext uri="{FF2B5EF4-FFF2-40B4-BE49-F238E27FC236}">
                  <a16:creationId xmlns:a16="http://schemas.microsoft.com/office/drawing/2014/main" id="{10AF4312-EFDE-46CA-91AD-1C47A28D9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3102" y="4886538"/>
              <a:ext cx="1143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C8C62C3-072D-46B4-9992-053490D2CF81}"/>
                </a:ext>
              </a:extLst>
            </p:cNvPr>
            <p:cNvSpPr/>
            <p:nvPr/>
          </p:nvSpPr>
          <p:spPr>
            <a:xfrm>
              <a:off x="7413629" y="5958891"/>
              <a:ext cx="1721946" cy="3696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Ceriodaphnia</a:t>
              </a:r>
              <a:r>
                <a:rPr lang="pt-BR" i="1" dirty="0">
                  <a:solidFill>
                    <a:srgbClr val="211D1E"/>
                  </a:solidFill>
                  <a:latin typeface="Adobe Garamond Pro"/>
                </a:rPr>
                <a:t> </a:t>
              </a: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dubia</a:t>
              </a:r>
              <a:endParaRPr lang="pt-BR" dirty="0"/>
            </a:p>
          </p:txBody>
        </p:sp>
        <p:sp>
          <p:nvSpPr>
            <p:cNvPr id="25631" name="Elipse 7">
              <a:extLst>
                <a:ext uri="{FF2B5EF4-FFF2-40B4-BE49-F238E27FC236}">
                  <a16:creationId xmlns:a16="http://schemas.microsoft.com/office/drawing/2014/main" id="{EB05A185-D4DE-48EA-9B38-C6F91FDD2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7502" y="5762838"/>
              <a:ext cx="152400" cy="15240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grpSp>
        <p:nvGrpSpPr>
          <p:cNvPr id="25607" name="Agrupar 15">
            <a:extLst>
              <a:ext uri="{FF2B5EF4-FFF2-40B4-BE49-F238E27FC236}">
                <a16:creationId xmlns:a16="http://schemas.microsoft.com/office/drawing/2014/main" id="{0AEDF5BE-7AB0-4B79-8615-6C9A40602186}"/>
              </a:ext>
            </a:extLst>
          </p:cNvPr>
          <p:cNvGrpSpPr>
            <a:grpSpLocks/>
          </p:cNvGrpSpPr>
          <p:nvPr/>
        </p:nvGrpSpPr>
        <p:grpSpPr bwMode="auto">
          <a:xfrm>
            <a:off x="1454150" y="2362200"/>
            <a:ext cx="1735138" cy="1549400"/>
            <a:chOff x="8105678" y="3429000"/>
            <a:chExt cx="1733744" cy="1550432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ACD7A8D-935B-4A00-8EE5-B2B135416712}"/>
                </a:ext>
              </a:extLst>
            </p:cNvPr>
            <p:cNvSpPr/>
            <p:nvPr/>
          </p:nvSpPr>
          <p:spPr>
            <a:xfrm>
              <a:off x="8105678" y="4610887"/>
              <a:ext cx="1733744" cy="36854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Daphnia</a:t>
              </a:r>
              <a:r>
                <a:rPr lang="pt-BR" i="1" dirty="0">
                  <a:solidFill>
                    <a:srgbClr val="211D1E"/>
                  </a:solidFill>
                  <a:latin typeface="Adobe Garamond Pro"/>
                </a:rPr>
                <a:t> </a:t>
              </a: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lumholtzi</a:t>
              </a:r>
              <a:endParaRPr lang="pt-BR" dirty="0"/>
            </a:p>
          </p:txBody>
        </p:sp>
        <p:pic>
          <p:nvPicPr>
            <p:cNvPr id="25627" name="Picture 6" descr="Resultado de imagem">
              <a:extLst>
                <a:ext uri="{FF2B5EF4-FFF2-40B4-BE49-F238E27FC236}">
                  <a16:creationId xmlns:a16="http://schemas.microsoft.com/office/drawing/2014/main" id="{26F7B317-0D1B-4F11-80AF-235CCC39E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3429000"/>
              <a:ext cx="1181100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8" name="Elipse 11">
              <a:extLst>
                <a:ext uri="{FF2B5EF4-FFF2-40B4-BE49-F238E27FC236}">
                  <a16:creationId xmlns:a16="http://schemas.microsoft.com/office/drawing/2014/main" id="{27C7D774-3F1C-4C0A-B7AD-97D978DA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0" y="43434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grpSp>
        <p:nvGrpSpPr>
          <p:cNvPr id="25608" name="Agrupar 16">
            <a:extLst>
              <a:ext uri="{FF2B5EF4-FFF2-40B4-BE49-F238E27FC236}">
                <a16:creationId xmlns:a16="http://schemas.microsoft.com/office/drawing/2014/main" id="{C2A6CA2F-B2F0-41E5-82FA-5FD552EA449D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6099175"/>
            <a:ext cx="1951038" cy="1368425"/>
            <a:chOff x="7162800" y="5257800"/>
            <a:chExt cx="1951175" cy="1368005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A0841FC-4F3B-4E74-9CB3-F1CFAD3C4E51}"/>
                </a:ext>
              </a:extLst>
            </p:cNvPr>
            <p:cNvSpPr/>
            <p:nvPr/>
          </p:nvSpPr>
          <p:spPr>
            <a:xfrm>
              <a:off x="7162800" y="6256031"/>
              <a:ext cx="1951175" cy="36977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Kellicottia</a:t>
              </a:r>
              <a:r>
                <a:rPr lang="pt-BR" i="1" dirty="0">
                  <a:solidFill>
                    <a:srgbClr val="211D1E"/>
                  </a:solidFill>
                  <a:latin typeface="Adobe Garamond Pro"/>
                </a:rPr>
                <a:t> </a:t>
              </a: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bostoniensis</a:t>
              </a:r>
              <a:r>
                <a:rPr lang="pt-BR" dirty="0">
                  <a:solidFill>
                    <a:srgbClr val="211D1E"/>
                  </a:solidFill>
                  <a:latin typeface="Adobe Garamond Pro"/>
                </a:rPr>
                <a:t>,</a:t>
              </a:r>
              <a:endParaRPr lang="pt-BR" dirty="0"/>
            </a:p>
          </p:txBody>
        </p:sp>
        <p:pic>
          <p:nvPicPr>
            <p:cNvPr id="25624" name="Picture 8" descr="http://plingfactory.de/Science/Atlas/KennkartenTiere/Rotifers/Brachionidae/image/Kellicottia-bostoniensis_92b-8.jpg">
              <a:extLst>
                <a:ext uri="{FF2B5EF4-FFF2-40B4-BE49-F238E27FC236}">
                  <a16:creationId xmlns:a16="http://schemas.microsoft.com/office/drawing/2014/main" id="{0FBDC39B-7391-4646-90BF-57C6AC825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0" y="5257800"/>
              <a:ext cx="12954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5" name="Elipse 14">
              <a:extLst>
                <a:ext uri="{FF2B5EF4-FFF2-40B4-BE49-F238E27FC236}">
                  <a16:creationId xmlns:a16="http://schemas.microsoft.com/office/drawing/2014/main" id="{321700E5-B8F2-47BD-B92B-D1D2A9D70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8200" y="5943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grpSp>
        <p:nvGrpSpPr>
          <p:cNvPr id="25609" name="Agrupar 20">
            <a:extLst>
              <a:ext uri="{FF2B5EF4-FFF2-40B4-BE49-F238E27FC236}">
                <a16:creationId xmlns:a16="http://schemas.microsoft.com/office/drawing/2014/main" id="{3148A220-62DF-439E-8B4B-0EBD470E54CD}"/>
              </a:ext>
            </a:extLst>
          </p:cNvPr>
          <p:cNvGrpSpPr>
            <a:grpSpLocks/>
          </p:cNvGrpSpPr>
          <p:nvPr/>
        </p:nvGrpSpPr>
        <p:grpSpPr bwMode="auto">
          <a:xfrm>
            <a:off x="10733087" y="5867400"/>
            <a:ext cx="1814513" cy="1579563"/>
            <a:chOff x="4810222" y="1761461"/>
            <a:chExt cx="1814664" cy="1580017"/>
          </a:xfrm>
        </p:grpSpPr>
        <p:grpSp>
          <p:nvGrpSpPr>
            <p:cNvPr id="25618" name="Agrupar 19">
              <a:extLst>
                <a:ext uri="{FF2B5EF4-FFF2-40B4-BE49-F238E27FC236}">
                  <a16:creationId xmlns:a16="http://schemas.microsoft.com/office/drawing/2014/main" id="{023C357B-18DA-45D1-BE12-109EA4A560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10222" y="1833167"/>
              <a:ext cx="1814664" cy="1508311"/>
              <a:chOff x="4081408" y="2626451"/>
              <a:chExt cx="1814664" cy="1508311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6FDAE4D3-E27C-4553-8332-E67A4BFC61EB}"/>
                  </a:ext>
                </a:extLst>
              </p:cNvPr>
              <p:cNvSpPr/>
              <p:nvPr/>
            </p:nvSpPr>
            <p:spPr>
              <a:xfrm>
                <a:off x="4081408" y="3764768"/>
                <a:ext cx="1814664" cy="369994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i="1" dirty="0" err="1">
                    <a:solidFill>
                      <a:srgbClr val="211D1E"/>
                    </a:solidFill>
                    <a:latin typeface="Adobe Garamond Pro"/>
                  </a:rPr>
                  <a:t>Lamproglena</a:t>
                </a:r>
                <a:r>
                  <a:rPr lang="pt-BR" i="1" dirty="0">
                    <a:solidFill>
                      <a:srgbClr val="211D1E"/>
                    </a:solidFill>
                    <a:latin typeface="Adobe Garamond Pro"/>
                  </a:rPr>
                  <a:t> </a:t>
                </a:r>
                <a:r>
                  <a:rPr lang="pt-BR" i="1" dirty="0" err="1">
                    <a:solidFill>
                      <a:srgbClr val="211D1E"/>
                    </a:solidFill>
                    <a:latin typeface="Adobe Garamond Pro"/>
                  </a:rPr>
                  <a:t>monodi</a:t>
                </a:r>
                <a:endParaRPr lang="pt-BR" dirty="0"/>
              </a:p>
            </p:txBody>
          </p:sp>
          <p:pic>
            <p:nvPicPr>
              <p:cNvPr id="25621" name="Imagem 12">
                <a:extLst>
                  <a:ext uri="{FF2B5EF4-FFF2-40B4-BE49-F238E27FC236}">
                    <a16:creationId xmlns:a16="http://schemas.microsoft.com/office/drawing/2014/main" id="{B54796B6-45BB-49DA-BC45-6B90FA566C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5205" y="2626451"/>
                <a:ext cx="1235845" cy="1216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22" name="Elipse 18">
                <a:extLst>
                  <a:ext uri="{FF2B5EF4-FFF2-40B4-BE49-F238E27FC236}">
                    <a16:creationId xmlns:a16="http://schemas.microsoft.com/office/drawing/2014/main" id="{8E5FB5D0-5023-477C-8000-1F5D41B91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3657600"/>
                <a:ext cx="152400" cy="152400"/>
              </a:xfrm>
              <a:prstGeom prst="ellipse">
                <a:avLst/>
              </a:prstGeom>
              <a:solidFill>
                <a:srgbClr val="FF7C8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</p:grpSp>
        <p:sp>
          <p:nvSpPr>
            <p:cNvPr id="25619" name="CaixaDeTexto 13">
              <a:extLst>
                <a:ext uri="{FF2B5EF4-FFF2-40B4-BE49-F238E27FC236}">
                  <a16:creationId xmlns:a16="http://schemas.microsoft.com/office/drawing/2014/main" id="{5BC1EBE4-6D37-4BAE-AC41-BBC882803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535796" y="2289811"/>
              <a:ext cx="128753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900" b="1">
                  <a:solidFill>
                    <a:schemeClr val="bg1"/>
                  </a:solidFill>
                </a:rPr>
                <a:t>Azevedo et al.(2012)</a:t>
              </a:r>
            </a:p>
          </p:txBody>
        </p:sp>
      </p:grpSp>
      <p:grpSp>
        <p:nvGrpSpPr>
          <p:cNvPr id="25610" name="Agrupar 24">
            <a:extLst>
              <a:ext uri="{FF2B5EF4-FFF2-40B4-BE49-F238E27FC236}">
                <a16:creationId xmlns:a16="http://schemas.microsoft.com/office/drawing/2014/main" id="{9FB37AAE-FEA6-43F5-9CD2-54E694F0B41F}"/>
              </a:ext>
            </a:extLst>
          </p:cNvPr>
          <p:cNvGrpSpPr>
            <a:grpSpLocks/>
          </p:cNvGrpSpPr>
          <p:nvPr/>
        </p:nvGrpSpPr>
        <p:grpSpPr bwMode="auto">
          <a:xfrm>
            <a:off x="10731500" y="4030663"/>
            <a:ext cx="1671637" cy="1606550"/>
            <a:chOff x="4193105" y="2463284"/>
            <a:chExt cx="1672189" cy="1607582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902684C-B3D5-4A67-9A82-F9ECBFCA096B}"/>
                </a:ext>
              </a:extLst>
            </p:cNvPr>
            <p:cNvSpPr/>
            <p:nvPr/>
          </p:nvSpPr>
          <p:spPr>
            <a:xfrm>
              <a:off x="4193105" y="3700740"/>
              <a:ext cx="1672189" cy="37012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Lernaea</a:t>
              </a:r>
              <a:r>
                <a:rPr lang="pt-BR" i="1" dirty="0">
                  <a:solidFill>
                    <a:srgbClr val="211D1E"/>
                  </a:solidFill>
                  <a:latin typeface="Adobe Garamond Pro"/>
                </a:rPr>
                <a:t> </a:t>
              </a: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cyprinacea</a:t>
              </a:r>
              <a:endParaRPr lang="pt-BR" dirty="0"/>
            </a:p>
          </p:txBody>
        </p:sp>
        <p:pic>
          <p:nvPicPr>
            <p:cNvPr id="25616" name="Picture 10" descr="Lernaea cyprinacea">
              <a:extLst>
                <a:ext uri="{FF2B5EF4-FFF2-40B4-BE49-F238E27FC236}">
                  <a16:creationId xmlns:a16="http://schemas.microsoft.com/office/drawing/2014/main" id="{4BAC1FA8-B908-4B0E-B00C-6B4EE42C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031" y="2463284"/>
              <a:ext cx="599313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Elipse 30">
              <a:extLst>
                <a:ext uri="{FF2B5EF4-FFF2-40B4-BE49-F238E27FC236}">
                  <a16:creationId xmlns:a16="http://schemas.microsoft.com/office/drawing/2014/main" id="{60ED038E-CA53-4205-A326-B4F411E6B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802" y="3481234"/>
              <a:ext cx="152400" cy="152400"/>
            </a:xfrm>
            <a:prstGeom prst="ellipse">
              <a:avLst/>
            </a:prstGeom>
            <a:solidFill>
              <a:srgbClr val="F6751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grpSp>
        <p:nvGrpSpPr>
          <p:cNvPr id="25611" name="Agrupar 25">
            <a:extLst>
              <a:ext uri="{FF2B5EF4-FFF2-40B4-BE49-F238E27FC236}">
                <a16:creationId xmlns:a16="http://schemas.microsoft.com/office/drawing/2014/main" id="{635568BF-9E23-416E-BEBC-98D751595650}"/>
              </a:ext>
            </a:extLst>
          </p:cNvPr>
          <p:cNvGrpSpPr>
            <a:grpSpLocks/>
          </p:cNvGrpSpPr>
          <p:nvPr/>
        </p:nvGrpSpPr>
        <p:grpSpPr bwMode="auto">
          <a:xfrm>
            <a:off x="10683874" y="2438400"/>
            <a:ext cx="1765300" cy="1203325"/>
            <a:chOff x="3188030" y="4499787"/>
            <a:chExt cx="1764970" cy="1203545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518B3D40-9CEB-45EC-AC02-D892F765959F}"/>
                </a:ext>
              </a:extLst>
            </p:cNvPr>
            <p:cNvSpPr/>
            <p:nvPr/>
          </p:nvSpPr>
          <p:spPr>
            <a:xfrm>
              <a:off x="3188030" y="5333377"/>
              <a:ext cx="1764970" cy="36995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Mesocyclops</a:t>
              </a:r>
              <a:r>
                <a:rPr lang="pt-BR" i="1" dirty="0">
                  <a:solidFill>
                    <a:srgbClr val="211D1E"/>
                  </a:solidFill>
                  <a:latin typeface="Adobe Garamond Pro"/>
                </a:rPr>
                <a:t> </a:t>
              </a:r>
              <a:r>
                <a:rPr lang="pt-BR" i="1" dirty="0" err="1">
                  <a:solidFill>
                    <a:srgbClr val="211D1E"/>
                  </a:solidFill>
                  <a:latin typeface="Adobe Garamond Pro"/>
                </a:rPr>
                <a:t>ogunnus</a:t>
              </a:r>
              <a:endParaRPr lang="pt-BR" dirty="0"/>
            </a:p>
          </p:txBody>
        </p:sp>
        <p:pic>
          <p:nvPicPr>
            <p:cNvPr id="25613" name="Picture 14" descr="Imagem relacionada">
              <a:extLst>
                <a:ext uri="{FF2B5EF4-FFF2-40B4-BE49-F238E27FC236}">
                  <a16:creationId xmlns:a16="http://schemas.microsoft.com/office/drawing/2014/main" id="{139A51A9-188A-4A97-9EF7-292C6A9EB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3" r="14284" b="24950"/>
            <a:stretch>
              <a:fillRect/>
            </a:stretch>
          </p:blipFill>
          <p:spPr bwMode="auto">
            <a:xfrm>
              <a:off x="3476872" y="4499787"/>
              <a:ext cx="1187285" cy="830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4" name="Elipse 31">
              <a:extLst>
                <a:ext uri="{FF2B5EF4-FFF2-40B4-BE49-F238E27FC236}">
                  <a16:creationId xmlns:a16="http://schemas.microsoft.com/office/drawing/2014/main" id="{3D9BF17D-BDEE-4A32-BD95-706CC9B19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56" y="516581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pic>
        <p:nvPicPr>
          <p:cNvPr id="3" name="Imagem 2" descr="fundo.png">
            <a:extLst>
              <a:ext uri="{FF2B5EF4-FFF2-40B4-BE49-F238E27FC236}">
                <a16:creationId xmlns:a16="http://schemas.microsoft.com/office/drawing/2014/main" id="{F4F610C6-4756-0407-7979-67A8A00F95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851" y="31845"/>
            <a:ext cx="1381760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CE530DB-ABBF-43FB-BCEE-3835FCC9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48" y="2522776"/>
            <a:ext cx="7226905" cy="380002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BD4F6C3-50FB-4583-853B-75656014ADE3}"/>
              </a:ext>
            </a:extLst>
          </p:cNvPr>
          <p:cNvSpPr/>
          <p:nvPr/>
        </p:nvSpPr>
        <p:spPr>
          <a:xfrm>
            <a:off x="4089400" y="1905001"/>
            <a:ext cx="5029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320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pt-BR" i="1" dirty="0">
                <a:solidFill>
                  <a:srgbClr val="221E1F"/>
                </a:solidFill>
                <a:latin typeface="Book Antiqua" panose="02040602050305030304" pitchFamily="18" charset="0"/>
              </a:rPr>
              <a:t>B. Inst. Pesca</a:t>
            </a:r>
            <a:r>
              <a:rPr lang="pt-BR" dirty="0">
                <a:solidFill>
                  <a:srgbClr val="221E1F"/>
                </a:solidFill>
                <a:latin typeface="Book Antiqua" panose="02040602050305030304" pitchFamily="18" charset="0"/>
              </a:rPr>
              <a:t>, São Paulo, </a:t>
            </a:r>
            <a:r>
              <a:rPr lang="pt-BR" i="1" dirty="0">
                <a:solidFill>
                  <a:srgbClr val="221E1F"/>
                </a:solidFill>
                <a:latin typeface="Book Antiqua" panose="02040602050305030304" pitchFamily="18" charset="0"/>
              </a:rPr>
              <a:t>43</a:t>
            </a:r>
            <a:r>
              <a:rPr lang="pt-BR" dirty="0">
                <a:solidFill>
                  <a:srgbClr val="221E1F"/>
                </a:solidFill>
                <a:latin typeface="Book Antiqua" panose="02040602050305030304" pitchFamily="18" charset="0"/>
              </a:rPr>
              <a:t>(1): 87 - 91, 2017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52BC60-613A-4853-A4C8-D51F841356EF}"/>
              </a:ext>
            </a:extLst>
          </p:cNvPr>
          <p:cNvSpPr txBox="1"/>
          <p:nvPr/>
        </p:nvSpPr>
        <p:spPr>
          <a:xfrm>
            <a:off x="2108200" y="437289"/>
            <a:ext cx="464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Dispersão para UC</a:t>
            </a:r>
          </a:p>
        </p:txBody>
      </p:sp>
      <p:pic>
        <p:nvPicPr>
          <p:cNvPr id="5" name="Imagem 4" descr="fundo.png">
            <a:extLst>
              <a:ext uri="{FF2B5EF4-FFF2-40B4-BE49-F238E27FC236}">
                <a16:creationId xmlns:a16="http://schemas.microsoft.com/office/drawing/2014/main" id="{60AD52EE-CD21-5063-006F-1B1B57FCA3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4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2FE1AD4-E446-4685-9B86-D438AE2D372E}"/>
              </a:ext>
            </a:extLst>
          </p:cNvPr>
          <p:cNvSpPr txBox="1"/>
          <p:nvPr/>
        </p:nvSpPr>
        <p:spPr>
          <a:xfrm>
            <a:off x="10033001" y="5943601"/>
            <a:ext cx="291778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Impactos</a:t>
            </a:r>
          </a:p>
          <a:p>
            <a:pPr algn="r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Qualidade da água</a:t>
            </a:r>
          </a:p>
        </p:txBody>
      </p:sp>
      <p:cxnSp>
        <p:nvCxnSpPr>
          <p:cNvPr id="31747" name="Conector reto 5">
            <a:extLst>
              <a:ext uri="{FF2B5EF4-FFF2-40B4-BE49-F238E27FC236}">
                <a16:creationId xmlns:a16="http://schemas.microsoft.com/office/drawing/2014/main" id="{EBB06293-C0D8-4B8B-8D59-85EBEF51C8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80400" y="7086600"/>
            <a:ext cx="4800600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6A9CE4DF-A8FC-F36E-B950-7709FD62EE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02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1F44F54-A594-4C47-B293-7E5507863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73" y="1905000"/>
            <a:ext cx="8498911" cy="50292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9761FE7-FE9B-4901-809A-ACA029C07F9A}"/>
              </a:ext>
            </a:extLst>
          </p:cNvPr>
          <p:cNvSpPr/>
          <p:nvPr/>
        </p:nvSpPr>
        <p:spPr>
          <a:xfrm>
            <a:off x="2641600" y="6941401"/>
            <a:ext cx="9002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dvPSPAL-B"/>
              </a:rPr>
              <a:t>Fig. 4 </a:t>
            </a:r>
            <a:r>
              <a:rPr lang="en-US" b="1" dirty="0">
                <a:latin typeface="AdvPSPAL-R"/>
              </a:rPr>
              <a:t>Phytoplankton community structure in the reservoir (R), control enclosures (C) and tilapia enclosures (T) during experiment 2.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CC395B-2770-4E7D-BD27-2DFC0017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65" y="201090"/>
            <a:ext cx="531783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F981003-702F-4DAF-ABAA-76E329CFC649}"/>
              </a:ext>
            </a:extLst>
          </p:cNvPr>
          <p:cNvSpPr txBox="1"/>
          <p:nvPr/>
        </p:nvSpPr>
        <p:spPr>
          <a:xfrm>
            <a:off x="2184400" y="180083"/>
            <a:ext cx="464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Composição</a:t>
            </a:r>
          </a:p>
          <a:p>
            <a:pPr defTabSz="1005840">
              <a:defRPr/>
            </a:pP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(comunidade)</a:t>
            </a:r>
          </a:p>
        </p:txBody>
      </p:sp>
      <p:pic>
        <p:nvPicPr>
          <p:cNvPr id="6" name="Imagem 5" descr="fundo.png">
            <a:extLst>
              <a:ext uri="{FF2B5EF4-FFF2-40B4-BE49-F238E27FC236}">
                <a16:creationId xmlns:a16="http://schemas.microsoft.com/office/drawing/2014/main" id="{30FBA638-6B9A-1BCC-C7C9-6C41265B36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95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4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837B675C-EFE9-472D-8FD1-EBE525147171}"/>
              </a:ext>
            </a:extLst>
          </p:cNvPr>
          <p:cNvGrpSpPr/>
          <p:nvPr/>
        </p:nvGrpSpPr>
        <p:grpSpPr>
          <a:xfrm>
            <a:off x="2260601" y="1905000"/>
            <a:ext cx="8001002" cy="5486400"/>
            <a:chOff x="2588264" y="2419350"/>
            <a:chExt cx="5793737" cy="436245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422C85DE-4E65-4FA1-A2F5-8D8ECA347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8264" y="2419350"/>
              <a:ext cx="5737783" cy="3448050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82AFA11-BED7-4192-BD87-248980E9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0819" y="5715000"/>
              <a:ext cx="5101182" cy="106680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7E35526D-8D3A-4335-8A67-9EFEC1B2B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400" y="249779"/>
            <a:ext cx="502240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51DB72F-7B37-492B-96FA-4DD82AFB0BCA}"/>
              </a:ext>
            </a:extLst>
          </p:cNvPr>
          <p:cNvSpPr txBox="1"/>
          <p:nvPr/>
        </p:nvSpPr>
        <p:spPr>
          <a:xfrm>
            <a:off x="965200" y="189593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Qualidade da água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EA3873-032C-2AA8-CE7A-2FF1E2A54AE0}"/>
              </a:ext>
            </a:extLst>
          </p:cNvPr>
          <p:cNvSpPr txBox="1"/>
          <p:nvPr/>
        </p:nvSpPr>
        <p:spPr>
          <a:xfrm>
            <a:off x="10490200" y="2819400"/>
            <a:ext cx="2819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Fig. 2 </a:t>
            </a:r>
            <a:r>
              <a:rPr lang="pt-BR" sz="1600" dirty="0" err="1"/>
              <a:t>Variation</a:t>
            </a:r>
            <a:r>
              <a:rPr lang="pt-BR" sz="1600" dirty="0"/>
              <a:t> in </a:t>
            </a:r>
            <a:r>
              <a:rPr lang="pt-BR" sz="1600" dirty="0" err="1"/>
              <a:t>chlorophyll</a:t>
            </a:r>
            <a:r>
              <a:rPr lang="pt-BR" sz="1600" dirty="0"/>
              <a:t> a </a:t>
            </a:r>
            <a:r>
              <a:rPr lang="pt-BR" sz="1600" dirty="0" err="1"/>
              <a:t>content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physical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chemical</a:t>
            </a:r>
            <a:r>
              <a:rPr lang="pt-BR" sz="1600" dirty="0"/>
              <a:t> </a:t>
            </a:r>
            <a:r>
              <a:rPr lang="pt-BR" sz="1600" dirty="0" err="1"/>
              <a:t>parameters</a:t>
            </a:r>
            <a:r>
              <a:rPr lang="pt-BR" sz="1600" dirty="0"/>
              <a:t> </a:t>
            </a:r>
            <a:r>
              <a:rPr lang="pt-BR" sz="1600" dirty="0" err="1"/>
              <a:t>during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experiments</a:t>
            </a:r>
            <a:r>
              <a:rPr lang="pt-BR" sz="1600" dirty="0"/>
              <a:t> [(a), (c), (e) </a:t>
            </a:r>
            <a:r>
              <a:rPr lang="pt-BR" sz="1600" dirty="0" err="1"/>
              <a:t>and</a:t>
            </a:r>
            <a:r>
              <a:rPr lang="pt-BR" sz="1600" dirty="0"/>
              <a:t> (g) = </a:t>
            </a:r>
            <a:r>
              <a:rPr lang="pt-BR" sz="1600" dirty="0" err="1"/>
              <a:t>experiment</a:t>
            </a:r>
            <a:r>
              <a:rPr lang="pt-BR" sz="1600" dirty="0"/>
              <a:t> 1; (b), (d), (f) </a:t>
            </a:r>
            <a:r>
              <a:rPr lang="pt-BR" sz="1600" dirty="0" err="1"/>
              <a:t>and</a:t>
            </a:r>
            <a:r>
              <a:rPr lang="pt-BR" sz="1600" dirty="0"/>
              <a:t> (h) = </a:t>
            </a:r>
            <a:r>
              <a:rPr lang="pt-BR" sz="1600" dirty="0" err="1"/>
              <a:t>experiment</a:t>
            </a:r>
            <a:r>
              <a:rPr lang="pt-BR" sz="1600" dirty="0"/>
              <a:t> 2; T, </a:t>
            </a:r>
            <a:r>
              <a:rPr lang="pt-BR" sz="1600" dirty="0" err="1"/>
              <a:t>tilapia</a:t>
            </a:r>
            <a:r>
              <a:rPr lang="pt-BR" sz="1600" dirty="0"/>
              <a:t> </a:t>
            </a:r>
            <a:r>
              <a:rPr lang="pt-BR" sz="1600" dirty="0" err="1"/>
              <a:t>enclosure</a:t>
            </a:r>
            <a:r>
              <a:rPr lang="pt-BR" sz="1600" dirty="0"/>
              <a:t>; C, </a:t>
            </a:r>
            <a:r>
              <a:rPr lang="pt-BR" sz="1600" dirty="0" err="1"/>
              <a:t>control</a:t>
            </a:r>
            <a:r>
              <a:rPr lang="pt-BR" sz="1600" dirty="0"/>
              <a:t> </a:t>
            </a:r>
            <a:r>
              <a:rPr lang="pt-BR" sz="1600" dirty="0" err="1"/>
              <a:t>enclosures</a:t>
            </a:r>
            <a:r>
              <a:rPr lang="pt-BR" sz="1600" dirty="0"/>
              <a:t>; R, </a:t>
            </a:r>
            <a:r>
              <a:rPr lang="pt-BR" sz="1600" dirty="0" err="1"/>
              <a:t>reservoir</a:t>
            </a:r>
            <a:r>
              <a:rPr lang="pt-BR" sz="1600" dirty="0"/>
              <a:t>). </a:t>
            </a:r>
            <a:r>
              <a:rPr lang="pt-BR" sz="1600" dirty="0" err="1"/>
              <a:t>All</a:t>
            </a:r>
            <a:r>
              <a:rPr lang="pt-BR" sz="1600" dirty="0"/>
              <a:t> data are </a:t>
            </a:r>
            <a:r>
              <a:rPr lang="pt-BR" sz="1600" dirty="0" err="1"/>
              <a:t>means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threereplicates</a:t>
            </a:r>
            <a:r>
              <a:rPr lang="pt-BR" sz="1600" dirty="0"/>
              <a:t> ±SD (</a:t>
            </a:r>
            <a:r>
              <a:rPr lang="pt-BR" sz="1600" dirty="0" err="1"/>
              <a:t>bars</a:t>
            </a:r>
            <a:r>
              <a:rPr lang="pt-BR" sz="1600" dirty="0"/>
              <a:t> </a:t>
            </a:r>
            <a:r>
              <a:rPr lang="pt-BR" sz="1600" dirty="0" err="1"/>
              <a:t>that</a:t>
            </a:r>
            <a:r>
              <a:rPr lang="pt-BR" sz="1600" dirty="0"/>
              <a:t> are no </a:t>
            </a:r>
            <a:r>
              <a:rPr lang="pt-BR" sz="1600" dirty="0" err="1"/>
              <a:t>visible</a:t>
            </a:r>
            <a:r>
              <a:rPr lang="pt-BR" sz="1600" dirty="0"/>
              <a:t> are </a:t>
            </a:r>
            <a:r>
              <a:rPr lang="pt-BR" sz="1600" dirty="0" err="1"/>
              <a:t>hidden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symbols</a:t>
            </a:r>
            <a:r>
              <a:rPr lang="pt-BR" sz="1600" dirty="0"/>
              <a:t>).</a:t>
            </a:r>
          </a:p>
        </p:txBody>
      </p:sp>
      <p:pic>
        <p:nvPicPr>
          <p:cNvPr id="9" name="Imagem 8" descr="fundo.png">
            <a:extLst>
              <a:ext uri="{FF2B5EF4-FFF2-40B4-BE49-F238E27FC236}">
                <a16:creationId xmlns:a16="http://schemas.microsoft.com/office/drawing/2014/main" id="{9305A542-60BE-A363-FC22-B75A8BAB7A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04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51DB72F-7B37-492B-96FA-4DD82AFB0BCA}"/>
              </a:ext>
            </a:extLst>
          </p:cNvPr>
          <p:cNvSpPr txBox="1"/>
          <p:nvPr/>
        </p:nvSpPr>
        <p:spPr>
          <a:xfrm>
            <a:off x="584200" y="142803"/>
            <a:ext cx="464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Tendências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A50FD8-E724-41DB-AC24-9C15A8F4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266859"/>
            <a:ext cx="5427388" cy="14857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C9C055-53EE-48C5-BBC2-7AEF7505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752600"/>
            <a:ext cx="7638115" cy="57912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CCD2849-CAE3-738E-2D98-F4AC294105A7}"/>
              </a:ext>
            </a:extLst>
          </p:cNvPr>
          <p:cNvSpPr txBox="1"/>
          <p:nvPr/>
        </p:nvSpPr>
        <p:spPr>
          <a:xfrm>
            <a:off x="8661400" y="4648200"/>
            <a:ext cx="4114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Figure 2. </a:t>
            </a:r>
            <a:r>
              <a:rPr lang="pt-BR" sz="1600" dirty="0" err="1"/>
              <a:t>Long-term</a:t>
            </a:r>
            <a:r>
              <a:rPr lang="pt-BR" sz="1600" dirty="0"/>
              <a:t> trends (1900-2010)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fish</a:t>
            </a:r>
            <a:r>
              <a:rPr lang="pt-BR" sz="1600" dirty="0"/>
              <a:t> </a:t>
            </a:r>
            <a:r>
              <a:rPr lang="pt-BR" sz="1600" dirty="0" err="1"/>
              <a:t>guilds</a:t>
            </a:r>
            <a:r>
              <a:rPr lang="pt-BR" sz="1600" dirty="0"/>
              <a:t> in Lago de </a:t>
            </a:r>
            <a:r>
              <a:rPr lang="pt-BR" sz="1600" dirty="0" err="1"/>
              <a:t>Pátzcuaro</a:t>
            </a:r>
            <a:r>
              <a:rPr lang="pt-BR" sz="1600" dirty="0"/>
              <a:t>. </a:t>
            </a:r>
            <a:r>
              <a:rPr lang="pt-BR" sz="1600" dirty="0" err="1"/>
              <a:t>Columns</a:t>
            </a:r>
            <a:r>
              <a:rPr lang="pt-BR" sz="1600" dirty="0"/>
              <a:t> show </a:t>
            </a:r>
            <a:r>
              <a:rPr lang="pt-BR" sz="1600" dirty="0" err="1"/>
              <a:t>mean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standard </a:t>
            </a:r>
            <a:r>
              <a:rPr lang="pt-BR" sz="1600" dirty="0" err="1"/>
              <a:t>deviation</a:t>
            </a:r>
            <a:r>
              <a:rPr lang="pt-BR" sz="1600" dirty="0"/>
              <a:t>. </a:t>
            </a:r>
            <a:r>
              <a:rPr lang="pt-BR" sz="1600" dirty="0" err="1"/>
              <a:t>Average</a:t>
            </a:r>
            <a:r>
              <a:rPr lang="pt-BR" sz="1600" dirty="0"/>
              <a:t> </a:t>
            </a:r>
            <a:r>
              <a:rPr lang="pt-BR" sz="1600" dirty="0" err="1"/>
              <a:t>percentage</a:t>
            </a:r>
            <a:r>
              <a:rPr lang="pt-BR" sz="1600" dirty="0"/>
              <a:t> </a:t>
            </a:r>
            <a:r>
              <a:rPr lang="pt-BR" sz="1600" dirty="0" err="1"/>
              <a:t>change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each</a:t>
            </a:r>
            <a:r>
              <a:rPr lang="pt-BR" sz="1600" dirty="0"/>
              <a:t> </a:t>
            </a:r>
            <a:r>
              <a:rPr lang="pt-BR" sz="1600" dirty="0" err="1"/>
              <a:t>fish</a:t>
            </a:r>
            <a:r>
              <a:rPr lang="pt-BR" sz="1600" dirty="0"/>
              <a:t> </a:t>
            </a:r>
            <a:r>
              <a:rPr lang="pt-BR" sz="1600" dirty="0" err="1"/>
              <a:t>guilds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pt-BR" sz="1600" dirty="0"/>
              <a:t> </a:t>
            </a:r>
            <a:r>
              <a:rPr lang="pt-BR" sz="1600" dirty="0" err="1"/>
              <a:t>decade</a:t>
            </a:r>
            <a:r>
              <a:rPr lang="pt-BR" sz="1600" dirty="0"/>
              <a:t> </a:t>
            </a:r>
            <a:r>
              <a:rPr lang="pt-BR" sz="1600" dirty="0" err="1"/>
              <a:t>is</a:t>
            </a:r>
            <a:r>
              <a:rPr lang="pt-BR" sz="1600" dirty="0"/>
              <a:t> </a:t>
            </a:r>
            <a:r>
              <a:rPr lang="pt-BR" sz="1600" dirty="0" err="1"/>
              <a:t>presented</a:t>
            </a:r>
            <a:r>
              <a:rPr lang="pt-BR" sz="1600" dirty="0"/>
              <a:t> </a:t>
            </a:r>
            <a:r>
              <a:rPr lang="pt-BR" sz="1600" dirty="0" err="1"/>
              <a:t>above</a:t>
            </a:r>
            <a:r>
              <a:rPr lang="pt-BR" sz="1600" dirty="0"/>
              <a:t> </a:t>
            </a:r>
            <a:r>
              <a:rPr lang="pt-BR" sz="1600" dirty="0" err="1"/>
              <a:t>each</a:t>
            </a:r>
            <a:r>
              <a:rPr lang="pt-BR" sz="1600" dirty="0"/>
              <a:t> bar. </a:t>
            </a:r>
            <a:r>
              <a:rPr lang="pt-BR" sz="1600" dirty="0" err="1"/>
              <a:t>Letters</a:t>
            </a:r>
            <a:r>
              <a:rPr lang="pt-BR" sz="1600" dirty="0"/>
              <a:t> a, b, c, </a:t>
            </a:r>
            <a:r>
              <a:rPr lang="pt-BR" sz="1600" dirty="0" err="1"/>
              <a:t>and</a:t>
            </a:r>
            <a:r>
              <a:rPr lang="pt-BR" sz="1600" dirty="0"/>
              <a:t> y, z </a:t>
            </a:r>
            <a:r>
              <a:rPr lang="pt-BR" sz="1600" dirty="0" err="1"/>
              <a:t>indicate</a:t>
            </a:r>
            <a:r>
              <a:rPr lang="pt-BR" sz="1600" dirty="0"/>
              <a:t> </a:t>
            </a:r>
            <a:r>
              <a:rPr lang="pt-BR" sz="1600" dirty="0" err="1"/>
              <a:t>groups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decades</a:t>
            </a:r>
            <a:r>
              <a:rPr lang="pt-BR" sz="1600" dirty="0"/>
              <a:t> for </a:t>
            </a:r>
            <a:r>
              <a:rPr lang="pt-BR" sz="1600" dirty="0" err="1"/>
              <a:t>which</a:t>
            </a:r>
            <a:r>
              <a:rPr lang="pt-BR" sz="1600" dirty="0"/>
              <a:t> no </a:t>
            </a:r>
            <a:r>
              <a:rPr lang="pt-BR" sz="1600" dirty="0" err="1"/>
              <a:t>difference</a:t>
            </a:r>
            <a:r>
              <a:rPr lang="pt-BR" sz="1600" dirty="0"/>
              <a:t> in </a:t>
            </a:r>
            <a:r>
              <a:rPr lang="pt-BR" sz="1600" dirty="0" err="1"/>
              <a:t>the</a:t>
            </a:r>
            <a:r>
              <a:rPr lang="pt-BR" sz="1600" dirty="0"/>
              <a:t> </a:t>
            </a:r>
            <a:r>
              <a:rPr lang="pt-BR" sz="1600" dirty="0" err="1"/>
              <a:t>number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species</a:t>
            </a:r>
            <a:r>
              <a:rPr lang="pt-BR" sz="1600" dirty="0"/>
              <a:t> </a:t>
            </a:r>
            <a:r>
              <a:rPr lang="pt-BR" sz="1600" dirty="0" err="1"/>
              <a:t>was</a:t>
            </a:r>
            <a:r>
              <a:rPr lang="pt-BR" sz="1600" dirty="0"/>
              <a:t> </a:t>
            </a:r>
            <a:r>
              <a:rPr lang="pt-BR" sz="1600" dirty="0" err="1"/>
              <a:t>found</a:t>
            </a:r>
            <a:r>
              <a:rPr lang="pt-BR" sz="1600" dirty="0"/>
              <a:t> in a posteriori </a:t>
            </a:r>
            <a:r>
              <a:rPr lang="pt-BR" sz="1600" dirty="0" err="1"/>
              <a:t>pairwise</a:t>
            </a:r>
            <a:r>
              <a:rPr lang="pt-BR" sz="1600" dirty="0"/>
              <a:t> </a:t>
            </a:r>
            <a:r>
              <a:rPr lang="pt-BR" sz="1600" dirty="0" err="1"/>
              <a:t>comparisonsobtained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pt-BR" sz="1600" dirty="0"/>
              <a:t> MANOVA.</a:t>
            </a:r>
          </a:p>
        </p:txBody>
      </p:sp>
      <p:pic>
        <p:nvPicPr>
          <p:cNvPr id="7" name="Imagem 6" descr="fundo.png">
            <a:extLst>
              <a:ext uri="{FF2B5EF4-FFF2-40B4-BE49-F238E27FC236}">
                <a16:creationId xmlns:a16="http://schemas.microsoft.com/office/drawing/2014/main" id="{4081C251-28A1-614F-B860-1A9C29B42C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3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744A-3F1A-7AB4-DE78-0935D2BAA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07578FA-1815-FA1F-D814-59F2A122D327}"/>
              </a:ext>
            </a:extLst>
          </p:cNvPr>
          <p:cNvSpPr txBox="1"/>
          <p:nvPr/>
        </p:nvSpPr>
        <p:spPr>
          <a:xfrm>
            <a:off x="4889500" y="3532257"/>
            <a:ext cx="403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OBRIGADO !!!</a:t>
            </a:r>
          </a:p>
        </p:txBody>
      </p:sp>
      <p:pic>
        <p:nvPicPr>
          <p:cNvPr id="7" name="Imagem 6" descr="fundo.png">
            <a:extLst>
              <a:ext uri="{FF2B5EF4-FFF2-40B4-BE49-F238E27FC236}">
                <a16:creationId xmlns:a16="http://schemas.microsoft.com/office/drawing/2014/main" id="{1344E6C9-BDFB-22E8-ED63-D5DCF05FAD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361" y="-10236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83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650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0F0D4-89CE-3B74-858B-E44CB25D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0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765AFC8B-CEA4-94CF-08FC-BAA2CA7720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46"/>
            <a:ext cx="13817600" cy="77724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856F30E-BD36-441F-83AA-F61C53614AB0}"/>
              </a:ext>
            </a:extLst>
          </p:cNvPr>
          <p:cNvSpPr/>
          <p:nvPr/>
        </p:nvSpPr>
        <p:spPr bwMode="auto">
          <a:xfrm>
            <a:off x="2794000" y="1752600"/>
            <a:ext cx="8839200" cy="5257800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7D7A1E36-7148-43B7-9698-C5ECBBC7A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81598"/>
            <a:ext cx="120756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aquicultura como agente de introduções</a:t>
            </a:r>
          </a:p>
        </p:txBody>
      </p:sp>
      <p:sp>
        <p:nvSpPr>
          <p:cNvPr id="99331" name="Text Box 3">
            <a:extLst>
              <a:ext uri="{FF2B5EF4-FFF2-40B4-BE49-F238E27FC236}">
                <a16:creationId xmlns:a16="http://schemas.microsoft.com/office/drawing/2014/main" id="{7ED3C1BB-68A7-44BD-A26A-CDFB26167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152" y="1017592"/>
            <a:ext cx="18517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624 espécies</a:t>
            </a:r>
            <a:endParaRPr lang="en-US" altLang="pt-BR" sz="1800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29A6A7AA-0A8A-4F9F-9262-1CC615CE6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0485" y="7213364"/>
            <a:ext cx="1817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itchFamily="34" charset="0"/>
              </a:rPr>
              <a:t>Gozlan</a:t>
            </a:r>
            <a:r>
              <a:rPr lang="pt-BR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itchFamily="34" charset="0"/>
              </a:rPr>
              <a:t>, 2008</a:t>
            </a:r>
            <a:endParaRPr lang="en-US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itchFamily="34" charset="0"/>
            </a:endParaRPr>
          </a:p>
        </p:txBody>
      </p:sp>
      <p:pic>
        <p:nvPicPr>
          <p:cNvPr id="99333" name="Picture 5">
            <a:extLst>
              <a:ext uri="{FF2B5EF4-FFF2-40B4-BE49-F238E27FC236}">
                <a16:creationId xmlns:a16="http://schemas.microsoft.com/office/drawing/2014/main" id="{9B791CB2-1B51-417F-94A9-4FBDB0BD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49" y="1965843"/>
            <a:ext cx="8160903" cy="4865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F9EE481C-B1FD-4D53-84C7-E38C7D296998}"/>
              </a:ext>
            </a:extLst>
          </p:cNvPr>
          <p:cNvGrpSpPr/>
          <p:nvPr/>
        </p:nvGrpSpPr>
        <p:grpSpPr>
          <a:xfrm>
            <a:off x="9396676" y="941227"/>
            <a:ext cx="3219400" cy="1496837"/>
            <a:chOff x="6556411" y="108968"/>
            <a:chExt cx="3219400" cy="1496837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6F0DEFB-B28B-48AF-84E5-D5A3CFF42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776" t="46080" r="54724" b="24520"/>
            <a:stretch/>
          </p:blipFill>
          <p:spPr>
            <a:xfrm>
              <a:off x="6556411" y="108968"/>
              <a:ext cx="3219400" cy="1207275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700D228F-B536-461E-8A82-54A705C83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0079" y="1303600"/>
              <a:ext cx="3195731" cy="302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286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B599F4B-939E-64AA-7A90-DFBC8B6099E4}"/>
              </a:ext>
            </a:extLst>
          </p:cNvPr>
          <p:cNvSpPr/>
          <p:nvPr/>
        </p:nvSpPr>
        <p:spPr bwMode="auto">
          <a:xfrm>
            <a:off x="1727200" y="1563221"/>
            <a:ext cx="10591800" cy="5980579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Imagem 1" descr="fundo.png">
            <a:extLst>
              <a:ext uri="{FF2B5EF4-FFF2-40B4-BE49-F238E27FC236}">
                <a16:creationId xmlns:a16="http://schemas.microsoft.com/office/drawing/2014/main" id="{12050D2A-E81E-3A32-AC70-C71A792595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graphicFrame>
        <p:nvGraphicFramePr>
          <p:cNvPr id="3" name="Gráfico 6">
            <a:extLst>
              <a:ext uri="{FF2B5EF4-FFF2-40B4-BE49-F238E27FC236}">
                <a16:creationId xmlns:a16="http://schemas.microsoft.com/office/drawing/2014/main" id="{4699BCB2-F6F8-7FD2-A706-1E2042F9F6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80045"/>
              </p:ext>
            </p:extLst>
          </p:nvPr>
        </p:nvGraphicFramePr>
        <p:xfrm>
          <a:off x="2525899" y="1812628"/>
          <a:ext cx="8765802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028959" imgH="4712616" progId="Excel.Chart.8">
                  <p:embed/>
                </p:oleObj>
              </mc:Choice>
              <mc:Fallback>
                <p:oleObj r:id="rId3" imgW="9028959" imgH="4712616" progId="Excel.Chart.8">
                  <p:embed/>
                  <p:pic>
                    <p:nvPicPr>
                      <p:cNvPr id="5122" name="Gráfico 6">
                        <a:extLst>
                          <a:ext uri="{FF2B5EF4-FFF2-40B4-BE49-F238E27FC236}">
                            <a16:creationId xmlns:a16="http://schemas.microsoft.com/office/drawing/2014/main" id="{505B0DB9-9797-E1D8-6CF4-78032B750DD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899" y="1812628"/>
                        <a:ext cx="8765802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9B47976-6F03-2B07-9D1D-29606D3837B3}"/>
              </a:ext>
            </a:extLst>
          </p:cNvPr>
          <p:cNvSpPr txBox="1"/>
          <p:nvPr/>
        </p:nvSpPr>
        <p:spPr>
          <a:xfrm>
            <a:off x="5830987" y="2569653"/>
            <a:ext cx="1346844" cy="5105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1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 = 58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80F8CF-23CE-4C88-24B8-860632AB0D6D}"/>
              </a:ext>
            </a:extLst>
          </p:cNvPr>
          <p:cNvSpPr txBox="1"/>
          <p:nvPr/>
        </p:nvSpPr>
        <p:spPr>
          <a:xfrm>
            <a:off x="711387" y="454635"/>
            <a:ext cx="784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Ocorrências em reservatórios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14178-841B-3F42-279C-F58F62FAC1B2}"/>
              </a:ext>
            </a:extLst>
          </p:cNvPr>
          <p:cNvSpPr/>
          <p:nvPr/>
        </p:nvSpPr>
        <p:spPr>
          <a:xfrm>
            <a:off x="5136590" y="6483307"/>
            <a:ext cx="4437529" cy="450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65" dirty="0">
                <a:solidFill>
                  <a:schemeClr val="bg1"/>
                </a:solidFill>
                <a:latin typeface="Arial Black" pitchFamily="34" charset="0"/>
              </a:rPr>
              <a:t>HFLA, XHEL, XMAC, GINA, CJEN, EERY, </a:t>
            </a:r>
            <a:r>
              <a:rPr lang="pt-BR" sz="1165" dirty="0">
                <a:solidFill>
                  <a:schemeClr val="bg1"/>
                </a:solidFill>
                <a:latin typeface="Arial Black" pitchFamily="34" charset="0"/>
              </a:rPr>
              <a:t>HCOM, HTER, MPLA, RDES, SBRE</a:t>
            </a:r>
            <a:endParaRPr lang="pt-BR" sz="116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Conector angulado 4">
            <a:extLst>
              <a:ext uri="{FF2B5EF4-FFF2-40B4-BE49-F238E27FC236}">
                <a16:creationId xmlns:a16="http://schemas.microsoft.com/office/drawing/2014/main" id="{EF7C6299-75F9-0A65-55F7-7AF5C6C444E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9413034" y="5883792"/>
            <a:ext cx="1524000" cy="853048"/>
          </a:xfrm>
          <a:prstGeom prst="bentConnector3">
            <a:avLst>
              <a:gd name="adj1" fmla="val -2551"/>
            </a:avLst>
          </a:prstGeom>
          <a:noFill/>
          <a:ln w="127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B281B6B5-FA0A-C969-5FA4-BFA950CEC681}"/>
              </a:ext>
            </a:extLst>
          </p:cNvPr>
          <p:cNvSpPr/>
          <p:nvPr/>
        </p:nvSpPr>
        <p:spPr bwMode="auto">
          <a:xfrm>
            <a:off x="8559987" y="2803576"/>
            <a:ext cx="140074" cy="211511"/>
          </a:xfrm>
          <a:prstGeom prst="rect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27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388FCF3-604C-DE12-8847-107B2952AD84}"/>
              </a:ext>
            </a:extLst>
          </p:cNvPr>
          <p:cNvSpPr/>
          <p:nvPr/>
        </p:nvSpPr>
        <p:spPr bwMode="auto">
          <a:xfrm>
            <a:off x="8559987" y="3153760"/>
            <a:ext cx="140074" cy="208709"/>
          </a:xfrm>
          <a:prstGeom prst="rect">
            <a:avLst/>
          </a:prstGeom>
          <a:solidFill>
            <a:srgbClr val="64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27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4F36652-B4B4-97AF-97A7-D9A8F9EE3C64}"/>
              </a:ext>
            </a:extLst>
          </p:cNvPr>
          <p:cNvSpPr/>
          <p:nvPr/>
        </p:nvSpPr>
        <p:spPr bwMode="auto">
          <a:xfrm>
            <a:off x="8559987" y="3503944"/>
            <a:ext cx="140074" cy="20870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27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5C2071-3266-F96E-47F6-767F518A956E}"/>
              </a:ext>
            </a:extLst>
          </p:cNvPr>
          <p:cNvSpPr/>
          <p:nvPr/>
        </p:nvSpPr>
        <p:spPr bwMode="auto">
          <a:xfrm>
            <a:off x="8559987" y="3852727"/>
            <a:ext cx="140074" cy="210110"/>
          </a:xfrm>
          <a:prstGeom prst="rect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427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C92F9FD-0762-EF77-C97B-96A1B0E91C26}"/>
              </a:ext>
            </a:extLst>
          </p:cNvPr>
          <p:cNvSpPr txBox="1"/>
          <p:nvPr/>
        </p:nvSpPr>
        <p:spPr>
          <a:xfrm>
            <a:off x="8650812" y="2785366"/>
            <a:ext cx="1523046" cy="301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3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AQUACULTURE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0154BC-A807-810D-AEC6-DAB513D9D20D}"/>
              </a:ext>
            </a:extLst>
          </p:cNvPr>
          <p:cNvSpPr txBox="1"/>
          <p:nvPr/>
        </p:nvSpPr>
        <p:spPr>
          <a:xfrm>
            <a:off x="8692419" y="3108937"/>
            <a:ext cx="1550489" cy="301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3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FISH STOCKING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484F759-6941-083C-2ED7-0E9BBB41B0C8}"/>
              </a:ext>
            </a:extLst>
          </p:cNvPr>
          <p:cNvSpPr txBox="1"/>
          <p:nvPr/>
        </p:nvSpPr>
        <p:spPr>
          <a:xfrm>
            <a:off x="8694027" y="3484334"/>
            <a:ext cx="2180405" cy="301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3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BARRIER SUPRESSION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9EF9BA-88B4-72CF-C288-CB9F9C523DD8}"/>
              </a:ext>
            </a:extLst>
          </p:cNvPr>
          <p:cNvSpPr txBox="1"/>
          <p:nvPr/>
        </p:nvSpPr>
        <p:spPr>
          <a:xfrm>
            <a:off x="8687703" y="3807903"/>
            <a:ext cx="1415645" cy="301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875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35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ORNAMENTAL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2EADE64-0AE6-4EFD-AF52-31C22245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0" y="320618"/>
            <a:ext cx="3598823" cy="168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2A0F11-678F-4AE4-8B9E-68C0558B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286000"/>
            <a:ext cx="7259265" cy="4495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7D7FE7-3027-4FAE-BE8C-28DCA71D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671" y="4191000"/>
            <a:ext cx="5522847" cy="2209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F4A809E-65C4-4C7F-92F4-7F605D303368}"/>
              </a:ext>
            </a:extLst>
          </p:cNvPr>
          <p:cNvSpPr txBox="1"/>
          <p:nvPr/>
        </p:nvSpPr>
        <p:spPr>
          <a:xfrm>
            <a:off x="2108200" y="354737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Espécies endêmicas</a:t>
            </a:r>
          </a:p>
        </p:txBody>
      </p:sp>
    </p:spTree>
    <p:extLst>
      <p:ext uri="{BB962C8B-B14F-4D97-AF65-F5344CB8AC3E}">
        <p14:creationId xmlns:p14="http://schemas.microsoft.com/office/powerpoint/2010/main" val="3451615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51DB72F-7B37-492B-96FA-4DD82AFB0BCA}"/>
              </a:ext>
            </a:extLst>
          </p:cNvPr>
          <p:cNvSpPr txBox="1"/>
          <p:nvPr/>
        </p:nvSpPr>
        <p:spPr>
          <a:xfrm>
            <a:off x="2184400" y="180083"/>
            <a:ext cx="464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Alterações na dieta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1B7F3E-1DBC-41BC-AFDE-A4B59929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74084"/>
            <a:ext cx="5181600" cy="187044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C77EFF-2262-449C-8302-0D22650D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2514600"/>
            <a:ext cx="521155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7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51DB72F-7B37-492B-96FA-4DD82AFB0BCA}"/>
              </a:ext>
            </a:extLst>
          </p:cNvPr>
          <p:cNvSpPr txBox="1"/>
          <p:nvPr/>
        </p:nvSpPr>
        <p:spPr>
          <a:xfrm>
            <a:off x="1955800" y="65782"/>
            <a:ext cx="861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Intensidade alimentar e condição nutricional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DD3E122-A7EA-41F7-8514-0132747A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78"/>
          <a:stretch/>
        </p:blipFill>
        <p:spPr>
          <a:xfrm>
            <a:off x="2794000" y="2147376"/>
            <a:ext cx="8610600" cy="285821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F4C11C-1465-42AE-81B1-C909EF3E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8"/>
          <a:stretch/>
        </p:blipFill>
        <p:spPr>
          <a:xfrm>
            <a:off x="2641600" y="4724401"/>
            <a:ext cx="8686800" cy="29313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6001953-BEB0-4E2E-985F-B4AC8AA61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1" y="1202862"/>
            <a:ext cx="5049271" cy="77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4157C86-F5CE-42D0-961C-D6B327DB5D32}"/>
              </a:ext>
            </a:extLst>
          </p:cNvPr>
          <p:cNvSpPr/>
          <p:nvPr/>
        </p:nvSpPr>
        <p:spPr>
          <a:xfrm>
            <a:off x="7975600" y="685800"/>
            <a:ext cx="37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400" dirty="0">
              <a:solidFill>
                <a:srgbClr val="000000"/>
              </a:solidFill>
              <a:latin typeface="Times" panose="02020603050405020304" pitchFamily="18" charset="0"/>
            </a:endParaRPr>
          </a:p>
          <a:p>
            <a:r>
              <a:rPr lang="pt-BR" sz="1400" dirty="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  <a:r>
              <a:rPr lang="pt-BR" sz="1400" i="1" dirty="0">
                <a:solidFill>
                  <a:srgbClr val="221E1F"/>
                </a:solidFill>
                <a:latin typeface="Times" panose="02020603050405020304" pitchFamily="18" charset="0"/>
              </a:rPr>
              <a:t>Braz. J. Biol., 2010, vol. 70, no. 4, p. 1021-1030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16078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1AA1217-A2FE-4859-B0C1-F1E8966037F2}"/>
              </a:ext>
            </a:extLst>
          </p:cNvPr>
          <p:cNvSpPr txBox="1"/>
          <p:nvPr/>
        </p:nvSpPr>
        <p:spPr>
          <a:xfrm>
            <a:off x="6985001" y="6324601"/>
            <a:ext cx="34083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Tanques redes</a:t>
            </a:r>
          </a:p>
        </p:txBody>
      </p:sp>
      <p:cxnSp>
        <p:nvCxnSpPr>
          <p:cNvPr id="14339" name="Conector reto 5">
            <a:extLst>
              <a:ext uri="{FF2B5EF4-FFF2-40B4-BE49-F238E27FC236}">
                <a16:creationId xmlns:a16="http://schemas.microsoft.com/office/drawing/2014/main" id="{AB48DED8-82A3-4602-9503-3DA0B780EE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37400" y="7086600"/>
            <a:ext cx="4800600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03594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2FE1AD4-E446-4685-9B86-D438AE2D372E}"/>
              </a:ext>
            </a:extLst>
          </p:cNvPr>
          <p:cNvSpPr txBox="1"/>
          <p:nvPr/>
        </p:nvSpPr>
        <p:spPr>
          <a:xfrm>
            <a:off x="7670800" y="6324601"/>
            <a:ext cx="54681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mundo precisa comer</a:t>
            </a:r>
          </a:p>
        </p:txBody>
      </p:sp>
      <p:cxnSp>
        <p:nvCxnSpPr>
          <p:cNvPr id="31747" name="Conector reto 5">
            <a:extLst>
              <a:ext uri="{FF2B5EF4-FFF2-40B4-BE49-F238E27FC236}">
                <a16:creationId xmlns:a16="http://schemas.microsoft.com/office/drawing/2014/main" id="{EBB06293-C0D8-4B8B-8D59-85EBEF51C8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0800" y="7086600"/>
            <a:ext cx="5410200" cy="0"/>
          </a:xfrm>
          <a:prstGeom prst="line">
            <a:avLst/>
          </a:prstGeom>
          <a:noFill/>
          <a:ln w="76200" cmpd="thinThick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5927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>
            <a:extLst>
              <a:ext uri="{FF2B5EF4-FFF2-40B4-BE49-F238E27FC236}">
                <a16:creationId xmlns:a16="http://schemas.microsoft.com/office/drawing/2014/main" id="{23DD36DB-3759-4722-ABEA-E2B932303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398" y="1490968"/>
            <a:ext cx="3803333" cy="222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 dirty="0">
                <a:solidFill>
                  <a:srgbClr val="FFFFFF"/>
                </a:solidFill>
                <a:latin typeface="Comic Sans MS" panose="030F0702030302020204" pitchFamily="66" charset="0"/>
              </a:rPr>
              <a:t>A estrutura dos tanques redes pode ser avariada por intempéries, troncos flutuantes, grandes vertebrados ou vândalos, levando ao escape dos peixes em cultivo</a:t>
            </a:r>
            <a:endParaRPr lang="en-US" altLang="pt-BR" sz="198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19523" name="Rectangle 3">
            <a:extLst>
              <a:ext uri="{FF2B5EF4-FFF2-40B4-BE49-F238E27FC236}">
                <a16:creationId xmlns:a16="http://schemas.microsoft.com/office/drawing/2014/main" id="{10DE5D92-F4C5-4931-A89B-351D043EA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1" y="2020039"/>
            <a:ext cx="4276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 dirty="0">
                <a:solidFill>
                  <a:srgbClr val="FFFFFF"/>
                </a:solidFill>
                <a:latin typeface="Comic Sans MS" panose="030F0702030302020204" pitchFamily="66" charset="0"/>
              </a:rPr>
              <a:t>o que requer providências como vigília constante (iluminação elétrica, por exemplo)</a:t>
            </a:r>
            <a:endParaRPr lang="en-US" altLang="pt-BR" sz="198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7589" name="AutoShape 5">
            <a:extLst>
              <a:ext uri="{FF2B5EF4-FFF2-40B4-BE49-F238E27FC236}">
                <a16:creationId xmlns:a16="http://schemas.microsoft.com/office/drawing/2014/main" id="{5BD8DB3D-93E4-41D6-860C-AEABE4F9B05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551907" y="3847783"/>
            <a:ext cx="8951278" cy="336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05840">
              <a:defRPr/>
            </a:pPr>
            <a:endParaRPr lang="pt-BR" sz="1980" dirty="0">
              <a:solidFill>
                <a:srgbClr val="000000"/>
              </a:solidFill>
            </a:endParaRP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3B229EA4-261B-441D-B20A-CF5E2B742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7" y="3847784"/>
            <a:ext cx="67326" cy="32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 eaLnBrk="1" hangingPunct="1">
              <a:spcBef>
                <a:spcPct val="0"/>
              </a:spcBef>
              <a:buNone/>
              <a:defRPr/>
            </a:pPr>
            <a:r>
              <a:rPr lang="pt-BR" altLang="pt-BR" sz="2090" dirty="0">
                <a:solidFill>
                  <a:srgbClr val="000000"/>
                </a:solidFill>
              </a:rPr>
              <a:t> </a:t>
            </a:r>
            <a:endParaRPr lang="pt-BR" altLang="pt-BR" sz="198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19527" name="Picture 7">
            <a:extLst>
              <a:ext uri="{FF2B5EF4-FFF2-40B4-BE49-F238E27FC236}">
                <a16:creationId xmlns:a16="http://schemas.microsoft.com/office/drawing/2014/main" id="{9B38CB18-3541-4BED-89D1-8F533F17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14" y="3839053"/>
            <a:ext cx="4484370" cy="337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528" name="Picture 8">
            <a:extLst>
              <a:ext uri="{FF2B5EF4-FFF2-40B4-BE49-F238E27FC236}">
                <a16:creationId xmlns:a16="http://schemas.microsoft.com/office/drawing/2014/main" id="{94FA7898-2B55-441B-B4E1-17865FE3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07" y="3839053"/>
            <a:ext cx="4466908" cy="33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9" name="Text Box 9">
            <a:extLst>
              <a:ext uri="{FF2B5EF4-FFF2-40B4-BE49-F238E27FC236}">
                <a16:creationId xmlns:a16="http://schemas.microsoft.com/office/drawing/2014/main" id="{34B791F0-7605-4800-8979-8FD157BB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428" y="322106"/>
            <a:ext cx="2177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>
              <a:spcBef>
                <a:spcPct val="50000"/>
              </a:spcBef>
              <a:buNone/>
              <a:defRPr/>
            </a:pPr>
            <a:r>
              <a:rPr lang="en-CA" altLang="pt-BR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Tanques</a:t>
            </a:r>
            <a:r>
              <a:rPr lang="en-CA" altLang="pt-BR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altLang="pt-BR" sz="2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redes</a:t>
            </a:r>
            <a:r>
              <a:rPr lang="en-CA" altLang="pt-BR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/>
      <p:bldP spid="619523" grpId="0"/>
      <p:bldP spid="61952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>
            <a:extLst>
              <a:ext uri="{FF2B5EF4-FFF2-40B4-BE49-F238E27FC236}">
                <a16:creationId xmlns:a16="http://schemas.microsoft.com/office/drawing/2014/main" id="{7514A54A-DB3B-48B9-A323-591F2EDEA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872" y="2210381"/>
            <a:ext cx="4276566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latin typeface="Comic Sans MS" panose="030F0702030302020204" pitchFamily="66" charset="0"/>
              </a:rPr>
              <a:t>que pode ser eventualmente retirada de áreas de preservação permanente </a:t>
            </a:r>
            <a:endParaRPr lang="en-US" altLang="pt-BR" sz="1980">
              <a:latin typeface="Comic Sans MS" panose="030F0702030302020204" pitchFamily="66" charset="0"/>
            </a:endParaRPr>
          </a:p>
        </p:txBody>
      </p:sp>
      <p:pic>
        <p:nvPicPr>
          <p:cNvPr id="625667" name="Picture 3">
            <a:extLst>
              <a:ext uri="{FF2B5EF4-FFF2-40B4-BE49-F238E27FC236}">
                <a16:creationId xmlns:a16="http://schemas.microsoft.com/office/drawing/2014/main" id="{FFA9AE04-257F-4430-85F5-F9DC8738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00" y="3556160"/>
            <a:ext cx="4122896" cy="310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5668" name="Group 4">
            <a:extLst>
              <a:ext uri="{FF2B5EF4-FFF2-40B4-BE49-F238E27FC236}">
                <a16:creationId xmlns:a16="http://schemas.microsoft.com/office/drawing/2014/main" id="{5B9DBBEB-298E-499A-8E5F-14D086D4F388}"/>
              </a:ext>
            </a:extLst>
          </p:cNvPr>
          <p:cNvGrpSpPr>
            <a:grpSpLocks/>
          </p:cNvGrpSpPr>
          <p:nvPr/>
        </p:nvGrpSpPr>
        <p:grpSpPr bwMode="auto">
          <a:xfrm>
            <a:off x="2632235" y="3093403"/>
            <a:ext cx="4122896" cy="3087370"/>
            <a:chOff x="385" y="2251"/>
            <a:chExt cx="2361" cy="1768"/>
          </a:xfrm>
        </p:grpSpPr>
        <p:pic>
          <p:nvPicPr>
            <p:cNvPr id="73736" name="Picture 5">
              <a:extLst>
                <a:ext uri="{FF2B5EF4-FFF2-40B4-BE49-F238E27FC236}">
                  <a16:creationId xmlns:a16="http://schemas.microsoft.com/office/drawing/2014/main" id="{85A3C454-2DC3-44A0-9494-5EFE630C7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251"/>
              <a:ext cx="2361" cy="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7" name="Rectangle 6">
              <a:extLst>
                <a:ext uri="{FF2B5EF4-FFF2-40B4-BE49-F238E27FC236}">
                  <a16:creationId xmlns:a16="http://schemas.microsoft.com/office/drawing/2014/main" id="{DA500CFD-B255-4976-851B-E7C794C5B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251"/>
              <a:ext cx="2359" cy="499"/>
            </a:xfrm>
            <a:prstGeom prst="rect">
              <a:avLst/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  <a:defRPr/>
              </a:pPr>
              <a:endParaRPr lang="pt-BR" altLang="pt-BR" sz="1980">
                <a:latin typeface="Arial" panose="020B0604020202020204" pitchFamily="34" charset="0"/>
              </a:endParaRPr>
            </a:p>
          </p:txBody>
        </p:sp>
      </p:grpSp>
      <p:sp>
        <p:nvSpPr>
          <p:cNvPr id="625671" name="Rectangle 7">
            <a:extLst>
              <a:ext uri="{FF2B5EF4-FFF2-40B4-BE49-F238E27FC236}">
                <a16:creationId xmlns:a16="http://schemas.microsoft.com/office/drawing/2014/main" id="{7BF047E6-9EA1-41C8-AC0D-6A8BF20D2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398" y="2388944"/>
            <a:ext cx="3803333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latin typeface="Comic Sans MS" panose="030F0702030302020204" pitchFamily="66" charset="0"/>
              </a:rPr>
              <a:t>Na produção do alimento para os peixes em cultivo pode haver grande demanda por lenha </a:t>
            </a:r>
            <a:endParaRPr lang="en-US" altLang="pt-BR" sz="1980">
              <a:latin typeface="Comic Sans MS" panose="030F0702030302020204" pitchFamily="66" charset="0"/>
            </a:endParaRPr>
          </a:p>
        </p:txBody>
      </p:sp>
      <p:sp>
        <p:nvSpPr>
          <p:cNvPr id="625673" name="Text Box 9">
            <a:extLst>
              <a:ext uri="{FF2B5EF4-FFF2-40B4-BE49-F238E27FC236}">
                <a16:creationId xmlns:a16="http://schemas.microsoft.com/office/drawing/2014/main" id="{FEF394FF-8AD4-4EE2-B7CB-E7F20E36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428" y="322106"/>
            <a:ext cx="2177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>
              <a:spcBef>
                <a:spcPct val="50000"/>
              </a:spcBef>
              <a:buNone/>
              <a:defRPr/>
            </a:pPr>
            <a:r>
              <a:rPr lang="en-CA" altLang="pt-BR" sz="2200">
                <a:solidFill>
                  <a:srgbClr val="FF0000"/>
                </a:solidFill>
                <a:latin typeface="Comic Sans MS" panose="030F0702030302020204" pitchFamily="66" charset="0"/>
              </a:rPr>
              <a:t>Tanques redes </a:t>
            </a:r>
          </a:p>
        </p:txBody>
      </p:sp>
    </p:spTree>
    <p:extLst>
      <p:ext uri="{BB962C8B-B14F-4D97-AF65-F5344CB8AC3E}">
        <p14:creationId xmlns:p14="http://schemas.microsoft.com/office/powerpoint/2010/main" val="24729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5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6" grpId="0"/>
      <p:bldP spid="625671" grpId="0"/>
      <p:bldP spid="625673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>
            <a:extLst>
              <a:ext uri="{FF2B5EF4-FFF2-40B4-BE49-F238E27FC236}">
                <a16:creationId xmlns:a16="http://schemas.microsoft.com/office/drawing/2014/main" id="{9A05E2C8-8CCD-4758-B4C6-73E2A390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745" y="1745026"/>
            <a:ext cx="435689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O grande aporte de nutrientes (ração não ingerida, fezes, excretas) nas áreas de cultivo pode propiciar grandes proliferações de macrófitas aquáticas</a:t>
            </a:r>
            <a:r>
              <a:rPr lang="en-US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27715" name="Rectangle 3">
            <a:extLst>
              <a:ext uri="{FF2B5EF4-FFF2-40B4-BE49-F238E27FC236}">
                <a16:creationId xmlns:a16="http://schemas.microsoft.com/office/drawing/2014/main" id="{3CFAB782-58DE-4E56-BA90-6CC541AC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1" y="2145321"/>
            <a:ext cx="42765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ou florações de cianofíceas, às vezes tóxicas.</a:t>
            </a:r>
            <a:r>
              <a:rPr lang="en-US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5780" name="AutoShape 4">
            <a:extLst>
              <a:ext uri="{FF2B5EF4-FFF2-40B4-BE49-F238E27FC236}">
                <a16:creationId xmlns:a16="http://schemas.microsoft.com/office/drawing/2014/main" id="{FF2EF0B4-B552-4088-8004-A02254C7A5A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551907" y="3173731"/>
            <a:ext cx="8554878" cy="3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005840">
              <a:defRPr/>
            </a:pPr>
            <a:endParaRPr lang="pt-BR" sz="1980">
              <a:solidFill>
                <a:srgbClr val="000000"/>
              </a:solidFill>
            </a:endParaRPr>
          </a:p>
        </p:txBody>
      </p:sp>
      <p:pic>
        <p:nvPicPr>
          <p:cNvPr id="627717" name="Picture 5">
            <a:extLst>
              <a:ext uri="{FF2B5EF4-FFF2-40B4-BE49-F238E27FC236}">
                <a16:creationId xmlns:a16="http://schemas.microsoft.com/office/drawing/2014/main" id="{12108BA5-F467-4412-8BE8-E3A43F52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10" y="3330893"/>
            <a:ext cx="4276566" cy="322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7718" name="Picture 6">
            <a:extLst>
              <a:ext uri="{FF2B5EF4-FFF2-40B4-BE49-F238E27FC236}">
                <a16:creationId xmlns:a16="http://schemas.microsoft.com/office/drawing/2014/main" id="{0A55273E-147F-4A28-A014-5D2A21FA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3570130"/>
            <a:ext cx="4278313" cy="322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20" name="Text Box 8">
            <a:extLst>
              <a:ext uri="{FF2B5EF4-FFF2-40B4-BE49-F238E27FC236}">
                <a16:creationId xmlns:a16="http://schemas.microsoft.com/office/drawing/2014/main" id="{03460838-863E-456A-94B7-76CFA71A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428" y="322106"/>
            <a:ext cx="2177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>
              <a:spcBef>
                <a:spcPct val="50000"/>
              </a:spcBef>
              <a:buNone/>
              <a:defRPr/>
            </a:pPr>
            <a:r>
              <a:rPr lang="en-CA" altLang="pt-BR" sz="2200">
                <a:solidFill>
                  <a:srgbClr val="FF0000"/>
                </a:solidFill>
                <a:latin typeface="Comic Sans MS" panose="030F0702030302020204" pitchFamily="66" charset="0"/>
              </a:rPr>
              <a:t>Tanques redes </a:t>
            </a:r>
          </a:p>
        </p:txBody>
      </p:sp>
    </p:spTree>
    <p:extLst>
      <p:ext uri="{BB962C8B-B14F-4D97-AF65-F5344CB8AC3E}">
        <p14:creationId xmlns:p14="http://schemas.microsoft.com/office/powerpoint/2010/main" val="9313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14" grpId="0"/>
      <p:bldP spid="627715" grpId="0"/>
      <p:bldP spid="62772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DSC00458">
            <a:extLst>
              <a:ext uri="{FF2B5EF4-FFF2-40B4-BE49-F238E27FC236}">
                <a16:creationId xmlns:a16="http://schemas.microsoft.com/office/drawing/2014/main" id="{4CDE227D-8CFF-40D5-96B9-24FE19CF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97" y="2936242"/>
            <a:ext cx="3927316" cy="29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1" name="Rectangle 5">
            <a:extLst>
              <a:ext uri="{FF2B5EF4-FFF2-40B4-BE49-F238E27FC236}">
                <a16:creationId xmlns:a16="http://schemas.microsoft.com/office/drawing/2014/main" id="{ABA27C0B-3265-4A77-BEEB-B25750E3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633" y="1456446"/>
            <a:ext cx="2930208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Organismos podem se incrustrar nas telas, reduzindo a circulação da água</a:t>
            </a:r>
            <a:endParaRPr lang="en-US" altLang="pt-BR" sz="198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623622" name="Text Box 6">
            <a:extLst>
              <a:ext uri="{FF2B5EF4-FFF2-40B4-BE49-F238E27FC236}">
                <a16:creationId xmlns:a16="http://schemas.microsoft.com/office/drawing/2014/main" id="{43FC4D3B-E2A0-4560-9AA3-95BA8BE2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428" y="322106"/>
            <a:ext cx="2177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>
              <a:spcBef>
                <a:spcPct val="50000"/>
              </a:spcBef>
              <a:buNone/>
              <a:defRPr/>
            </a:pPr>
            <a:r>
              <a:rPr lang="en-CA" altLang="pt-BR" sz="2200">
                <a:solidFill>
                  <a:srgbClr val="FF0000"/>
                </a:solidFill>
                <a:latin typeface="Comic Sans MS" panose="030F0702030302020204" pitchFamily="66" charset="0"/>
              </a:rPr>
              <a:t>Tanques redes </a:t>
            </a:r>
          </a:p>
        </p:txBody>
      </p:sp>
      <p:pic>
        <p:nvPicPr>
          <p:cNvPr id="71686" name="Picture 5" descr="trede-shel595">
            <a:extLst>
              <a:ext uri="{FF2B5EF4-FFF2-40B4-BE49-F238E27FC236}">
                <a16:creationId xmlns:a16="http://schemas.microsoft.com/office/drawing/2014/main" id="{B842E0A9-BA8E-40CB-A76A-DAD90765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90" y="2958942"/>
            <a:ext cx="38941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04C09E6B-FDD1-4679-9A9C-2BFA013A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55" y="1762020"/>
            <a:ext cx="2930208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... e/ou afundando o tanque </a:t>
            </a:r>
            <a:endParaRPr lang="en-US" altLang="pt-BR" sz="198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21" grpId="0"/>
      <p:bldP spid="623622" grpId="0" autoUpdateAnimBg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undo.png">
            <a:extLst>
              <a:ext uri="{FF2B5EF4-FFF2-40B4-BE49-F238E27FC236}">
                <a16:creationId xmlns:a16="http://schemas.microsoft.com/office/drawing/2014/main" id="{0EA982D6-F24E-1B62-03D4-1089F3252B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46"/>
            <a:ext cx="13817600" cy="77724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BB9A665-BDDA-45FC-B2A7-B74C4CCAA89E}"/>
              </a:ext>
            </a:extLst>
          </p:cNvPr>
          <p:cNvSpPr/>
          <p:nvPr/>
        </p:nvSpPr>
        <p:spPr bwMode="auto">
          <a:xfrm>
            <a:off x="2512488" y="1676400"/>
            <a:ext cx="8915400" cy="5715000"/>
          </a:xfrm>
          <a:prstGeom prst="round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Arial" charset="0"/>
            </a:endParaRPr>
          </a:p>
        </p:txBody>
      </p:sp>
      <p:grpSp>
        <p:nvGrpSpPr>
          <p:cNvPr id="101378" name="Group 2">
            <a:extLst>
              <a:ext uri="{FF2B5EF4-FFF2-40B4-BE49-F238E27FC236}">
                <a16:creationId xmlns:a16="http://schemas.microsoft.com/office/drawing/2014/main" id="{58987262-624E-460C-8B2A-8727E92B8A0C}"/>
              </a:ext>
            </a:extLst>
          </p:cNvPr>
          <p:cNvGrpSpPr>
            <a:grpSpLocks/>
          </p:cNvGrpSpPr>
          <p:nvPr/>
        </p:nvGrpSpPr>
        <p:grpSpPr bwMode="auto">
          <a:xfrm>
            <a:off x="3033232" y="2514597"/>
            <a:ext cx="7901278" cy="4763447"/>
            <a:chOff x="517" y="1038"/>
            <a:chExt cx="5197" cy="3069"/>
          </a:xfrm>
        </p:grpSpPr>
        <p:sp>
          <p:nvSpPr>
            <p:cNvPr id="101382" name="Rectangle 3">
              <a:extLst>
                <a:ext uri="{FF2B5EF4-FFF2-40B4-BE49-F238E27FC236}">
                  <a16:creationId xmlns:a16="http://schemas.microsoft.com/office/drawing/2014/main" id="{D257BB06-CBAB-49A6-9FEE-FDF28A210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2702"/>
              <a:ext cx="91" cy="997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F7A99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3" name="Rectangle 4">
              <a:extLst>
                <a:ext uri="{FF2B5EF4-FFF2-40B4-BE49-F238E27FC236}">
                  <a16:creationId xmlns:a16="http://schemas.microsoft.com/office/drawing/2014/main" id="{88D14E49-B1F4-41CF-948C-28103992B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3246"/>
              <a:ext cx="90" cy="453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85E76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4" name="Rectangle 5">
              <a:extLst>
                <a:ext uri="{FF2B5EF4-FFF2-40B4-BE49-F238E27FC236}">
                  <a16:creationId xmlns:a16="http://schemas.microsoft.com/office/drawing/2014/main" id="{A75EA0B8-2814-4A88-BC9D-4751380EB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838"/>
              <a:ext cx="90" cy="861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85E76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5" name="Rectangle 6">
              <a:extLst>
                <a:ext uri="{FF2B5EF4-FFF2-40B4-BE49-F238E27FC236}">
                  <a16:creationId xmlns:a16="http://schemas.microsoft.com/office/drawing/2014/main" id="{1FE1C668-4418-4970-BBB6-B4CF4A44D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200"/>
              <a:ext cx="91" cy="499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F7A99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6" name="Rectangle 7">
              <a:extLst>
                <a:ext uri="{FF2B5EF4-FFF2-40B4-BE49-F238E27FC236}">
                  <a16:creationId xmlns:a16="http://schemas.microsoft.com/office/drawing/2014/main" id="{4567EA2C-BFF0-4CD2-8A3E-801D39721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2429"/>
              <a:ext cx="90" cy="1270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2080A0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7" name="Rectangle 8">
              <a:extLst>
                <a:ext uri="{FF2B5EF4-FFF2-40B4-BE49-F238E27FC236}">
                  <a16:creationId xmlns:a16="http://schemas.microsoft.com/office/drawing/2014/main" id="{CCE93441-ED54-4C63-AE47-C59F8227D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295"/>
              <a:ext cx="90" cy="2404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2080A0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8" name="Rectangle 9">
              <a:extLst>
                <a:ext uri="{FF2B5EF4-FFF2-40B4-BE49-F238E27FC236}">
                  <a16:creationId xmlns:a16="http://schemas.microsoft.com/office/drawing/2014/main" id="{7A1A3123-7910-4CB8-9282-99847F48E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3427"/>
              <a:ext cx="91" cy="272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D7592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89" name="Rectangle 10">
              <a:extLst>
                <a:ext uri="{FF2B5EF4-FFF2-40B4-BE49-F238E27FC236}">
                  <a16:creationId xmlns:a16="http://schemas.microsoft.com/office/drawing/2014/main" id="{2A65F1AD-5103-49AD-9311-D5EA3E96A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3337"/>
              <a:ext cx="91" cy="36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0" name="Rectangle 11">
              <a:extLst>
                <a:ext uri="{FF2B5EF4-FFF2-40B4-BE49-F238E27FC236}">
                  <a16:creationId xmlns:a16="http://schemas.microsoft.com/office/drawing/2014/main" id="{C85B8373-AC5F-4B22-8DE9-77E24ECDD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3473"/>
              <a:ext cx="91" cy="226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1" name="Rectangle 12">
              <a:extLst>
                <a:ext uri="{FF2B5EF4-FFF2-40B4-BE49-F238E27FC236}">
                  <a16:creationId xmlns:a16="http://schemas.microsoft.com/office/drawing/2014/main" id="{4CFAD249-7910-445B-978D-FFB8FA222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3609"/>
              <a:ext cx="91" cy="9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2" name="Rectangle 13">
              <a:extLst>
                <a:ext uri="{FF2B5EF4-FFF2-40B4-BE49-F238E27FC236}">
                  <a16:creationId xmlns:a16="http://schemas.microsoft.com/office/drawing/2014/main" id="{D276EB0C-6B3B-4D58-9264-9A910FA29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473"/>
              <a:ext cx="91" cy="226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3" name="Rectangle 14">
              <a:extLst>
                <a:ext uri="{FF2B5EF4-FFF2-40B4-BE49-F238E27FC236}">
                  <a16:creationId xmlns:a16="http://schemas.microsoft.com/office/drawing/2014/main" id="{7BF14DAD-FF8B-4ED4-8A25-9B3CADA5C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3200"/>
              <a:ext cx="91" cy="499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4" name="Rectangle 15">
              <a:extLst>
                <a:ext uri="{FF2B5EF4-FFF2-40B4-BE49-F238E27FC236}">
                  <a16:creationId xmlns:a16="http://schemas.microsoft.com/office/drawing/2014/main" id="{96CAEF02-824E-45F7-9416-D56E0A2BE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3518"/>
              <a:ext cx="91" cy="181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5" name="Rectangle 16">
              <a:extLst>
                <a:ext uri="{FF2B5EF4-FFF2-40B4-BE49-F238E27FC236}">
                  <a16:creationId xmlns:a16="http://schemas.microsoft.com/office/drawing/2014/main" id="{4ABF5622-5245-48B4-82FB-AA788DA29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1205"/>
              <a:ext cx="135" cy="137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767647"/>
                </a:gs>
                <a:gs pos="100000">
                  <a:srgbClr val="FFFF99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396" name="Rectangle 17">
              <a:extLst>
                <a:ext uri="{FF2B5EF4-FFF2-40B4-BE49-F238E27FC236}">
                  <a16:creationId xmlns:a16="http://schemas.microsoft.com/office/drawing/2014/main" id="{FBB84C85-49BF-4B70-B1BA-7F3181558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1431"/>
              <a:ext cx="136" cy="137"/>
            </a:xfrm>
            <a:prstGeom prst="rect">
              <a:avLst/>
            </a:prstGeom>
            <a:gradFill rotWithShape="1">
              <a:gsLst>
                <a:gs pos="0">
                  <a:srgbClr val="33CCFF"/>
                </a:gs>
                <a:gs pos="50000">
                  <a:srgbClr val="185E76"/>
                </a:gs>
                <a:gs pos="100000">
                  <a:srgbClr val="33CCF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45074" name="Rectangle 18">
              <a:extLst>
                <a:ext uri="{FF2B5EF4-FFF2-40B4-BE49-F238E27FC236}">
                  <a16:creationId xmlns:a16="http://schemas.microsoft.com/office/drawing/2014/main" id="{ACEB15A1-6EE0-4865-B17C-C1FA1EA43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1658"/>
              <a:ext cx="136" cy="13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75" name="Rectangle 19">
              <a:extLst>
                <a:ext uri="{FF2B5EF4-FFF2-40B4-BE49-F238E27FC236}">
                  <a16:creationId xmlns:a16="http://schemas.microsoft.com/office/drawing/2014/main" id="{F7338556-1980-4FDD-ACEA-EFB9336D6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3609"/>
              <a:ext cx="91" cy="9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76" name="Rectangle 20">
              <a:extLst>
                <a:ext uri="{FF2B5EF4-FFF2-40B4-BE49-F238E27FC236}">
                  <a16:creationId xmlns:a16="http://schemas.microsoft.com/office/drawing/2014/main" id="{1F10B3BF-582C-4CF3-892C-5DAA83E1B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609"/>
              <a:ext cx="90" cy="9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77" name="Rectangle 21">
              <a:extLst>
                <a:ext uri="{FF2B5EF4-FFF2-40B4-BE49-F238E27FC236}">
                  <a16:creationId xmlns:a16="http://schemas.microsoft.com/office/drawing/2014/main" id="{B20AD8D5-372F-4B77-AB7E-FDB8B8CD8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337"/>
              <a:ext cx="91" cy="36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78" name="Rectangle 22">
              <a:extLst>
                <a:ext uri="{FF2B5EF4-FFF2-40B4-BE49-F238E27FC236}">
                  <a16:creationId xmlns:a16="http://schemas.microsoft.com/office/drawing/2014/main" id="{EDDB9BB2-961A-47D2-BF64-3F23412A5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" y="3654"/>
              <a:ext cx="90" cy="45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02" name="Rectangle 23">
              <a:extLst>
                <a:ext uri="{FF2B5EF4-FFF2-40B4-BE49-F238E27FC236}">
                  <a16:creationId xmlns:a16="http://schemas.microsoft.com/office/drawing/2014/main" id="{06B701C7-57C6-43E6-94F8-7A88A316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3473"/>
              <a:ext cx="91" cy="226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45080" name="Rectangle 24">
              <a:extLst>
                <a:ext uri="{FF2B5EF4-FFF2-40B4-BE49-F238E27FC236}">
                  <a16:creationId xmlns:a16="http://schemas.microsoft.com/office/drawing/2014/main" id="{3C85E2CE-AA87-4AE9-B496-315EDE960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609"/>
              <a:ext cx="91" cy="9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81" name="Rectangle 25">
              <a:extLst>
                <a:ext uri="{FF2B5EF4-FFF2-40B4-BE49-F238E27FC236}">
                  <a16:creationId xmlns:a16="http://schemas.microsoft.com/office/drawing/2014/main" id="{5EC28217-4498-4A3C-B80C-27A593AA0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3654"/>
              <a:ext cx="91" cy="45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05" name="Rectangle 26">
              <a:extLst>
                <a:ext uri="{FF2B5EF4-FFF2-40B4-BE49-F238E27FC236}">
                  <a16:creationId xmlns:a16="http://schemas.microsoft.com/office/drawing/2014/main" id="{B1A453D2-8ADD-4CD9-ABAB-57C9AA5FF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609"/>
              <a:ext cx="91" cy="90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06" name="Rectangle 27">
              <a:extLst>
                <a:ext uri="{FF2B5EF4-FFF2-40B4-BE49-F238E27FC236}">
                  <a16:creationId xmlns:a16="http://schemas.microsoft.com/office/drawing/2014/main" id="{08E9F3B3-269B-4EF8-9677-0C53EBE2D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3609"/>
              <a:ext cx="91" cy="90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07" name="Rectangle 28">
              <a:extLst>
                <a:ext uri="{FF2B5EF4-FFF2-40B4-BE49-F238E27FC236}">
                  <a16:creationId xmlns:a16="http://schemas.microsoft.com/office/drawing/2014/main" id="{A68A3907-C59D-4E8E-A5CF-4A7B1A17D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3609"/>
              <a:ext cx="90" cy="90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08" name="Rectangle 29">
              <a:extLst>
                <a:ext uri="{FF2B5EF4-FFF2-40B4-BE49-F238E27FC236}">
                  <a16:creationId xmlns:a16="http://schemas.microsoft.com/office/drawing/2014/main" id="{D29287D0-65B0-43E8-8D35-FCA021FF6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3473"/>
              <a:ext cx="90" cy="226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09" name="Rectangle 30">
              <a:extLst>
                <a:ext uri="{FF2B5EF4-FFF2-40B4-BE49-F238E27FC236}">
                  <a16:creationId xmlns:a16="http://schemas.microsoft.com/office/drawing/2014/main" id="{ACADE782-6390-4F72-A65F-E52664D89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1885"/>
              <a:ext cx="136" cy="136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10" name="Rectangle 31">
              <a:extLst>
                <a:ext uri="{FF2B5EF4-FFF2-40B4-BE49-F238E27FC236}">
                  <a16:creationId xmlns:a16="http://schemas.microsoft.com/office/drawing/2014/main" id="{526E85B2-80A0-4836-8CD4-BCD77A1AA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3563"/>
              <a:ext cx="90" cy="136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11" name="Rectangle 32">
              <a:extLst>
                <a:ext uri="{FF2B5EF4-FFF2-40B4-BE49-F238E27FC236}">
                  <a16:creationId xmlns:a16="http://schemas.microsoft.com/office/drawing/2014/main" id="{72D54CD7-BFD5-42DC-83BC-1F1E8488D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563"/>
              <a:ext cx="91" cy="136"/>
            </a:xfrm>
            <a:prstGeom prst="rect">
              <a:avLst/>
            </a:prstGeom>
            <a:gradFill rotWithShape="1">
              <a:gsLst>
                <a:gs pos="0">
                  <a:srgbClr val="F3C79F"/>
                </a:gs>
                <a:gs pos="50000">
                  <a:srgbClr val="705C4A"/>
                </a:gs>
                <a:gs pos="100000">
                  <a:srgbClr val="F3C79F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45089" name="Rectangle 33">
              <a:extLst>
                <a:ext uri="{FF2B5EF4-FFF2-40B4-BE49-F238E27FC236}">
                  <a16:creationId xmlns:a16="http://schemas.microsoft.com/office/drawing/2014/main" id="{3216FEFB-0530-4C5A-B2DA-D509A7BB0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3563"/>
              <a:ext cx="91" cy="13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0" name="Rectangle 34">
              <a:extLst>
                <a:ext uri="{FF2B5EF4-FFF2-40B4-BE49-F238E27FC236}">
                  <a16:creationId xmlns:a16="http://schemas.microsoft.com/office/drawing/2014/main" id="{599D1E97-40E8-4264-98BD-E37A5FD4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2112"/>
              <a:ext cx="136" cy="13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1" name="Rectangle 35">
              <a:extLst>
                <a:ext uri="{FF2B5EF4-FFF2-40B4-BE49-F238E27FC236}">
                  <a16:creationId xmlns:a16="http://schemas.microsoft.com/office/drawing/2014/main" id="{F42BE457-63B1-4D9C-80FC-6CD0F90C5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3654"/>
              <a:ext cx="91" cy="4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2" name="Rectangle 36">
              <a:extLst>
                <a:ext uri="{FF2B5EF4-FFF2-40B4-BE49-F238E27FC236}">
                  <a16:creationId xmlns:a16="http://schemas.microsoft.com/office/drawing/2014/main" id="{7CE845B6-BFCD-44AE-9C7D-946E87069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654"/>
              <a:ext cx="91" cy="4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3" name="Rectangle 37">
              <a:extLst>
                <a:ext uri="{FF2B5EF4-FFF2-40B4-BE49-F238E27FC236}">
                  <a16:creationId xmlns:a16="http://schemas.microsoft.com/office/drawing/2014/main" id="{0CC371BA-9F84-4FD0-9616-8BED0C14D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3563"/>
              <a:ext cx="91" cy="13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4" name="Rectangle 38">
              <a:extLst>
                <a:ext uri="{FF2B5EF4-FFF2-40B4-BE49-F238E27FC236}">
                  <a16:creationId xmlns:a16="http://schemas.microsoft.com/office/drawing/2014/main" id="{082F1049-96FF-44BE-A548-18AA995D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3563"/>
              <a:ext cx="91" cy="13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5" name="Rectangle 39">
              <a:extLst>
                <a:ext uri="{FF2B5EF4-FFF2-40B4-BE49-F238E27FC236}">
                  <a16:creationId xmlns:a16="http://schemas.microsoft.com/office/drawing/2014/main" id="{F3EFB4A2-C00E-4EF3-A1A0-492D3CC1D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518"/>
              <a:ext cx="91" cy="181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96" name="Rectangle 40">
              <a:extLst>
                <a:ext uri="{FF2B5EF4-FFF2-40B4-BE49-F238E27FC236}">
                  <a16:creationId xmlns:a16="http://schemas.microsoft.com/office/drawing/2014/main" id="{A153733B-95FB-4573-A84D-13781CB5E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3654"/>
              <a:ext cx="91" cy="4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60000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05840" eaLnBrk="1" hangingPunct="1">
                <a:defRPr/>
              </a:pPr>
              <a:endParaRPr lang="pt-BR" sz="198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1420" name="Rectangle 41">
              <a:extLst>
                <a:ext uri="{FF2B5EF4-FFF2-40B4-BE49-F238E27FC236}">
                  <a16:creationId xmlns:a16="http://schemas.microsoft.com/office/drawing/2014/main" id="{EB424A30-52CE-41F0-9B62-4D0690697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518"/>
              <a:ext cx="90" cy="181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1" name="Rectangle 42">
              <a:extLst>
                <a:ext uri="{FF2B5EF4-FFF2-40B4-BE49-F238E27FC236}">
                  <a16:creationId xmlns:a16="http://schemas.microsoft.com/office/drawing/2014/main" id="{FE9361F4-E00D-4EED-B80A-D501D1770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203"/>
              <a:ext cx="90" cy="1496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2" name="Rectangle 43">
              <a:extLst>
                <a:ext uri="{FF2B5EF4-FFF2-40B4-BE49-F238E27FC236}">
                  <a16:creationId xmlns:a16="http://schemas.microsoft.com/office/drawing/2014/main" id="{74B86DD0-85AC-4756-AE0D-AC6BD612C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518"/>
              <a:ext cx="90" cy="181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3" name="Rectangle 44">
              <a:extLst>
                <a:ext uri="{FF2B5EF4-FFF2-40B4-BE49-F238E27FC236}">
                  <a16:creationId xmlns:a16="http://schemas.microsoft.com/office/drawing/2014/main" id="{6C062DB7-E957-4367-9306-69FC43F71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4" y="3473"/>
              <a:ext cx="90" cy="226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4" name="Rectangle 45">
              <a:extLst>
                <a:ext uri="{FF2B5EF4-FFF2-40B4-BE49-F238E27FC236}">
                  <a16:creationId xmlns:a16="http://schemas.microsoft.com/office/drawing/2014/main" id="{60F16662-1E01-46A1-81EF-AAF518D89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155"/>
              <a:ext cx="90" cy="544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5" name="Rectangle 46">
              <a:extLst>
                <a:ext uri="{FF2B5EF4-FFF2-40B4-BE49-F238E27FC236}">
                  <a16:creationId xmlns:a16="http://schemas.microsoft.com/office/drawing/2014/main" id="{9A3B0412-2A0E-4FD3-86EA-795BA8F41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3654"/>
              <a:ext cx="91" cy="45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6" name="Rectangle 47">
              <a:extLst>
                <a:ext uri="{FF2B5EF4-FFF2-40B4-BE49-F238E27FC236}">
                  <a16:creationId xmlns:a16="http://schemas.microsoft.com/office/drawing/2014/main" id="{DCB39F9A-3733-41AE-B104-90E15B270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" y="2339"/>
              <a:ext cx="136" cy="136"/>
            </a:xfrm>
            <a:prstGeom prst="rect">
              <a:avLst/>
            </a:prstGeom>
            <a:gradFill rotWithShape="1">
              <a:gsLst>
                <a:gs pos="0">
                  <a:srgbClr val="FF9966"/>
                </a:gs>
                <a:gs pos="50000">
                  <a:srgbClr val="995C3D"/>
                </a:gs>
                <a:gs pos="100000">
                  <a:srgbClr val="FF9966"/>
                </a:gs>
              </a:gsLst>
              <a:lin ang="0" scaled="1"/>
            </a:gra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05840" eaLnBrk="1" hangingPunct="1">
                <a:spcBef>
                  <a:spcPct val="0"/>
                </a:spcBef>
                <a:buNone/>
              </a:pPr>
              <a:endParaRPr lang="pt-BR" alt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7" name="Line 48">
              <a:extLst>
                <a:ext uri="{FF2B5EF4-FFF2-40B4-BE49-F238E27FC236}">
                  <a16:creationId xmlns:a16="http://schemas.microsoft.com/office/drawing/2014/main" id="{05E587F6-E844-4BAC-8C96-728007DAC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3699"/>
              <a:ext cx="4536" cy="0"/>
            </a:xfrm>
            <a:prstGeom prst="line">
              <a:avLst/>
            </a:prstGeom>
            <a:noFill/>
            <a:ln w="1905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1005840"/>
              <a:endParaRPr 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8" name="Line 49">
              <a:extLst>
                <a:ext uri="{FF2B5EF4-FFF2-40B4-BE49-F238E27FC236}">
                  <a16:creationId xmlns:a16="http://schemas.microsoft.com/office/drawing/2014/main" id="{F482AB4F-9A63-4B43-A7B4-B1C6ADF0CE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0" y="1159"/>
              <a:ext cx="0" cy="2586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1005840"/>
              <a:endParaRPr lang="pt-BR" sz="1980">
                <a:solidFill>
                  <a:srgbClr val="000000"/>
                </a:solidFill>
              </a:endParaRPr>
            </a:p>
          </p:txBody>
        </p:sp>
        <p:sp>
          <p:nvSpPr>
            <p:cNvPr id="101429" name="Text Box 50">
              <a:extLst>
                <a:ext uri="{FF2B5EF4-FFF2-40B4-BE49-F238E27FC236}">
                  <a16:creationId xmlns:a16="http://schemas.microsoft.com/office/drawing/2014/main" id="{FED9DD21-7A3F-455A-9D31-02122A698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1151"/>
              <a:ext cx="125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Pesca esportiva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0" name="Text Box 51">
              <a:extLst>
                <a:ext uri="{FF2B5EF4-FFF2-40B4-BE49-F238E27FC236}">
                  <a16:creationId xmlns:a16="http://schemas.microsoft.com/office/drawing/2014/main" id="{CECA1214-8766-4627-9282-BB3E76FEC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1386"/>
              <a:ext cx="94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Aquicultura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1" name="Text Box 52">
              <a:extLst>
                <a:ext uri="{FF2B5EF4-FFF2-40B4-BE49-F238E27FC236}">
                  <a16:creationId xmlns:a16="http://schemas.microsoft.com/office/drawing/2014/main" id="{27C6556D-D098-4C10-93B9-10C4ECF9C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" y="1644"/>
              <a:ext cx="91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Estocagem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2" name="Text Box 53">
              <a:extLst>
                <a:ext uri="{FF2B5EF4-FFF2-40B4-BE49-F238E27FC236}">
                  <a16:creationId xmlns:a16="http://schemas.microsoft.com/office/drawing/2014/main" id="{4E48DDA0-99DD-4189-A378-5013B1AAC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3" y="1836"/>
              <a:ext cx="128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Pesca comercial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3" name="Text Box 54">
              <a:extLst>
                <a:ext uri="{FF2B5EF4-FFF2-40B4-BE49-F238E27FC236}">
                  <a16:creationId xmlns:a16="http://schemas.microsoft.com/office/drawing/2014/main" id="{C74F62DA-E9BE-40F5-81ED-1FF1557BA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2" y="2081"/>
              <a:ext cx="143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Controle biológico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4" name="Text Box 55">
              <a:extLst>
                <a:ext uri="{FF2B5EF4-FFF2-40B4-BE49-F238E27FC236}">
                  <a16:creationId xmlns:a16="http://schemas.microsoft.com/office/drawing/2014/main" id="{7BE223E8-EB24-4EE2-B7DE-23462FD65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2316"/>
              <a:ext cx="111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 err="1">
                  <a:solidFill>
                    <a:srgbClr val="EAEAEA"/>
                  </a:solidFill>
                </a:rPr>
                <a:t>Ornamentales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5" name="Text Box 56">
              <a:extLst>
                <a:ext uri="{FF2B5EF4-FFF2-40B4-BE49-F238E27FC236}">
                  <a16:creationId xmlns:a16="http://schemas.microsoft.com/office/drawing/2014/main" id="{8DF9E84D-65F5-4A75-8CAA-B07EDE016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699"/>
              <a:ext cx="54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África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36" name="Text Box 57">
              <a:extLst>
                <a:ext uri="{FF2B5EF4-FFF2-40B4-BE49-F238E27FC236}">
                  <a16:creationId xmlns:a16="http://schemas.microsoft.com/office/drawing/2014/main" id="{619AD52E-6099-4A51-BA47-9EA258FAB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" y="3699"/>
              <a:ext cx="732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América</a:t>
              </a:r>
            </a:p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do Norte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7" name="Text Box 58">
              <a:extLst>
                <a:ext uri="{FF2B5EF4-FFF2-40B4-BE49-F238E27FC236}">
                  <a16:creationId xmlns:a16="http://schemas.microsoft.com/office/drawing/2014/main" id="{2BC2893F-4A36-451D-BD08-6F9086ED6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3" y="3699"/>
              <a:ext cx="715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América</a:t>
              </a:r>
            </a:p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 dirty="0">
                  <a:solidFill>
                    <a:srgbClr val="EAEAEA"/>
                  </a:solidFill>
                </a:rPr>
                <a:t>do Sul</a:t>
              </a:r>
              <a:endParaRPr lang="en-US" altLang="pt-BR" sz="1760" b="1" dirty="0">
                <a:solidFill>
                  <a:srgbClr val="EAEAEA"/>
                </a:solidFill>
              </a:endParaRPr>
            </a:p>
          </p:txBody>
        </p:sp>
        <p:sp>
          <p:nvSpPr>
            <p:cNvPr id="101438" name="Text Box 59">
              <a:extLst>
                <a:ext uri="{FF2B5EF4-FFF2-40B4-BE49-F238E27FC236}">
                  <a16:creationId xmlns:a16="http://schemas.microsoft.com/office/drawing/2014/main" id="{7FA64538-BA75-4195-9F55-7A8B5EE20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9" y="3699"/>
              <a:ext cx="435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Ásia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39" name="Text Box 60">
              <a:extLst>
                <a:ext uri="{FF2B5EF4-FFF2-40B4-BE49-F238E27FC236}">
                  <a16:creationId xmlns:a16="http://schemas.microsoft.com/office/drawing/2014/main" id="{C40117B9-2248-48CD-9D74-72BEDFDC5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3699"/>
              <a:ext cx="633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Europa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0" name="Text Box 61">
              <a:extLst>
                <a:ext uri="{FF2B5EF4-FFF2-40B4-BE49-F238E27FC236}">
                  <a16:creationId xmlns:a16="http://schemas.microsoft.com/office/drawing/2014/main" id="{590A5D20-056E-4C09-AD6E-CB27FF050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5" y="3699"/>
              <a:ext cx="698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Oceania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1" name="Text Box 62">
              <a:extLst>
                <a:ext uri="{FF2B5EF4-FFF2-40B4-BE49-F238E27FC236}">
                  <a16:creationId xmlns:a16="http://schemas.microsoft.com/office/drawing/2014/main" id="{1E6D54DF-BE62-4DC4-948D-D1503CBDF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0" y="3714"/>
              <a:ext cx="740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ex URSS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2" name="Text Box 63">
              <a:extLst>
                <a:ext uri="{FF2B5EF4-FFF2-40B4-BE49-F238E27FC236}">
                  <a16:creationId xmlns:a16="http://schemas.microsoft.com/office/drawing/2014/main" id="{85E65FF9-03C7-4D57-8E46-B3513203D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3578"/>
              <a:ext cx="20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0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3" name="Text Box 64">
              <a:extLst>
                <a:ext uri="{FF2B5EF4-FFF2-40B4-BE49-F238E27FC236}">
                  <a16:creationId xmlns:a16="http://schemas.microsoft.com/office/drawing/2014/main" id="{740126C1-F3CD-41F8-88FC-FCC990668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3064"/>
              <a:ext cx="45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100 -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4" name="Text Box 65">
              <a:extLst>
                <a:ext uri="{FF2B5EF4-FFF2-40B4-BE49-F238E27FC236}">
                  <a16:creationId xmlns:a16="http://schemas.microsoft.com/office/drawing/2014/main" id="{80A00097-8051-48C4-AF9C-317069061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2565"/>
              <a:ext cx="45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200 -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5" name="Text Box 66">
              <a:extLst>
                <a:ext uri="{FF2B5EF4-FFF2-40B4-BE49-F238E27FC236}">
                  <a16:creationId xmlns:a16="http://schemas.microsoft.com/office/drawing/2014/main" id="{4759709C-197D-4B4B-B7AE-89F091FA9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2066"/>
              <a:ext cx="45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300 -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6" name="Text Box 67">
              <a:extLst>
                <a:ext uri="{FF2B5EF4-FFF2-40B4-BE49-F238E27FC236}">
                  <a16:creationId xmlns:a16="http://schemas.microsoft.com/office/drawing/2014/main" id="{32002C8C-2059-4702-906C-85FDD3609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1568"/>
              <a:ext cx="45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400 -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  <p:sp>
          <p:nvSpPr>
            <p:cNvPr id="101447" name="Text Box 68">
              <a:extLst>
                <a:ext uri="{FF2B5EF4-FFF2-40B4-BE49-F238E27FC236}">
                  <a16:creationId xmlns:a16="http://schemas.microsoft.com/office/drawing/2014/main" id="{A374F7B0-1CB2-461D-AA94-CF318355C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1038"/>
              <a:ext cx="45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005840">
                <a:spcBef>
                  <a:spcPct val="0"/>
                </a:spcBef>
                <a:buNone/>
              </a:pPr>
              <a:r>
                <a:rPr lang="pt-BR" altLang="pt-BR" sz="1760" b="1">
                  <a:solidFill>
                    <a:srgbClr val="EAEAEA"/>
                  </a:solidFill>
                </a:rPr>
                <a:t>500 -</a:t>
              </a:r>
              <a:endParaRPr lang="en-US" altLang="pt-BR" sz="1760" b="1">
                <a:solidFill>
                  <a:srgbClr val="EAEAEA"/>
                </a:solidFill>
              </a:endParaRPr>
            </a:p>
          </p:txBody>
        </p:sp>
      </p:grpSp>
      <p:sp>
        <p:nvSpPr>
          <p:cNvPr id="101380" name="Text Box 70">
            <a:extLst>
              <a:ext uri="{FF2B5EF4-FFF2-40B4-BE49-F238E27FC236}">
                <a16:creationId xmlns:a16="http://schemas.microsoft.com/office/drawing/2014/main" id="{BD79EAFE-98E0-4837-907D-AA906403F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694" y="822758"/>
            <a:ext cx="166263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</a:pPr>
            <a:r>
              <a:rPr lang="pt-BR" altLang="pt-BR" sz="1600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624 </a:t>
            </a:r>
            <a:r>
              <a:rPr lang="pt-BR" altLang="pt-BR" sz="1600" dirty="0" err="1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especies</a:t>
            </a:r>
            <a:endParaRPr lang="en-US" altLang="pt-BR" sz="1600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6484B72-D65F-4BED-BC51-9FFCBC49E660}"/>
              </a:ext>
            </a:extLst>
          </p:cNvPr>
          <p:cNvGrpSpPr/>
          <p:nvPr/>
        </p:nvGrpSpPr>
        <p:grpSpPr>
          <a:xfrm>
            <a:off x="10073990" y="941287"/>
            <a:ext cx="3641053" cy="1690733"/>
            <a:chOff x="6556411" y="108968"/>
            <a:chExt cx="3219400" cy="1496837"/>
          </a:xfrm>
        </p:grpSpPr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0F432506-5F31-4BF6-8BD8-E3448AAE0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76" t="46080" r="54724" b="24520"/>
            <a:stretch/>
          </p:blipFill>
          <p:spPr>
            <a:xfrm>
              <a:off x="6556411" y="108968"/>
              <a:ext cx="3219400" cy="1207275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7BE6A13-8178-4867-9C09-358E5814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0079" y="1303600"/>
              <a:ext cx="3195731" cy="302205"/>
            </a:xfrm>
            <a:prstGeom prst="rect">
              <a:avLst/>
            </a:prstGeom>
          </p:spPr>
        </p:pic>
      </p:grpSp>
      <p:sp>
        <p:nvSpPr>
          <p:cNvPr id="76" name="Text Box 2">
            <a:extLst>
              <a:ext uri="{FF2B5EF4-FFF2-40B4-BE49-F238E27FC236}">
                <a16:creationId xmlns:a16="http://schemas.microsoft.com/office/drawing/2014/main" id="{DC814B36-BE13-4555-A27A-0922F5EBB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32" y="18619"/>
            <a:ext cx="109326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aquicultura como agente de introduções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761A4A5-0B80-71F9-B565-F8536EB8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0485" y="7213364"/>
            <a:ext cx="1817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itchFamily="34" charset="0"/>
              </a:rPr>
              <a:t>Gozlan</a:t>
            </a:r>
            <a:r>
              <a:rPr lang="pt-BR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itchFamily="34" charset="0"/>
              </a:rPr>
              <a:t>, 2008</a:t>
            </a:r>
            <a:endParaRPr lang="en-US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59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20F6F659-4395-442D-AE1F-70563902A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397" y="1993267"/>
            <a:ext cx="75342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 eaLnBrk="1" hangingPunct="1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29763" name="Picture 3">
            <a:extLst>
              <a:ext uri="{FF2B5EF4-FFF2-40B4-BE49-F238E27FC236}">
                <a16:creationId xmlns:a16="http://schemas.microsoft.com/office/drawing/2014/main" id="{AFA4EBA5-D4CF-444B-AAE4-3B2C0886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11" y="3727292"/>
            <a:ext cx="4175284" cy="277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9764" name="Picture 4">
            <a:extLst>
              <a:ext uri="{FF2B5EF4-FFF2-40B4-BE49-F238E27FC236}">
                <a16:creationId xmlns:a16="http://schemas.microsoft.com/office/drawing/2014/main" id="{4079024C-2928-40F9-81E1-7DE22880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16" y="2539843"/>
            <a:ext cx="3588544" cy="477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9766" name="Rectangle 6">
            <a:extLst>
              <a:ext uri="{FF2B5EF4-FFF2-40B4-BE49-F238E27FC236}">
                <a16:creationId xmlns:a16="http://schemas.microsoft.com/office/drawing/2014/main" id="{263AD7AD-2884-4E2F-B725-F7CA07FC7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36" y="1112435"/>
            <a:ext cx="4356894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Peixes com menor valor comercial podem ser processados e vendidos ou servir com alimento para a família dos pescadores.</a:t>
            </a:r>
            <a:r>
              <a:rPr lang="en-US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29767" name="Rectangle 7">
            <a:extLst>
              <a:ext uri="{FF2B5EF4-FFF2-40B4-BE49-F238E27FC236}">
                <a16:creationId xmlns:a16="http://schemas.microsoft.com/office/drawing/2014/main" id="{D77A3175-7A60-486C-AD5B-66764E2A6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403" y="2484094"/>
            <a:ext cx="4356893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05840">
              <a:spcBef>
                <a:spcPct val="0"/>
              </a:spcBef>
              <a:buNone/>
              <a:defRPr/>
            </a:pPr>
            <a:r>
              <a:rPr lang="pt-BR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Ou destinado ao preparo de ração para os peixes em cultivo.</a:t>
            </a:r>
            <a:r>
              <a:rPr lang="en-US" altLang="pt-BR" sz="198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29768" name="Text Box 8">
            <a:extLst>
              <a:ext uri="{FF2B5EF4-FFF2-40B4-BE49-F238E27FC236}">
                <a16:creationId xmlns:a16="http://schemas.microsoft.com/office/drawing/2014/main" id="{530C02F2-9DEF-430E-9D6D-7FB2193AD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428" y="322106"/>
            <a:ext cx="217757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05840">
              <a:spcBef>
                <a:spcPct val="50000"/>
              </a:spcBef>
              <a:buNone/>
              <a:defRPr/>
            </a:pPr>
            <a:r>
              <a:rPr lang="en-CA" altLang="pt-BR" sz="2200">
                <a:solidFill>
                  <a:srgbClr val="FF0000"/>
                </a:solidFill>
                <a:latin typeface="Comic Sans MS" panose="030F0702030302020204" pitchFamily="66" charset="0"/>
              </a:rPr>
              <a:t>Tanques redes </a:t>
            </a:r>
          </a:p>
        </p:txBody>
      </p:sp>
    </p:spTree>
    <p:extLst>
      <p:ext uri="{BB962C8B-B14F-4D97-AF65-F5344CB8AC3E}">
        <p14:creationId xmlns:p14="http://schemas.microsoft.com/office/powerpoint/2010/main" val="1686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6" grpId="0"/>
      <p:bldP spid="629767" grpId="0"/>
      <p:bldP spid="62976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B87EEEC-E754-48E2-ABDB-7D2023E3D76A}"/>
              </a:ext>
            </a:extLst>
          </p:cNvPr>
          <p:cNvSpPr/>
          <p:nvPr/>
        </p:nvSpPr>
        <p:spPr bwMode="auto">
          <a:xfrm>
            <a:off x="2139412" y="1782765"/>
            <a:ext cx="4997989" cy="507523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pic>
        <p:nvPicPr>
          <p:cNvPr id="11266" name="Imagem 2">
            <a:extLst>
              <a:ext uri="{FF2B5EF4-FFF2-40B4-BE49-F238E27FC236}">
                <a16:creationId xmlns:a16="http://schemas.microsoft.com/office/drawing/2014/main" id="{52E274D0-39B5-4D3C-B88C-36367D2D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73" y="1782764"/>
            <a:ext cx="504825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Imagem 4">
            <a:extLst>
              <a:ext uri="{FF2B5EF4-FFF2-40B4-BE49-F238E27FC236}">
                <a16:creationId xmlns:a16="http://schemas.microsoft.com/office/drawing/2014/main" id="{8C33C645-133F-49C3-8554-D3897765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85" y="6143627"/>
            <a:ext cx="48053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aixaDeTexto 5">
            <a:extLst>
              <a:ext uri="{FF2B5EF4-FFF2-40B4-BE49-F238E27FC236}">
                <a16:creationId xmlns:a16="http://schemas.microsoft.com/office/drawing/2014/main" id="{9093BB95-DCDF-42CE-8562-E9F9F3B8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966" y="5773537"/>
            <a:ext cx="4865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/>
              <a:t>........................................................................</a:t>
            </a:r>
          </a:p>
        </p:txBody>
      </p:sp>
      <p:pic>
        <p:nvPicPr>
          <p:cNvPr id="11269" name="Imagem 13">
            <a:extLst>
              <a:ext uri="{FF2B5EF4-FFF2-40B4-BE49-F238E27FC236}">
                <a16:creationId xmlns:a16="http://schemas.microsoft.com/office/drawing/2014/main" id="{97E603CB-771E-412A-AFB0-8419D091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861520"/>
            <a:ext cx="4681537" cy="592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8940ECE-50ED-45C3-8374-A7F93149F667}"/>
              </a:ext>
            </a:extLst>
          </p:cNvPr>
          <p:cNvSpPr txBox="1"/>
          <p:nvPr/>
        </p:nvSpPr>
        <p:spPr>
          <a:xfrm>
            <a:off x="949581" y="152400"/>
            <a:ext cx="7377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O respaldo legal: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5003D7DA-4F14-4153-BB08-C9218F81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533400"/>
            <a:ext cx="343106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1">
            <a:extLst>
              <a:ext uri="{FF2B5EF4-FFF2-40B4-BE49-F238E27FC236}">
                <a16:creationId xmlns:a16="http://schemas.microsoft.com/office/drawing/2014/main" id="{255F283B-22C2-4708-B105-9BDD3ED9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" t="74200" r="1118" b="-835"/>
          <a:stretch/>
        </p:blipFill>
        <p:spPr bwMode="auto">
          <a:xfrm>
            <a:off x="3098800" y="4572000"/>
            <a:ext cx="8458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apezoide 6">
            <a:extLst>
              <a:ext uri="{FF2B5EF4-FFF2-40B4-BE49-F238E27FC236}">
                <a16:creationId xmlns:a16="http://schemas.microsoft.com/office/drawing/2014/main" id="{68C26532-C18C-4E50-8148-B184B9007BFA}"/>
              </a:ext>
            </a:extLst>
          </p:cNvPr>
          <p:cNvSpPr/>
          <p:nvPr/>
        </p:nvSpPr>
        <p:spPr bwMode="auto">
          <a:xfrm>
            <a:off x="5384800" y="3889248"/>
            <a:ext cx="3581400" cy="682752"/>
          </a:xfrm>
          <a:prstGeom prst="trapezoid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2A613AE4-D2FB-4DCD-A68D-ABF35E749C79}"/>
              </a:ext>
            </a:extLst>
          </p:cNvPr>
          <p:cNvSpPr/>
          <p:nvPr/>
        </p:nvSpPr>
        <p:spPr bwMode="auto">
          <a:xfrm>
            <a:off x="8830415" y="3975577"/>
            <a:ext cx="2722574" cy="561894"/>
          </a:xfrm>
          <a:custGeom>
            <a:avLst/>
            <a:gdLst>
              <a:gd name="connsiteX0" fmla="*/ 0 w 2722574"/>
              <a:gd name="connsiteY0" fmla="*/ 0 h 561894"/>
              <a:gd name="connsiteX1" fmla="*/ 1093155 w 2722574"/>
              <a:gd name="connsiteY1" fmla="*/ 481264 h 561894"/>
              <a:gd name="connsiteX2" fmla="*/ 2722574 w 2722574"/>
              <a:gd name="connsiteY2" fmla="*/ 556891 h 56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2574" h="561894">
                <a:moveTo>
                  <a:pt x="0" y="0"/>
                </a:moveTo>
                <a:cubicBezTo>
                  <a:pt x="319696" y="194224"/>
                  <a:pt x="639393" y="388449"/>
                  <a:pt x="1093155" y="481264"/>
                </a:cubicBezTo>
                <a:cubicBezTo>
                  <a:pt x="1546917" y="574079"/>
                  <a:pt x="2134745" y="565485"/>
                  <a:pt x="2722574" y="556891"/>
                </a:cubicBezTo>
              </a:path>
            </a:pathLst>
          </a:custGeom>
          <a:ln w="127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4814D9F8-EE49-40FF-A19E-F828144F25ED}"/>
              </a:ext>
            </a:extLst>
          </p:cNvPr>
          <p:cNvSpPr/>
          <p:nvPr/>
        </p:nvSpPr>
        <p:spPr bwMode="auto">
          <a:xfrm>
            <a:off x="3098800" y="3975577"/>
            <a:ext cx="2438400" cy="579372"/>
          </a:xfrm>
          <a:custGeom>
            <a:avLst/>
            <a:gdLst>
              <a:gd name="connsiteX0" fmla="*/ 2186310 w 2186310"/>
              <a:gd name="connsiteY0" fmla="*/ 0 h 579372"/>
              <a:gd name="connsiteX1" fmla="*/ 1175657 w 2186310"/>
              <a:gd name="connsiteY1" fmla="*/ 501889 h 579372"/>
              <a:gd name="connsiteX2" fmla="*/ 0 w 2186310"/>
              <a:gd name="connsiteY2" fmla="*/ 577516 h 579372"/>
              <a:gd name="connsiteX3" fmla="*/ 0 w 2186310"/>
              <a:gd name="connsiteY3" fmla="*/ 577516 h 57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6310" h="579372">
                <a:moveTo>
                  <a:pt x="2186310" y="0"/>
                </a:moveTo>
                <a:cubicBezTo>
                  <a:pt x="1863176" y="202818"/>
                  <a:pt x="1540042" y="405636"/>
                  <a:pt x="1175657" y="501889"/>
                </a:cubicBezTo>
                <a:cubicBezTo>
                  <a:pt x="811272" y="598142"/>
                  <a:pt x="0" y="577516"/>
                  <a:pt x="0" y="577516"/>
                </a:cubicBezTo>
                <a:lnTo>
                  <a:pt x="0" y="577516"/>
                </a:lnTo>
              </a:path>
            </a:pathLst>
          </a:custGeom>
          <a:ln w="1270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latin typeface="Arial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8A2408-7F0B-4378-B750-E03ADB1A2687}"/>
              </a:ext>
            </a:extLst>
          </p:cNvPr>
          <p:cNvSpPr txBox="1"/>
          <p:nvPr/>
        </p:nvSpPr>
        <p:spPr>
          <a:xfrm>
            <a:off x="2045750" y="1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 respaldo legal:</a:t>
            </a:r>
          </a:p>
          <a:p>
            <a:pPr defTabSz="1005840">
              <a:defRPr/>
            </a:pP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Sua interpretação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3126E4E-AD1F-4627-BB00-2B6385632871}"/>
              </a:ext>
            </a:extLst>
          </p:cNvPr>
          <p:cNvSpPr/>
          <p:nvPr/>
        </p:nvSpPr>
        <p:spPr>
          <a:xfrm>
            <a:off x="2719705" y="1387278"/>
            <a:ext cx="8153400" cy="1051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alt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 de Lei 5989-09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altLang="pt-B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Deputado Nelson Meurer (PR)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F582DBE-ACA3-4A46-AC69-32D64DA86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676989"/>
            <a:ext cx="632841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AA7FCCE-00A7-4CE7-82E4-1676FB75744D}"/>
              </a:ext>
            </a:extLst>
          </p:cNvPr>
          <p:cNvGrpSpPr/>
          <p:nvPr/>
        </p:nvGrpSpPr>
        <p:grpSpPr>
          <a:xfrm>
            <a:off x="3175000" y="5486400"/>
            <a:ext cx="7650804" cy="1676400"/>
            <a:chOff x="1295400" y="5181600"/>
            <a:chExt cx="7650804" cy="1676400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9159F9A3-83B3-40C2-B6CC-FD5AB6C6A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5181600"/>
              <a:ext cx="7650804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0AD69CCA-5CF4-46F4-ABDA-F4745CF3E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3204" y="5334000"/>
              <a:ext cx="4953000" cy="475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5B25DF-C6A1-4C76-8C43-EC481497888D}"/>
              </a:ext>
            </a:extLst>
          </p:cNvPr>
          <p:cNvSpPr txBox="1"/>
          <p:nvPr/>
        </p:nvSpPr>
        <p:spPr>
          <a:xfrm>
            <a:off x="2045750" y="304801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 respaldo legal</a:t>
            </a:r>
          </a:p>
          <a:p>
            <a:pPr defTabSz="1005840">
              <a:defRPr/>
            </a:pP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Outras iniciativas</a:t>
            </a:r>
          </a:p>
        </p:txBody>
      </p:sp>
    </p:spTree>
    <p:extLst>
      <p:ext uri="{BB962C8B-B14F-4D97-AF65-F5344CB8AC3E}">
        <p14:creationId xmlns:p14="http://schemas.microsoft.com/office/powerpoint/2010/main" val="2307265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03033F3-D412-4F7A-849B-DF4FFE30FA37}"/>
              </a:ext>
            </a:extLst>
          </p:cNvPr>
          <p:cNvSpPr/>
          <p:nvPr/>
        </p:nvSpPr>
        <p:spPr>
          <a:xfrm>
            <a:off x="3175000" y="1821360"/>
            <a:ext cx="464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Resolução 413/2009-CONAMA </a:t>
            </a:r>
          </a:p>
          <a:p>
            <a:r>
              <a:rPr lang="pt-BR" alt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facilita  criação de Parques Aquícolas)</a:t>
            </a:r>
            <a:endParaRPr lang="pt-BR" sz="2000" b="1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67873740-44E2-4E89-9203-C4EBA5D8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1" y="2768524"/>
            <a:ext cx="4572573" cy="157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23F1D11-8C79-4461-B554-81D6C4F6A59E}"/>
              </a:ext>
            </a:extLst>
          </p:cNvPr>
          <p:cNvSpPr/>
          <p:nvPr/>
        </p:nvSpPr>
        <p:spPr>
          <a:xfrm>
            <a:off x="3138905" y="4793160"/>
            <a:ext cx="50292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Estadual 76/2016 </a:t>
            </a:r>
          </a:p>
          <a:p>
            <a:r>
              <a:rPr lang="pt-BR" alt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cultivo de exóticas no Estado do Amazonas</a:t>
            </a:r>
            <a:endParaRPr lang="pt-BR" sz="2000" b="1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F185AA2-CF09-408B-A2A8-47B105FCC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5529944"/>
            <a:ext cx="4056845" cy="199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AED696B-26C4-4F81-8CF8-39EA866B0D0D}"/>
              </a:ext>
            </a:extLst>
          </p:cNvPr>
          <p:cNvSpPr txBox="1"/>
          <p:nvPr/>
        </p:nvSpPr>
        <p:spPr>
          <a:xfrm>
            <a:off x="2045750" y="304801"/>
            <a:ext cx="998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O respaldo legal</a:t>
            </a:r>
          </a:p>
          <a:p>
            <a:pPr defTabSz="1005840">
              <a:defRPr/>
            </a:pP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Outras iniciativas</a:t>
            </a:r>
          </a:p>
        </p:txBody>
      </p:sp>
    </p:spTree>
    <p:extLst>
      <p:ext uri="{BB962C8B-B14F-4D97-AF65-F5344CB8AC3E}">
        <p14:creationId xmlns:p14="http://schemas.microsoft.com/office/powerpoint/2010/main" val="3118613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6">
            <a:extLst>
              <a:ext uri="{FF2B5EF4-FFF2-40B4-BE49-F238E27FC236}">
                <a16:creationId xmlns:a16="http://schemas.microsoft.com/office/drawing/2014/main" id="{6B130803-5043-4263-96EA-B5666E68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427288"/>
            <a:ext cx="53213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7">
            <a:extLst>
              <a:ext uri="{FF2B5EF4-FFF2-40B4-BE49-F238E27FC236}">
                <a16:creationId xmlns:a16="http://schemas.microsoft.com/office/drawing/2014/main" id="{10385173-BFCB-401F-9C69-4AD8E9C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5244248"/>
            <a:ext cx="51149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m 8">
            <a:extLst>
              <a:ext uri="{FF2B5EF4-FFF2-40B4-BE49-F238E27FC236}">
                <a16:creationId xmlns:a16="http://schemas.microsoft.com/office/drawing/2014/main" id="{1A9057C6-8C9B-4A6B-B5B1-DDA6CDC6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5867400"/>
            <a:ext cx="50355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3996C2E-AD2F-4CFB-9BE8-96C406CBFEAF}"/>
              </a:ext>
            </a:extLst>
          </p:cNvPr>
          <p:cNvSpPr/>
          <p:nvPr/>
        </p:nvSpPr>
        <p:spPr>
          <a:xfrm>
            <a:off x="6481763" y="2357439"/>
            <a:ext cx="5340350" cy="26320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38" tIns="37719" rIns="75438" bIns="37719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5661B60-25E5-47A3-88BB-BA0F893AF1A3}"/>
              </a:ext>
            </a:extLst>
          </p:cNvPr>
          <p:cNvSpPr/>
          <p:nvPr/>
        </p:nvSpPr>
        <p:spPr>
          <a:xfrm>
            <a:off x="6573838" y="5186364"/>
            <a:ext cx="5180012" cy="12906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38" tIns="37719" rIns="75438" bIns="37719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249" name="Imagem 14">
            <a:extLst>
              <a:ext uri="{FF2B5EF4-FFF2-40B4-BE49-F238E27FC236}">
                <a16:creationId xmlns:a16="http://schemas.microsoft.com/office/drawing/2014/main" id="{969B5D1D-6D59-40EB-929E-DC55DBD2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2286000"/>
            <a:ext cx="4419349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1820561-0A79-44BD-A69E-B8299D9E44FA}"/>
              </a:ext>
            </a:extLst>
          </p:cNvPr>
          <p:cNvSpPr txBox="1"/>
          <p:nvPr/>
        </p:nvSpPr>
        <p:spPr>
          <a:xfrm>
            <a:off x="2155137" y="839334"/>
            <a:ext cx="97047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32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Respostas à critica:</a:t>
            </a:r>
          </a:p>
          <a:p>
            <a:pPr defTabSz="1005840">
              <a:defRPr/>
            </a:pPr>
            <a:r>
              <a:rPr lang="pt-BR" sz="24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Exemplo de reação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E8C9FB5-E252-435E-BB70-B0371F160B5A}"/>
              </a:ext>
            </a:extLst>
          </p:cNvPr>
          <p:cNvSpPr/>
          <p:nvPr/>
        </p:nvSpPr>
        <p:spPr>
          <a:xfrm>
            <a:off x="2184400" y="2514600"/>
            <a:ext cx="10896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Os reservatórios são ambientes degradados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Os escapes podem ser controlados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 tilápias  não se estabelece em reservatórios  grandes e profundos  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Não  há comprovação científica de impactos das tilápias</a:t>
            </a:r>
          </a:p>
          <a:p>
            <a:pPr marL="400050" lvl="1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Tilápias como filtradoras podem até melhoram a qualidade da água</a:t>
            </a:r>
          </a:p>
          <a:p>
            <a:pPr marL="400050" indent="-400050">
              <a:spcBef>
                <a:spcPts val="12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b="1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 mundo precisa comer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CF4D6C-1268-4252-91EC-F20CB1FBFED1}"/>
              </a:ext>
            </a:extLst>
          </p:cNvPr>
          <p:cNvSpPr txBox="1"/>
          <p:nvPr/>
        </p:nvSpPr>
        <p:spPr>
          <a:xfrm>
            <a:off x="1727200" y="1280040"/>
            <a:ext cx="1097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Argumentos para negligências no manejo</a:t>
            </a:r>
          </a:p>
        </p:txBody>
      </p:sp>
      <p:pic>
        <p:nvPicPr>
          <p:cNvPr id="4" name="Imagem 3" descr="fundo.png">
            <a:extLst>
              <a:ext uri="{FF2B5EF4-FFF2-40B4-BE49-F238E27FC236}">
                <a16:creationId xmlns:a16="http://schemas.microsoft.com/office/drawing/2014/main" id="{C2A48AA8-0EE0-F21A-C10E-D009279F2B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9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AEBCCF57-36DE-4BFB-9992-394F01D88A32}"/>
              </a:ext>
            </a:extLst>
          </p:cNvPr>
          <p:cNvSpPr/>
          <p:nvPr/>
        </p:nvSpPr>
        <p:spPr bwMode="auto">
          <a:xfrm>
            <a:off x="2260600" y="3545920"/>
            <a:ext cx="9372600" cy="2524357"/>
          </a:xfrm>
          <a:prstGeom prst="roundRect">
            <a:avLst/>
          </a:prstGeom>
          <a:solidFill>
            <a:schemeClr val="tx1"/>
          </a:solidFill>
          <a:ln w="12700" cap="sq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24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603546-C908-42C9-AC39-61BA2107C3A5}"/>
              </a:ext>
            </a:extLst>
          </p:cNvPr>
          <p:cNvSpPr txBox="1"/>
          <p:nvPr/>
        </p:nvSpPr>
        <p:spPr>
          <a:xfrm>
            <a:off x="1893350" y="152401"/>
            <a:ext cx="10654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05840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Reservatórios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654FC1D-B573-466D-A481-016D0D363960}"/>
              </a:ext>
            </a:extLst>
          </p:cNvPr>
          <p:cNvSpPr/>
          <p:nvPr/>
        </p:nvSpPr>
        <p:spPr>
          <a:xfrm>
            <a:off x="2413000" y="3685978"/>
            <a:ext cx="8991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“Freshwater ecosystems are at the forefront of the global biodiversity crisis, with more declining and extinct species than in terrestrial or marine environments.” </a:t>
            </a:r>
          </a:p>
          <a:p>
            <a:pPr algn="ctr">
              <a:spcBef>
                <a:spcPts val="1200"/>
              </a:spcBef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Hydrologic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alterations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invasions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represent two of the greatest threats to freshwater biota.” </a:t>
            </a:r>
            <a:endParaRPr lang="pt-BR" sz="28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3B1AC61-5604-4F47-9B08-1A0F816115C4}"/>
              </a:ext>
            </a:extLst>
          </p:cNvPr>
          <p:cNvGrpSpPr/>
          <p:nvPr/>
        </p:nvGrpSpPr>
        <p:grpSpPr>
          <a:xfrm>
            <a:off x="5989244" y="1739650"/>
            <a:ext cx="5415357" cy="1225512"/>
            <a:chOff x="4490643" y="1616850"/>
            <a:chExt cx="5415357" cy="122551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3B7CCE4-B544-4FC7-A45B-E5C8D46F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1616850"/>
              <a:ext cx="5410200" cy="10473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8C50B31-0855-44C0-A11D-3D331F5F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643" y="2660992"/>
              <a:ext cx="5413065" cy="181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m 3" descr="fundo.png">
            <a:extLst>
              <a:ext uri="{FF2B5EF4-FFF2-40B4-BE49-F238E27FC236}">
                <a16:creationId xmlns:a16="http://schemas.microsoft.com/office/drawing/2014/main" id="{A6729554-9B3C-D954-B3C9-140040447C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8176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m relacionada">
            <a:extLst>
              <a:ext uri="{FF2B5EF4-FFF2-40B4-BE49-F238E27FC236}">
                <a16:creationId xmlns:a16="http://schemas.microsoft.com/office/drawing/2014/main" id="{9BCE5D67-FC82-4F16-B0E9-ADDBDEDF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3790305" cy="857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B8AA58C3-E432-474C-A7EA-0D6EA8F994F4}"/>
              </a:ext>
            </a:extLst>
          </p:cNvPr>
          <p:cNvSpPr/>
          <p:nvPr/>
        </p:nvSpPr>
        <p:spPr bwMode="auto">
          <a:xfrm>
            <a:off x="2108200" y="3866977"/>
            <a:ext cx="9397148" cy="1771823"/>
          </a:xfrm>
          <a:prstGeom prst="roundRect">
            <a:avLst/>
          </a:prstGeom>
          <a:solidFill>
            <a:schemeClr val="tx1"/>
          </a:solidFill>
          <a:ln w="12700" cap="sq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603546-C908-42C9-AC39-61BA2107C3A5}"/>
              </a:ext>
            </a:extLst>
          </p:cNvPr>
          <p:cNvSpPr txBox="1"/>
          <p:nvPr/>
        </p:nvSpPr>
        <p:spPr>
          <a:xfrm>
            <a:off x="1237195" y="302520"/>
            <a:ext cx="11648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840"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Reservatórios hidrelétricos como facilitadores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E86C5D0-2A30-4F94-B9D0-900C86E5B9D2}"/>
              </a:ext>
            </a:extLst>
          </p:cNvPr>
          <p:cNvSpPr/>
          <p:nvPr/>
        </p:nvSpPr>
        <p:spPr>
          <a:xfrm>
            <a:off x="2629170" y="4143205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Reservoirs act as stepping-stones for the dispersal of exotic species across landscapes.</a:t>
            </a:r>
            <a:endParaRPr lang="pt-BR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F5E6A71-F1B3-4706-8F51-17F3A517681C}"/>
              </a:ext>
            </a:extLst>
          </p:cNvPr>
          <p:cNvGrpSpPr/>
          <p:nvPr/>
        </p:nvGrpSpPr>
        <p:grpSpPr>
          <a:xfrm>
            <a:off x="7061516" y="2140538"/>
            <a:ext cx="4801435" cy="1377843"/>
            <a:chOff x="4851329" y="4565757"/>
            <a:chExt cx="4801435" cy="1377843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35400C8E-3E52-4896-9601-31D8C1161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1329" y="4871043"/>
              <a:ext cx="4801435" cy="824713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A5385606-9451-46E4-AD09-C8DC7072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1329" y="5678978"/>
              <a:ext cx="4774022" cy="26462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79BD092-5028-496D-80EF-3A074707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8421" y="4565757"/>
              <a:ext cx="2526930" cy="28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777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A7F9036-D386-42C9-8B71-E5491905096A}"/>
              </a:ext>
            </a:extLst>
          </p:cNvPr>
          <p:cNvGrpSpPr/>
          <p:nvPr/>
        </p:nvGrpSpPr>
        <p:grpSpPr>
          <a:xfrm>
            <a:off x="8204200" y="2122845"/>
            <a:ext cx="5410200" cy="5195509"/>
            <a:chOff x="2057400" y="1281491"/>
            <a:chExt cx="5410200" cy="5195509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8672E52-FF4C-48E8-82B1-22187CB0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281491"/>
              <a:ext cx="5410200" cy="5195509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D86F1D8-79D9-4CA8-9E60-5475D889842D}"/>
                </a:ext>
              </a:extLst>
            </p:cNvPr>
            <p:cNvSpPr/>
            <p:nvPr/>
          </p:nvSpPr>
          <p:spPr bwMode="auto">
            <a:xfrm>
              <a:off x="2881850" y="3657600"/>
              <a:ext cx="533400" cy="2057400"/>
            </a:xfrm>
            <a:prstGeom prst="rect">
              <a:avLst/>
            </a:prstGeom>
            <a:solidFill>
              <a:srgbClr val="FF7C8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Arial" charset="0"/>
              </a:endParaRP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DF2138-C788-43E3-8A8A-0A547ED2BFD5}"/>
              </a:ext>
            </a:extLst>
          </p:cNvPr>
          <p:cNvSpPr txBox="1"/>
          <p:nvPr/>
        </p:nvSpPr>
        <p:spPr>
          <a:xfrm>
            <a:off x="1422400" y="0"/>
            <a:ext cx="11734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Espécies introduzidas por reservatórios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número médio-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CFC06C9-11CC-4E64-BCB5-4002083FD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/>
        </p:blipFill>
        <p:spPr bwMode="auto">
          <a:xfrm>
            <a:off x="9583667" y="1597683"/>
            <a:ext cx="3957057" cy="166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939A42-9E8C-4560-AB86-CB5C5E24E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" y="5664299"/>
            <a:ext cx="7763315" cy="203326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D6AFB-03A6-4CA5-9AF4-F4E5F29F0C2B}"/>
              </a:ext>
            </a:extLst>
          </p:cNvPr>
          <p:cNvSpPr txBox="1"/>
          <p:nvPr/>
        </p:nvSpPr>
        <p:spPr>
          <a:xfrm>
            <a:off x="2717800" y="134182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N=57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34D5747-80CB-EA1E-0B95-32933EBC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14" y="1632697"/>
            <a:ext cx="5167444" cy="37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fundo.png">
            <a:extLst>
              <a:ext uri="{FF2B5EF4-FFF2-40B4-BE49-F238E27FC236}">
                <a16:creationId xmlns:a16="http://schemas.microsoft.com/office/drawing/2014/main" id="{4ED2E005-4164-F4BC-2904-D3F982A5979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10" y="-61870"/>
            <a:ext cx="13817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9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6400</TotalTime>
  <Words>1406</Words>
  <Application>Microsoft Office PowerPoint</Application>
  <PresentationFormat>Personalizar</PresentationFormat>
  <Paragraphs>210</Paragraphs>
  <Slides>55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55</vt:i4>
      </vt:variant>
    </vt:vector>
  </HeadingPairs>
  <TitlesOfParts>
    <vt:vector size="76" baseType="lpstr">
      <vt:lpstr>Adobe Garamond Pro</vt:lpstr>
      <vt:lpstr>AdvPSPAL-B</vt:lpstr>
      <vt:lpstr>AdvPSPAL-R</vt:lpstr>
      <vt:lpstr>Aptos</vt:lpstr>
      <vt:lpstr>Arial</vt:lpstr>
      <vt:lpstr>Arial Black</vt:lpstr>
      <vt:lpstr>Bliss-Regular</vt:lpstr>
      <vt:lpstr>Book Antiqua</vt:lpstr>
      <vt:lpstr>Calibri</vt:lpstr>
      <vt:lpstr>Comic Sans MS</vt:lpstr>
      <vt:lpstr>HelveticaNeue</vt:lpstr>
      <vt:lpstr>Times</vt:lpstr>
      <vt:lpstr>Times New Roman</vt:lpstr>
      <vt:lpstr>TwCenMT-Regular</vt:lpstr>
      <vt:lpstr>Wingdings</vt:lpstr>
      <vt:lpstr>Tema do Office</vt:lpstr>
      <vt:lpstr>Design padrão</vt:lpstr>
      <vt:lpstr>1_Apresentação em branco</vt:lpstr>
      <vt:lpstr>1_Tema do Office</vt:lpstr>
      <vt:lpstr>Documento</vt:lpstr>
      <vt:lpstr>Microsoft Excel Chart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</dc:creator>
  <cp:lastModifiedBy>Angelo Antonio Agostinho</cp:lastModifiedBy>
  <cp:revision>163</cp:revision>
  <cp:lastPrinted>1601-01-01T00:00:00Z</cp:lastPrinted>
  <dcterms:created xsi:type="dcterms:W3CDTF">1601-01-01T00:00:00Z</dcterms:created>
  <dcterms:modified xsi:type="dcterms:W3CDTF">2025-09-01T19:40:07Z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