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94" r:id="rId5"/>
    <p:sldId id="293" r:id="rId6"/>
    <p:sldId id="258" r:id="rId7"/>
    <p:sldId id="259" r:id="rId8"/>
    <p:sldId id="260" r:id="rId9"/>
    <p:sldId id="297" r:id="rId10"/>
    <p:sldId id="261" r:id="rId11"/>
    <p:sldId id="263" r:id="rId12"/>
    <p:sldId id="264" r:id="rId13"/>
    <p:sldId id="265" r:id="rId14"/>
    <p:sldId id="266" r:id="rId15"/>
    <p:sldId id="267" r:id="rId16"/>
    <p:sldId id="268" r:id="rId17"/>
    <p:sldId id="295" r:id="rId18"/>
    <p:sldId id="269" r:id="rId19"/>
    <p:sldId id="296" r:id="rId20"/>
    <p:sldId id="271" r:id="rId21"/>
    <p:sldId id="270"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FFCF00"/>
    <a:srgbClr val="009E2F"/>
    <a:srgbClr val="3C3C3C"/>
    <a:srgbClr val="183FFF"/>
    <a:srgbClr val="00D000"/>
    <a:srgbClr val="16745A"/>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DED5F-1D40-4486-8BF0-991C98E1540E}" v="129" dt="2025-12-03T13:46:44.712"/>
    <p1510:client id="{7FF81395-9037-48C1-BE15-260AD6FCFD4D}" v="36" dt="2025-12-03T14:37:53.458"/>
    <p1510:client id="{D2D3B89A-720F-6155-2C85-DB000EF74C5E}" v="4" dt="2025-12-03T14:06:02.201"/>
    <p1510:client id="{E16F6C60-482C-908F-AFAB-B38CFB8DA8E1}" v="42" dt="2025-12-03T13:10:44.0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21394-2BBF-4B51-BB4B-F5267B64D8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pt-BR"/>
        </a:p>
      </dgm:t>
    </dgm:pt>
    <dgm:pt modelId="{E9993C8F-EF9D-4701-B2B0-4ACB83FC47FA}">
      <dgm:prSet/>
      <dgm:spPr>
        <a:solidFill>
          <a:srgbClr val="FE0000"/>
        </a:solidFill>
      </dgm:spPr>
      <dgm:t>
        <a:bodyPr/>
        <a:lstStyle/>
        <a:p>
          <a:r>
            <a:rPr lang="pt-BR"/>
            <a:t>Avanços na </a:t>
          </a:r>
          <a:r>
            <a:rPr lang="pt-BR" b="1"/>
            <a:t>manutenção da rede de monitoramento</a:t>
          </a:r>
          <a:r>
            <a:rPr lang="pt-BR"/>
            <a:t>.</a:t>
          </a:r>
        </a:p>
      </dgm:t>
    </dgm:pt>
    <dgm:pt modelId="{71003414-F737-4485-BE73-5F11DA05135A}" type="parTrans" cxnId="{80AF41E9-3255-4AF0-A6CF-9C020F731BB6}">
      <dgm:prSet/>
      <dgm:spPr/>
      <dgm:t>
        <a:bodyPr/>
        <a:lstStyle/>
        <a:p>
          <a:endParaRPr lang="pt-BR"/>
        </a:p>
      </dgm:t>
    </dgm:pt>
    <dgm:pt modelId="{4B3C7615-0ECF-44AE-BD19-37B656B33D50}" type="sibTrans" cxnId="{80AF41E9-3255-4AF0-A6CF-9C020F731BB6}">
      <dgm:prSet/>
      <dgm:spPr/>
      <dgm:t>
        <a:bodyPr/>
        <a:lstStyle/>
        <a:p>
          <a:endParaRPr lang="pt-BR"/>
        </a:p>
      </dgm:t>
    </dgm:pt>
    <dgm:pt modelId="{D36F07EA-1689-479B-B11F-AA59852D21FE}">
      <dgm:prSet/>
      <dgm:spPr>
        <a:solidFill>
          <a:srgbClr val="3C3C3C"/>
        </a:solidFill>
      </dgm:spPr>
      <dgm:t>
        <a:bodyPr/>
        <a:lstStyle/>
        <a:p>
          <a:r>
            <a:rPr lang="pt-BR" b="1" dirty="0"/>
            <a:t>Ampliação significativa</a:t>
          </a:r>
          <a:r>
            <a:rPr lang="pt-BR" dirty="0"/>
            <a:t> do número de estações indicativas.</a:t>
          </a:r>
        </a:p>
      </dgm:t>
    </dgm:pt>
    <dgm:pt modelId="{E6F28E31-EED6-437C-8E7A-EFD83B563335}" type="parTrans" cxnId="{C33459B6-5E5E-4F49-9191-E6B27F7B8C7D}">
      <dgm:prSet/>
      <dgm:spPr/>
      <dgm:t>
        <a:bodyPr/>
        <a:lstStyle/>
        <a:p>
          <a:endParaRPr lang="pt-BR"/>
        </a:p>
      </dgm:t>
    </dgm:pt>
    <dgm:pt modelId="{1D23EE95-2B8D-4340-B304-D2C238C476E2}" type="sibTrans" cxnId="{C33459B6-5E5E-4F49-9191-E6B27F7B8C7D}">
      <dgm:prSet/>
      <dgm:spPr/>
      <dgm:t>
        <a:bodyPr/>
        <a:lstStyle/>
        <a:p>
          <a:endParaRPr lang="pt-BR"/>
        </a:p>
      </dgm:t>
    </dgm:pt>
    <dgm:pt modelId="{A0071AC8-93E0-4045-A10C-3E3F641F5466}">
      <dgm:prSet/>
      <dgm:spPr>
        <a:solidFill>
          <a:srgbClr val="183FFF"/>
        </a:solidFill>
      </dgm:spPr>
      <dgm:t>
        <a:bodyPr/>
        <a:lstStyle/>
        <a:p>
          <a:r>
            <a:rPr lang="pt-BR"/>
            <a:t>Redução das concentrações de determinados poluentes em algumas regiões.</a:t>
          </a:r>
        </a:p>
      </dgm:t>
    </dgm:pt>
    <dgm:pt modelId="{D3797284-9F1E-410E-8B8B-35053E730BA1}" type="parTrans" cxnId="{F3449B8E-7892-4652-A3ED-03A1058D5FB2}">
      <dgm:prSet/>
      <dgm:spPr/>
      <dgm:t>
        <a:bodyPr/>
        <a:lstStyle/>
        <a:p>
          <a:endParaRPr lang="pt-BR"/>
        </a:p>
      </dgm:t>
    </dgm:pt>
    <dgm:pt modelId="{4E1E2D87-91D0-4251-8AF9-EBAF2A207BE6}" type="sibTrans" cxnId="{F3449B8E-7892-4652-A3ED-03A1058D5FB2}">
      <dgm:prSet/>
      <dgm:spPr/>
      <dgm:t>
        <a:bodyPr/>
        <a:lstStyle/>
        <a:p>
          <a:endParaRPr lang="pt-BR"/>
        </a:p>
      </dgm:t>
    </dgm:pt>
    <dgm:pt modelId="{FB9BA81F-9EF2-486B-B06F-48DFCDDC4ADB}">
      <dgm:prSet/>
      <dgm:spPr>
        <a:solidFill>
          <a:srgbClr val="00D000"/>
        </a:solidFill>
      </dgm:spPr>
      <dgm:t>
        <a:bodyPr/>
        <a:lstStyle/>
        <a:p>
          <a:r>
            <a:rPr lang="pt-BR"/>
            <a:t>Persistência de desafios, devido a dimensões continentais do país, </a:t>
          </a:r>
          <a:r>
            <a:rPr lang="pt-BR" b="1"/>
            <a:t>desigualdades regionais</a:t>
          </a:r>
          <a:r>
            <a:rPr lang="pt-BR"/>
            <a:t>, </a:t>
          </a:r>
          <a:r>
            <a:rPr lang="pt-BR" b="1"/>
            <a:t>vulnerabilidades socioambientais</a:t>
          </a:r>
          <a:r>
            <a:rPr lang="pt-BR"/>
            <a:t> existentes.</a:t>
          </a:r>
        </a:p>
      </dgm:t>
    </dgm:pt>
    <dgm:pt modelId="{B97ACA43-CC0D-44CB-B7CE-15E4DFBC1D91}" type="parTrans" cxnId="{B26F7E7D-684D-4A3E-A8B4-68FA91453996}">
      <dgm:prSet/>
      <dgm:spPr/>
      <dgm:t>
        <a:bodyPr/>
        <a:lstStyle/>
        <a:p>
          <a:endParaRPr lang="pt-BR"/>
        </a:p>
      </dgm:t>
    </dgm:pt>
    <dgm:pt modelId="{D46F3BBE-28F2-409D-B83C-0AFBAE4ADDA9}" type="sibTrans" cxnId="{B26F7E7D-684D-4A3E-A8B4-68FA91453996}">
      <dgm:prSet/>
      <dgm:spPr/>
      <dgm:t>
        <a:bodyPr/>
        <a:lstStyle/>
        <a:p>
          <a:endParaRPr lang="pt-BR"/>
        </a:p>
      </dgm:t>
    </dgm:pt>
    <dgm:pt modelId="{B8D22258-5B92-43A6-8E15-6FBDBE075A12}" type="pres">
      <dgm:prSet presAssocID="{2D821394-2BBF-4B51-BB4B-F5267B64D832}" presName="diagram" presStyleCnt="0">
        <dgm:presLayoutVars>
          <dgm:dir/>
          <dgm:resizeHandles val="exact"/>
        </dgm:presLayoutVars>
      </dgm:prSet>
      <dgm:spPr/>
    </dgm:pt>
    <dgm:pt modelId="{B1C44236-31A9-4CDD-99F1-FC612E9A2BE6}" type="pres">
      <dgm:prSet presAssocID="{E9993C8F-EF9D-4701-B2B0-4ACB83FC47FA}" presName="node" presStyleLbl="node1" presStyleIdx="0" presStyleCnt="4">
        <dgm:presLayoutVars>
          <dgm:bulletEnabled val="1"/>
        </dgm:presLayoutVars>
      </dgm:prSet>
      <dgm:spPr/>
    </dgm:pt>
    <dgm:pt modelId="{C6C44758-7F44-4007-BDAA-1178202700E4}" type="pres">
      <dgm:prSet presAssocID="{4B3C7615-0ECF-44AE-BD19-37B656B33D50}" presName="sibTrans" presStyleCnt="0"/>
      <dgm:spPr/>
    </dgm:pt>
    <dgm:pt modelId="{41D43D8B-C3CC-47F9-B3B2-4EA1C90DA1E6}" type="pres">
      <dgm:prSet presAssocID="{D36F07EA-1689-479B-B11F-AA59852D21FE}" presName="node" presStyleLbl="node1" presStyleIdx="1" presStyleCnt="4">
        <dgm:presLayoutVars>
          <dgm:bulletEnabled val="1"/>
        </dgm:presLayoutVars>
      </dgm:prSet>
      <dgm:spPr/>
    </dgm:pt>
    <dgm:pt modelId="{FB2C464B-81BB-496A-BB75-0F0A701360F0}" type="pres">
      <dgm:prSet presAssocID="{1D23EE95-2B8D-4340-B304-D2C238C476E2}" presName="sibTrans" presStyleCnt="0"/>
      <dgm:spPr/>
    </dgm:pt>
    <dgm:pt modelId="{F8CC5B44-3D1E-4D71-9654-AAAA6B62FB0B}" type="pres">
      <dgm:prSet presAssocID="{A0071AC8-93E0-4045-A10C-3E3F641F5466}" presName="node" presStyleLbl="node1" presStyleIdx="2" presStyleCnt="4">
        <dgm:presLayoutVars>
          <dgm:bulletEnabled val="1"/>
        </dgm:presLayoutVars>
      </dgm:prSet>
      <dgm:spPr/>
    </dgm:pt>
    <dgm:pt modelId="{7381EA4E-E38F-4711-B64E-436AA031AB74}" type="pres">
      <dgm:prSet presAssocID="{4E1E2D87-91D0-4251-8AF9-EBAF2A207BE6}" presName="sibTrans" presStyleCnt="0"/>
      <dgm:spPr/>
    </dgm:pt>
    <dgm:pt modelId="{3B07DB54-CB08-49CC-B216-925A6AA79FDE}" type="pres">
      <dgm:prSet presAssocID="{FB9BA81F-9EF2-486B-B06F-48DFCDDC4ADB}" presName="node" presStyleLbl="node1" presStyleIdx="3" presStyleCnt="4">
        <dgm:presLayoutVars>
          <dgm:bulletEnabled val="1"/>
        </dgm:presLayoutVars>
      </dgm:prSet>
      <dgm:spPr/>
    </dgm:pt>
  </dgm:ptLst>
  <dgm:cxnLst>
    <dgm:cxn modelId="{DF6A1018-F2A6-4CF4-B76A-4C4CF92C7BD3}" type="presOf" srcId="{E9993C8F-EF9D-4701-B2B0-4ACB83FC47FA}" destId="{B1C44236-31A9-4CDD-99F1-FC612E9A2BE6}" srcOrd="0" destOrd="0" presId="urn:microsoft.com/office/officeart/2005/8/layout/default"/>
    <dgm:cxn modelId="{147E9036-F90D-42BC-A2B8-2E63DF0205F9}" type="presOf" srcId="{2D821394-2BBF-4B51-BB4B-F5267B64D832}" destId="{B8D22258-5B92-43A6-8E15-6FBDBE075A12}" srcOrd="0" destOrd="0" presId="urn:microsoft.com/office/officeart/2005/8/layout/default"/>
    <dgm:cxn modelId="{C087C73D-DA2C-440A-9B6A-87E41BF7597E}" type="presOf" srcId="{A0071AC8-93E0-4045-A10C-3E3F641F5466}" destId="{F8CC5B44-3D1E-4D71-9654-AAAA6B62FB0B}" srcOrd="0" destOrd="0" presId="urn:microsoft.com/office/officeart/2005/8/layout/default"/>
    <dgm:cxn modelId="{B26F7E7D-684D-4A3E-A8B4-68FA91453996}" srcId="{2D821394-2BBF-4B51-BB4B-F5267B64D832}" destId="{FB9BA81F-9EF2-486B-B06F-48DFCDDC4ADB}" srcOrd="3" destOrd="0" parTransId="{B97ACA43-CC0D-44CB-B7CE-15E4DFBC1D91}" sibTransId="{D46F3BBE-28F2-409D-B83C-0AFBAE4ADDA9}"/>
    <dgm:cxn modelId="{015D3D7E-3284-4621-94B4-7F3DDD6F959E}" type="presOf" srcId="{D36F07EA-1689-479B-B11F-AA59852D21FE}" destId="{41D43D8B-C3CC-47F9-B3B2-4EA1C90DA1E6}" srcOrd="0" destOrd="0" presId="urn:microsoft.com/office/officeart/2005/8/layout/default"/>
    <dgm:cxn modelId="{24D1E580-0A0E-4D55-B826-16ED0F46030D}" type="presOf" srcId="{FB9BA81F-9EF2-486B-B06F-48DFCDDC4ADB}" destId="{3B07DB54-CB08-49CC-B216-925A6AA79FDE}" srcOrd="0" destOrd="0" presId="urn:microsoft.com/office/officeart/2005/8/layout/default"/>
    <dgm:cxn modelId="{F3449B8E-7892-4652-A3ED-03A1058D5FB2}" srcId="{2D821394-2BBF-4B51-BB4B-F5267B64D832}" destId="{A0071AC8-93E0-4045-A10C-3E3F641F5466}" srcOrd="2" destOrd="0" parTransId="{D3797284-9F1E-410E-8B8B-35053E730BA1}" sibTransId="{4E1E2D87-91D0-4251-8AF9-EBAF2A207BE6}"/>
    <dgm:cxn modelId="{C33459B6-5E5E-4F49-9191-E6B27F7B8C7D}" srcId="{2D821394-2BBF-4B51-BB4B-F5267B64D832}" destId="{D36F07EA-1689-479B-B11F-AA59852D21FE}" srcOrd="1" destOrd="0" parTransId="{E6F28E31-EED6-437C-8E7A-EFD83B563335}" sibTransId="{1D23EE95-2B8D-4340-B304-D2C238C476E2}"/>
    <dgm:cxn modelId="{80AF41E9-3255-4AF0-A6CF-9C020F731BB6}" srcId="{2D821394-2BBF-4B51-BB4B-F5267B64D832}" destId="{E9993C8F-EF9D-4701-B2B0-4ACB83FC47FA}" srcOrd="0" destOrd="0" parTransId="{71003414-F737-4485-BE73-5F11DA05135A}" sibTransId="{4B3C7615-0ECF-44AE-BD19-37B656B33D50}"/>
    <dgm:cxn modelId="{CFA29649-8D33-489F-AEF3-814B2D6C4356}" type="presParOf" srcId="{B8D22258-5B92-43A6-8E15-6FBDBE075A12}" destId="{B1C44236-31A9-4CDD-99F1-FC612E9A2BE6}" srcOrd="0" destOrd="0" presId="urn:microsoft.com/office/officeart/2005/8/layout/default"/>
    <dgm:cxn modelId="{752A53DB-BD71-46DE-99BD-91B8FB56CCA6}" type="presParOf" srcId="{B8D22258-5B92-43A6-8E15-6FBDBE075A12}" destId="{C6C44758-7F44-4007-BDAA-1178202700E4}" srcOrd="1" destOrd="0" presId="urn:microsoft.com/office/officeart/2005/8/layout/default"/>
    <dgm:cxn modelId="{D7E7325F-5DDD-4AAF-9793-2BB0766FE00F}" type="presParOf" srcId="{B8D22258-5B92-43A6-8E15-6FBDBE075A12}" destId="{41D43D8B-C3CC-47F9-B3B2-4EA1C90DA1E6}" srcOrd="2" destOrd="0" presId="urn:microsoft.com/office/officeart/2005/8/layout/default"/>
    <dgm:cxn modelId="{8483261D-1396-4FE2-A930-A3A03D7FADE5}" type="presParOf" srcId="{B8D22258-5B92-43A6-8E15-6FBDBE075A12}" destId="{FB2C464B-81BB-496A-BB75-0F0A701360F0}" srcOrd="3" destOrd="0" presId="urn:microsoft.com/office/officeart/2005/8/layout/default"/>
    <dgm:cxn modelId="{D1478EE4-76AA-4B75-9909-B636FB29AF56}" type="presParOf" srcId="{B8D22258-5B92-43A6-8E15-6FBDBE075A12}" destId="{F8CC5B44-3D1E-4D71-9654-AAAA6B62FB0B}" srcOrd="4" destOrd="0" presId="urn:microsoft.com/office/officeart/2005/8/layout/default"/>
    <dgm:cxn modelId="{A5734421-85D3-4989-B42F-B3F1512A5820}" type="presParOf" srcId="{B8D22258-5B92-43A6-8E15-6FBDBE075A12}" destId="{7381EA4E-E38F-4711-B64E-436AA031AB74}" srcOrd="5" destOrd="0" presId="urn:microsoft.com/office/officeart/2005/8/layout/default"/>
    <dgm:cxn modelId="{BD3E1D6A-639D-491A-BF0D-E51AFF202088}" type="presParOf" srcId="{B8D22258-5B92-43A6-8E15-6FBDBE075A12}" destId="{3B07DB54-CB08-49CC-B216-925A6AA79FD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4236-31A9-4CDD-99F1-FC612E9A2BE6}">
      <dsp:nvSpPr>
        <dsp:cNvPr id="0" name=""/>
        <dsp:cNvSpPr/>
      </dsp:nvSpPr>
      <dsp:spPr>
        <a:xfrm>
          <a:off x="1348661" y="1662"/>
          <a:ext cx="3368076" cy="2020845"/>
        </a:xfrm>
        <a:prstGeom prst="rect">
          <a:avLst/>
        </a:prstGeom>
        <a:solidFill>
          <a:srgbClr val="FE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a:t>Avanços na </a:t>
          </a:r>
          <a:r>
            <a:rPr lang="pt-BR" sz="2200" b="1" kern="1200"/>
            <a:t>manutenção da rede de monitoramento</a:t>
          </a:r>
          <a:r>
            <a:rPr lang="pt-BR" sz="2200" kern="1200"/>
            <a:t>.</a:t>
          </a:r>
        </a:p>
      </dsp:txBody>
      <dsp:txXfrm>
        <a:off x="1348661" y="1662"/>
        <a:ext cx="3368076" cy="2020845"/>
      </dsp:txXfrm>
    </dsp:sp>
    <dsp:sp modelId="{41D43D8B-C3CC-47F9-B3B2-4EA1C90DA1E6}">
      <dsp:nvSpPr>
        <dsp:cNvPr id="0" name=""/>
        <dsp:cNvSpPr/>
      </dsp:nvSpPr>
      <dsp:spPr>
        <a:xfrm>
          <a:off x="5053545" y="1662"/>
          <a:ext cx="3368076" cy="2020845"/>
        </a:xfrm>
        <a:prstGeom prst="rect">
          <a:avLst/>
        </a:prstGeom>
        <a:solidFill>
          <a:srgbClr val="3C3C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Ampliação significativa</a:t>
          </a:r>
          <a:r>
            <a:rPr lang="pt-BR" sz="2200" kern="1200" dirty="0"/>
            <a:t> do número de estações indicativas.</a:t>
          </a:r>
        </a:p>
      </dsp:txBody>
      <dsp:txXfrm>
        <a:off x="5053545" y="1662"/>
        <a:ext cx="3368076" cy="2020845"/>
      </dsp:txXfrm>
    </dsp:sp>
    <dsp:sp modelId="{F8CC5B44-3D1E-4D71-9654-AAAA6B62FB0B}">
      <dsp:nvSpPr>
        <dsp:cNvPr id="0" name=""/>
        <dsp:cNvSpPr/>
      </dsp:nvSpPr>
      <dsp:spPr>
        <a:xfrm>
          <a:off x="1348661" y="2359315"/>
          <a:ext cx="3368076" cy="2020845"/>
        </a:xfrm>
        <a:prstGeom prst="rect">
          <a:avLst/>
        </a:prstGeom>
        <a:solidFill>
          <a:srgbClr val="183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a:t>Redução das concentrações de determinados poluentes em algumas regiões.</a:t>
          </a:r>
        </a:p>
      </dsp:txBody>
      <dsp:txXfrm>
        <a:off x="1348661" y="2359315"/>
        <a:ext cx="3368076" cy="2020845"/>
      </dsp:txXfrm>
    </dsp:sp>
    <dsp:sp modelId="{3B07DB54-CB08-49CC-B216-925A6AA79FDE}">
      <dsp:nvSpPr>
        <dsp:cNvPr id="0" name=""/>
        <dsp:cNvSpPr/>
      </dsp:nvSpPr>
      <dsp:spPr>
        <a:xfrm>
          <a:off x="5053545" y="2359315"/>
          <a:ext cx="3368076" cy="2020845"/>
        </a:xfrm>
        <a:prstGeom prst="rect">
          <a:avLst/>
        </a:prstGeom>
        <a:solidFill>
          <a:srgbClr val="00D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a:t>Persistência de desafios, devido a dimensões continentais do país, </a:t>
          </a:r>
          <a:r>
            <a:rPr lang="pt-BR" sz="2200" b="1" kern="1200"/>
            <a:t>desigualdades regionais</a:t>
          </a:r>
          <a:r>
            <a:rPr lang="pt-BR" sz="2200" kern="1200"/>
            <a:t>, </a:t>
          </a:r>
          <a:r>
            <a:rPr lang="pt-BR" sz="2200" b="1" kern="1200"/>
            <a:t>vulnerabilidades socioambientais</a:t>
          </a:r>
          <a:r>
            <a:rPr lang="pt-BR" sz="2200" kern="1200"/>
            <a:t> existentes.</a:t>
          </a:r>
        </a:p>
      </dsp:txBody>
      <dsp:txXfrm>
        <a:off x="5053545" y="2359315"/>
        <a:ext cx="3368076" cy="20208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E9CAC-4245-455C-BE9E-B60050F9D3E2}" type="datetimeFigureOut">
              <a:rPr lang="pt-BR" smtClean="0"/>
              <a:t>03/12/2025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6B438-8229-474A-ABE3-3074BAF990AB}" type="slidenum">
              <a:rPr lang="pt-BR" smtClean="0"/>
              <a:t>‹nº›</a:t>
            </a:fld>
            <a:endParaRPr lang="pt-BR"/>
          </a:p>
        </p:txBody>
      </p:sp>
    </p:spTree>
    <p:extLst>
      <p:ext uri="{BB962C8B-B14F-4D97-AF65-F5344CB8AC3E}">
        <p14:creationId xmlns:p14="http://schemas.microsoft.com/office/powerpoint/2010/main" val="150042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2</a:t>
            </a:fld>
            <a:endParaRPr lang="pt-BR"/>
          </a:p>
        </p:txBody>
      </p:sp>
    </p:spTree>
    <p:extLst>
      <p:ext uri="{BB962C8B-B14F-4D97-AF65-F5344CB8AC3E}">
        <p14:creationId xmlns:p14="http://schemas.microsoft.com/office/powerpoint/2010/main" val="635111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frequência de ultrapassagem dos padrões de qualidade do ar da CONAMA 506/2024 também é </a:t>
            </a:r>
            <a:r>
              <a:rPr lang="pt-BR" err="1"/>
              <a:t>aborada</a:t>
            </a:r>
            <a:r>
              <a:rPr lang="pt-BR"/>
              <a:t> neste relatório. A figura da esquerda mostra as faixas de excedência de cada estação de monitoramento levando em consideração o PF de MP2.5. A análise pode ser feita para cada ano, poluente e padrão de qualidade do ar através da seleção do </a:t>
            </a:r>
            <a:r>
              <a:rPr lang="pt-BR" err="1"/>
              <a:t>dropdown</a:t>
            </a:r>
            <a:r>
              <a:rPr lang="pt-BR"/>
              <a:t> menu. Uma ferramenta de visualização e análise customizada das excedências dos padrões também é disponibilizada (figura da direita).</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11</a:t>
            </a:fld>
            <a:endParaRPr lang="pt-BR"/>
          </a:p>
        </p:txBody>
      </p:sp>
    </p:spTree>
    <p:extLst>
      <p:ext uri="{BB962C8B-B14F-4D97-AF65-F5344CB8AC3E}">
        <p14:creationId xmlns:p14="http://schemas.microsoft.com/office/powerpoint/2010/main" val="495914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13</a:t>
            </a:fld>
            <a:endParaRPr lang="pt-BR"/>
          </a:p>
        </p:txBody>
      </p:sp>
    </p:spTree>
    <p:extLst>
      <p:ext uri="{BB962C8B-B14F-4D97-AF65-F5344CB8AC3E}">
        <p14:creationId xmlns:p14="http://schemas.microsoft.com/office/powerpoint/2010/main" val="229001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0CD6E-9FAB-0937-6D4A-CB23452029D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931DE89-0C12-AAFC-F593-3F8DF6F7093A}"/>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E96DE993-2D4E-EA9A-F5F2-E224CC7369A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7528D389-25EC-1248-34A5-99378A4897B1}"/>
              </a:ext>
            </a:extLst>
          </p:cNvPr>
          <p:cNvSpPr>
            <a:spLocks noGrp="1"/>
          </p:cNvSpPr>
          <p:nvPr>
            <p:ph type="sldNum" sz="quarter" idx="5"/>
          </p:nvPr>
        </p:nvSpPr>
        <p:spPr/>
        <p:txBody>
          <a:bodyPr/>
          <a:lstStyle/>
          <a:p>
            <a:fld id="{5E121DEF-E8EF-4933-9379-37B37F4A346C}" type="slidenum">
              <a:rPr lang="pt-BR" smtClean="0"/>
              <a:t>14</a:t>
            </a:fld>
            <a:endParaRPr lang="pt-BR"/>
          </a:p>
        </p:txBody>
      </p:sp>
    </p:spTree>
    <p:extLst>
      <p:ext uri="{BB962C8B-B14F-4D97-AF65-F5344CB8AC3E}">
        <p14:creationId xmlns:p14="http://schemas.microsoft.com/office/powerpoint/2010/main" val="141209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Reforçar  que foram utilizadas 4 fontes de informação para a obtenção dos dados e preenchimento das respostas ao formulário enviado pelo </a:t>
            </a:r>
            <a:r>
              <a:rPr lang="pt-BR" err="1"/>
              <a:t>googleforms</a:t>
            </a:r>
            <a:r>
              <a:rPr lang="pt-BR"/>
              <a:t>.</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3</a:t>
            </a:fld>
            <a:endParaRPr lang="pt-BR"/>
          </a:p>
        </p:txBody>
      </p:sp>
    </p:spTree>
    <p:extLst>
      <p:ext uri="{BB962C8B-B14F-4D97-AF65-F5344CB8AC3E}">
        <p14:creationId xmlns:p14="http://schemas.microsoft.com/office/powerpoint/2010/main" val="189097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relatório disponibilizamos um banco de dados de concentração de poluentes atmosféricos monitorados no Brasil. Disponibilizamos os dados que tivemos acesso, seja pelo formulário ou coleta interna realizada pela equipe do projeto. </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4</a:t>
            </a:fld>
            <a:endParaRPr lang="pt-BR"/>
          </a:p>
        </p:txBody>
      </p:sp>
    </p:spTree>
    <p:extLst>
      <p:ext uri="{BB962C8B-B14F-4D97-AF65-F5344CB8AC3E}">
        <p14:creationId xmlns:p14="http://schemas.microsoft.com/office/powerpoint/2010/main" val="341787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As figuras apresentam a distribuição espacial da rede de monitoramento ativa (esquerda). À direita, apresentamos a distribuição espacial das estações categorizadas por Referência ou Indicativa. Algumas estações não obtivemos às informações completas sobre seu status e categoria. Aumento e redução em relação ao relatório ano base 2023</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5</a:t>
            </a:fld>
            <a:endParaRPr lang="pt-BR"/>
          </a:p>
        </p:txBody>
      </p:sp>
    </p:spTree>
    <p:extLst>
      <p:ext uri="{BB962C8B-B14F-4D97-AF65-F5344CB8AC3E}">
        <p14:creationId xmlns:p14="http://schemas.microsoft.com/office/powerpoint/2010/main" val="1320317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6FD5D-C1E8-C642-2411-527A9071AFD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3C6B1EC-EF95-CE1D-C22C-EEB5D1CE6D5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2483B36B-6A6C-5CC8-040C-1B9055BA4C94}"/>
              </a:ext>
            </a:extLst>
          </p:cNvPr>
          <p:cNvSpPr>
            <a:spLocks noGrp="1"/>
          </p:cNvSpPr>
          <p:nvPr>
            <p:ph type="body" idx="1"/>
          </p:nvPr>
        </p:nvSpPr>
        <p:spPr/>
        <p:txBody>
          <a:bodyPr/>
          <a:lstStyle/>
          <a:p>
            <a:r>
              <a:rPr lang="pt-BR"/>
              <a:t>As figuras apresentam a distribuição espacial da rede de monitoramento ativa (esquerda). À direita, apresentamos a distribuição espacial das estações categorizadas por Referência ou Indicativa. Algumas estações não obtivemos às informações completas sobre seu status e categoria. Aumento e redução em relação ao relatório ano base 2023</a:t>
            </a:r>
          </a:p>
        </p:txBody>
      </p:sp>
      <p:sp>
        <p:nvSpPr>
          <p:cNvPr id="4" name="Espaço Reservado para Número de Slide 3">
            <a:extLst>
              <a:ext uri="{FF2B5EF4-FFF2-40B4-BE49-F238E27FC236}">
                <a16:creationId xmlns:a16="http://schemas.microsoft.com/office/drawing/2014/main" id="{DBC6CD8C-B567-EA4D-8DC2-4F9E94F48138}"/>
              </a:ext>
            </a:extLst>
          </p:cNvPr>
          <p:cNvSpPr>
            <a:spLocks noGrp="1"/>
          </p:cNvSpPr>
          <p:nvPr>
            <p:ph type="sldNum" sz="quarter" idx="5"/>
          </p:nvPr>
        </p:nvSpPr>
        <p:spPr/>
        <p:txBody>
          <a:bodyPr/>
          <a:lstStyle/>
          <a:p>
            <a:fld id="{5E121DEF-E8EF-4933-9379-37B37F4A346C}" type="slidenum">
              <a:rPr lang="pt-BR" smtClean="0"/>
              <a:t>6</a:t>
            </a:fld>
            <a:endParaRPr lang="pt-BR"/>
          </a:p>
        </p:txBody>
      </p:sp>
    </p:spTree>
    <p:extLst>
      <p:ext uri="{BB962C8B-B14F-4D97-AF65-F5344CB8AC3E}">
        <p14:creationId xmlns:p14="http://schemas.microsoft.com/office/powerpoint/2010/main" val="423295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Foi desenvolvido um método para estimar a representatividade espacial das estações de monitoramento, com base no fluxo de veículos estimado por GPS e proximidade com indústrias potencialmente poluidoras listadas no RAPP. O método estima a representatividade para qualquer estação de monitoramento no Brasil e viabiliza a determinação da cobertura espacial e populacional do monitoramento da qualidade do ar. A representatividade temporal das estações também foi determinada, conforme guia de monitoramento da qualidade do ar do MMA. </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7</a:t>
            </a:fld>
            <a:endParaRPr lang="pt-BR"/>
          </a:p>
        </p:txBody>
      </p:sp>
    </p:spTree>
    <p:extLst>
      <p:ext uri="{BB962C8B-B14F-4D97-AF65-F5344CB8AC3E}">
        <p14:creationId xmlns:p14="http://schemas.microsoft.com/office/powerpoint/2010/main" val="79504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versão do relatório, trazemos informações e ferramentas inéditas para a gestão da qualidade do ar no Brasil. Disponibilizamos a visualização/</a:t>
            </a:r>
            <a:r>
              <a:rPr lang="pt-BR" err="1"/>
              <a:t>plot</a:t>
            </a:r>
            <a:r>
              <a:rPr lang="pt-BR"/>
              <a:t> das séries temporais das concentrações de poluentes, agregadas em médias diárias, mensais, dia da semana e hora do dia. </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8</a:t>
            </a:fld>
            <a:endParaRPr lang="pt-BR"/>
          </a:p>
        </p:txBody>
      </p:sp>
    </p:spTree>
    <p:extLst>
      <p:ext uri="{BB962C8B-B14F-4D97-AF65-F5344CB8AC3E}">
        <p14:creationId xmlns:p14="http://schemas.microsoft.com/office/powerpoint/2010/main" val="104050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Uma ferramenta de visualização customizada das séries temporais é disponibilizada para extrair informações sobre a qualidade do ar em cada ponto de monitoramento. A ferramenta permite estimar a média, mínimo, máximo de concentrações em janelas temporais customizadas. </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9</a:t>
            </a:fld>
            <a:endParaRPr lang="pt-BR"/>
          </a:p>
        </p:txBody>
      </p:sp>
    </p:spTree>
    <p:extLst>
      <p:ext uri="{BB962C8B-B14F-4D97-AF65-F5344CB8AC3E}">
        <p14:creationId xmlns:p14="http://schemas.microsoft.com/office/powerpoint/2010/main" val="382997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 banco de dados desenvolvido permitiu a realização de análise de tendência, que por sua vez, representa o acréscimo ou decréscimo das concentrações de poluentes no Brasil. A figura da esquerda apresenta as tendências da concentração de ozônio por estação, enquanto a figura da direita representa as tendências de MP2.5. Verificamos que existem alguns pontos de aumento das concentrações de ozônio. Em relação ao MP2.5, em geral, as concentrações estão diminuindo. </a:t>
            </a:r>
          </a:p>
        </p:txBody>
      </p:sp>
      <p:sp>
        <p:nvSpPr>
          <p:cNvPr id="4" name="Espaço Reservado para Número de Slide 3"/>
          <p:cNvSpPr>
            <a:spLocks noGrp="1"/>
          </p:cNvSpPr>
          <p:nvPr>
            <p:ph type="sldNum" sz="quarter" idx="5"/>
          </p:nvPr>
        </p:nvSpPr>
        <p:spPr/>
        <p:txBody>
          <a:bodyPr/>
          <a:lstStyle/>
          <a:p>
            <a:fld id="{5E121DEF-E8EF-4933-9379-37B37F4A346C}" type="slidenum">
              <a:rPr lang="pt-BR" smtClean="0"/>
              <a:t>10</a:t>
            </a:fld>
            <a:endParaRPr lang="pt-BR"/>
          </a:p>
        </p:txBody>
      </p:sp>
    </p:spTree>
    <p:extLst>
      <p:ext uri="{BB962C8B-B14F-4D97-AF65-F5344CB8AC3E}">
        <p14:creationId xmlns:p14="http://schemas.microsoft.com/office/powerpoint/2010/main" val="3230174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8860" y="1466732"/>
            <a:ext cx="4458510" cy="2638340"/>
          </a:xfrm>
        </p:spPr>
        <p:txBody>
          <a:bodyPr anchor="b"/>
          <a:lstStyle>
            <a:lvl1pPr algn="ctr">
              <a:defRPr sz="6000"/>
            </a:lvl1pPr>
          </a:lstStyle>
          <a:p>
            <a:r>
              <a:rPr lang="pt-BR"/>
              <a:t>Clique para editar o título Mestre</a:t>
            </a:r>
            <a:endParaRPr lang="en-US"/>
          </a:p>
        </p:txBody>
      </p:sp>
      <p:sp>
        <p:nvSpPr>
          <p:cNvPr id="3" name="Subtitle 2"/>
          <p:cNvSpPr>
            <a:spLocks noGrp="1"/>
          </p:cNvSpPr>
          <p:nvPr>
            <p:ph type="subTitle" idx="1"/>
          </p:nvPr>
        </p:nvSpPr>
        <p:spPr>
          <a:xfrm>
            <a:off x="278860" y="4426381"/>
            <a:ext cx="4458510" cy="14977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Date Placeholder 3"/>
          <p:cNvSpPr>
            <a:spLocks noGrp="1"/>
          </p:cNvSpPr>
          <p:nvPr>
            <p:ph type="dt" sz="half" idx="10"/>
          </p:nvPr>
        </p:nvSpPr>
        <p:spPr/>
        <p:txBody>
          <a:bodyPr/>
          <a:lstStyle/>
          <a:p>
            <a:fld id="{B982560D-EAB4-41B9-8234-DF00148B0D71}" type="datetimeFigureOut">
              <a:rPr lang="pt-BR" smtClean="0"/>
              <a:t>03/12/2025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19884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982560D-EAB4-41B9-8234-DF00148B0D71}" type="datetimeFigureOut">
              <a:rPr lang="pt-BR" smtClean="0"/>
              <a:t>03/12/2025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137562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982560D-EAB4-41B9-8234-DF00148B0D71}" type="datetimeFigureOut">
              <a:rPr lang="pt-BR" smtClean="0"/>
              <a:t>03/12/2025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289479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982560D-EAB4-41B9-8234-DF00148B0D71}" type="datetimeFigureOut">
              <a:rPr lang="pt-BR" smtClean="0"/>
              <a:t>03/12/2025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309160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B982560D-EAB4-41B9-8234-DF00148B0D71}" type="datetimeFigureOut">
              <a:rPr lang="pt-BR" smtClean="0"/>
              <a:t>03/12/2025</a:t>
            </a:fld>
            <a:endParaRPr lang="pt-BR"/>
          </a:p>
        </p:txBody>
      </p:sp>
      <p:sp>
        <p:nvSpPr>
          <p:cNvPr id="6" name="Slide Number Placeholder 5"/>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29481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FF0000"/>
                </a:solidFill>
              </a:defRPr>
            </a:lvl1pPr>
          </a:lstStyle>
          <a:p>
            <a:r>
              <a:rPr lang="pt-BR"/>
              <a:t>Clique para editar o título Mestre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982560D-EAB4-41B9-8234-DF00148B0D71}" type="datetimeFigureOut">
              <a:rPr lang="pt-BR" smtClean="0"/>
              <a:t>03/12/2025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376216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B982560D-EAB4-41B9-8234-DF00148B0D71}" type="datetimeFigureOut">
              <a:rPr lang="pt-BR" smtClean="0"/>
              <a:t>03/12/2025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88589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B982560D-EAB4-41B9-8234-DF00148B0D71}" type="datetimeFigureOut">
              <a:rPr lang="pt-BR" smtClean="0"/>
              <a:t>03/12/2025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132146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10966" y="136525"/>
            <a:ext cx="10515600" cy="1325563"/>
          </a:xfrm>
        </p:spPr>
        <p:txBody>
          <a:bodyPr/>
          <a:lstStyle>
            <a:lvl1pPr>
              <a:defRPr>
                <a:solidFill>
                  <a:srgbClr val="FF0000"/>
                </a:solidFill>
              </a:defRPr>
            </a:lvl1pPr>
          </a:lstStyle>
          <a:p>
            <a:r>
              <a:rPr lang="pt-BR" dirty="0"/>
              <a:t>Clique para editar o título Mestre</a:t>
            </a:r>
            <a:endParaRPr lang="en-US" dirty="0"/>
          </a:p>
        </p:txBody>
      </p:sp>
      <p:sp>
        <p:nvSpPr>
          <p:cNvPr id="3" name="Date Placeholder 2"/>
          <p:cNvSpPr>
            <a:spLocks noGrp="1"/>
          </p:cNvSpPr>
          <p:nvPr>
            <p:ph type="dt" sz="half" idx="10"/>
          </p:nvPr>
        </p:nvSpPr>
        <p:spPr/>
        <p:txBody>
          <a:bodyPr/>
          <a:lstStyle/>
          <a:p>
            <a:fld id="{B982560D-EAB4-41B9-8234-DF00148B0D71}" type="datetimeFigureOut">
              <a:rPr lang="pt-BR" smtClean="0"/>
              <a:t>03/12/2025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349877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560D-EAB4-41B9-8234-DF00148B0D71}" type="datetimeFigureOut">
              <a:rPr lang="pt-BR" smtClean="0"/>
              <a:t>03/12/2025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304625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Em Br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560D-EAB4-41B9-8234-DF00148B0D71}" type="datetimeFigureOut">
              <a:rPr lang="pt-BR" smtClean="0"/>
              <a:t>03/12/2025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14852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982560D-EAB4-41B9-8234-DF00148B0D71}" type="datetimeFigureOut">
              <a:rPr lang="pt-BR" smtClean="0"/>
              <a:t>03/12/2025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461FB4A-F8D0-45EF-8847-05AD60DCE42B}" type="slidenum">
              <a:rPr lang="pt-BR" smtClean="0"/>
              <a:t>‹nº›</a:t>
            </a:fld>
            <a:endParaRPr lang="pt-BR"/>
          </a:p>
        </p:txBody>
      </p:sp>
    </p:spTree>
    <p:extLst>
      <p:ext uri="{BB962C8B-B14F-4D97-AF65-F5344CB8AC3E}">
        <p14:creationId xmlns:p14="http://schemas.microsoft.com/office/powerpoint/2010/main" val="39092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65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2560D-EAB4-41B9-8234-DF00148B0D71}" type="datetimeFigureOut">
              <a:rPr lang="pt-BR" smtClean="0"/>
              <a:t>03/12/2025</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1FB4A-F8D0-45EF-8847-05AD60DCE42B}" type="slidenum">
              <a:rPr lang="pt-BR" smtClean="0"/>
              <a:t>‹nº›</a:t>
            </a:fld>
            <a:endParaRPr lang="pt-BR"/>
          </a:p>
        </p:txBody>
      </p:sp>
    </p:spTree>
    <p:extLst>
      <p:ext uri="{BB962C8B-B14F-4D97-AF65-F5344CB8AC3E}">
        <p14:creationId xmlns:p14="http://schemas.microsoft.com/office/powerpoint/2010/main" val="37994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arquivos.lcqar.ufsc.br/data/databases/stations/MQAr/" TargetMode="Externa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ório Anual de Acompanhamento da Qualidade do Ar - 2025 - Home">
            <a:extLst>
              <a:ext uri="{FF2B5EF4-FFF2-40B4-BE49-F238E27FC236}">
                <a16:creationId xmlns:a16="http://schemas.microsoft.com/office/drawing/2014/main" id="{42C38663-C96E-972B-EC2F-AD3E4F7351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720"/>
          <a:stretch>
            <a:fillRect/>
          </a:stretch>
        </p:blipFill>
        <p:spPr bwMode="auto">
          <a:xfrm>
            <a:off x="0" y="813347"/>
            <a:ext cx="4860925" cy="5231305"/>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A6FCC139-28FC-490D-EE00-2F477092DAF3}"/>
              </a:ext>
            </a:extLst>
          </p:cNvPr>
          <p:cNvSpPr>
            <a:spLocks noGrp="1"/>
          </p:cNvSpPr>
          <p:nvPr>
            <p:ph type="subTitle" idx="1"/>
          </p:nvPr>
        </p:nvSpPr>
        <p:spPr>
          <a:xfrm>
            <a:off x="8095505" y="5271956"/>
            <a:ext cx="4458510" cy="1497764"/>
          </a:xfrm>
        </p:spPr>
        <p:txBody>
          <a:bodyPr>
            <a:normAutofit fontScale="77500" lnSpcReduction="20000"/>
          </a:bodyPr>
          <a:lstStyle/>
          <a:p>
            <a:pPr lvl="0" defTabSz="457200">
              <a:lnSpc>
                <a:spcPct val="100000"/>
              </a:lnSpc>
              <a:spcBef>
                <a:spcPts val="0"/>
              </a:spcBef>
              <a:defRPr/>
            </a:pPr>
            <a:r>
              <a:rPr lang="pt-BR" b="1" dirty="0">
                <a:solidFill>
                  <a:srgbClr val="16745A"/>
                </a:solidFill>
                <a:latin typeface="Century Gothic" panose="020B0502020202020204" pitchFamily="34" charset="0"/>
                <a:cs typeface="Arial" panose="020B0604020202020204" pitchFamily="34" charset="0"/>
              </a:rPr>
              <a:t>Secretaria Nacional de Meio Ambiente Urbano e Qualidade Ambiental</a:t>
            </a:r>
          </a:p>
          <a:p>
            <a:pPr lvl="0" defTabSz="457200">
              <a:lnSpc>
                <a:spcPct val="100000"/>
              </a:lnSpc>
              <a:spcBef>
                <a:spcPts val="0"/>
              </a:spcBef>
              <a:defRPr/>
            </a:pPr>
            <a:endParaRPr lang="pt-BR" b="1" dirty="0">
              <a:solidFill>
                <a:srgbClr val="16745A"/>
              </a:solidFill>
              <a:latin typeface="Century Gothic" panose="020B0502020202020204" pitchFamily="34" charset="0"/>
              <a:cs typeface="Arial" panose="020B0604020202020204" pitchFamily="34" charset="0"/>
            </a:endParaRPr>
          </a:p>
          <a:p>
            <a:pPr lvl="0" defTabSz="457200">
              <a:lnSpc>
                <a:spcPct val="100000"/>
              </a:lnSpc>
              <a:spcBef>
                <a:spcPts val="0"/>
              </a:spcBef>
              <a:defRPr/>
            </a:pPr>
            <a:r>
              <a:rPr lang="pt-BR" b="1" dirty="0">
                <a:solidFill>
                  <a:srgbClr val="16745A"/>
                </a:solidFill>
                <a:latin typeface="Century Gothic" panose="020B0502020202020204" pitchFamily="34" charset="0"/>
                <a:cs typeface="Arial" panose="020B0604020202020204" pitchFamily="34" charset="0"/>
              </a:rPr>
              <a:t>Ministério do Meio Ambiente e Mudança do Clima</a:t>
            </a:r>
          </a:p>
          <a:p>
            <a:endParaRPr lang="pt-BR" dirty="0"/>
          </a:p>
        </p:txBody>
      </p:sp>
    </p:spTree>
    <p:extLst>
      <p:ext uri="{BB962C8B-B14F-4D97-AF65-F5344CB8AC3E}">
        <p14:creationId xmlns:p14="http://schemas.microsoft.com/office/powerpoint/2010/main" val="429460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9450" y="140927"/>
            <a:ext cx="9082025" cy="431080"/>
          </a:xfrm>
          <a:prstGeom prst="rect">
            <a:avLst/>
          </a:prstGeom>
        </p:spPr>
        <p:txBody>
          <a:bodyPr lIns="0" tIns="0" rIns="0" bIns="0" rtlCol="0" anchor="t">
            <a:spAutoFit/>
          </a:bodyPr>
          <a:lstStyle/>
          <a:p>
            <a:pPr>
              <a:lnSpc>
                <a:spcPts val="3330"/>
              </a:lnSpc>
            </a:pPr>
            <a:r>
              <a:rPr lang="pt-BR" sz="3200" b="1" dirty="0">
                <a:solidFill>
                  <a:schemeClr val="bg1"/>
                </a:solidFill>
                <a:latin typeface="Aptos Display" panose="020B0004020202020204" pitchFamily="34" charset="0"/>
                <a:ea typeface="Public Sans Bold"/>
                <a:cs typeface="Public Sans Bold"/>
                <a:sym typeface="Public Sans Bold"/>
              </a:rPr>
              <a:t>Qualidade do Ar no Brasil</a:t>
            </a:r>
          </a:p>
        </p:txBody>
      </p:sp>
      <p:sp>
        <p:nvSpPr>
          <p:cNvPr id="3" name="TextBox 3"/>
          <p:cNvSpPr txBox="1"/>
          <p:nvPr/>
        </p:nvSpPr>
        <p:spPr>
          <a:xfrm>
            <a:off x="679450" y="561783"/>
            <a:ext cx="9082025" cy="371448"/>
          </a:xfrm>
          <a:prstGeom prst="rect">
            <a:avLst/>
          </a:prstGeom>
        </p:spPr>
        <p:txBody>
          <a:bodyPr lIns="0" tIns="0" rIns="0" bIns="0" rtlCol="0" anchor="t">
            <a:spAutoFit/>
          </a:bodyPr>
          <a:lstStyle/>
          <a:p>
            <a:pPr>
              <a:lnSpc>
                <a:spcPts val="3033"/>
              </a:lnSpc>
            </a:pPr>
            <a:r>
              <a:rPr lang="pt-BR" sz="2333" spc="233" dirty="0">
                <a:solidFill>
                  <a:schemeClr val="bg1"/>
                </a:solidFill>
                <a:latin typeface="Aptos Display" panose="020B0004020202020204" pitchFamily="34" charset="0"/>
                <a:ea typeface="DM Sans Bold"/>
                <a:cs typeface="DM Sans Bold"/>
                <a:sym typeface="DM Sans Bold"/>
              </a:rPr>
              <a:t>Análise de tendências qualidade do ar no Brasil</a:t>
            </a:r>
            <a:endParaRPr lang="pt-BR" sz="1666" spc="166" dirty="0">
              <a:solidFill>
                <a:schemeClr val="bg1"/>
              </a:solidFill>
              <a:latin typeface="Aptos Display" panose="020B0004020202020204" pitchFamily="34" charset="0"/>
              <a:ea typeface="DM Sans"/>
              <a:cs typeface="DM Sans"/>
              <a:sym typeface="DM Sans"/>
            </a:endParaRPr>
          </a:p>
        </p:txBody>
      </p:sp>
      <p:pic>
        <p:nvPicPr>
          <p:cNvPr id="5" name="Imagem 4">
            <a:extLst>
              <a:ext uri="{FF2B5EF4-FFF2-40B4-BE49-F238E27FC236}">
                <a16:creationId xmlns:a16="http://schemas.microsoft.com/office/drawing/2014/main" id="{2EC0D1E5-6870-6476-5B12-C3CCA46041B6}"/>
              </a:ext>
            </a:extLst>
          </p:cNvPr>
          <p:cNvPicPr>
            <a:picLocks noChangeAspect="1"/>
          </p:cNvPicPr>
          <p:nvPr/>
        </p:nvPicPr>
        <p:blipFill>
          <a:blip r:embed="rId3"/>
          <a:stretch>
            <a:fillRect/>
          </a:stretch>
        </p:blipFill>
        <p:spPr>
          <a:xfrm>
            <a:off x="600803" y="1234766"/>
            <a:ext cx="5322963" cy="4658631"/>
          </a:xfrm>
          <a:prstGeom prst="rect">
            <a:avLst/>
          </a:prstGeom>
        </p:spPr>
      </p:pic>
      <p:pic>
        <p:nvPicPr>
          <p:cNvPr id="7" name="Imagem 6">
            <a:extLst>
              <a:ext uri="{FF2B5EF4-FFF2-40B4-BE49-F238E27FC236}">
                <a16:creationId xmlns:a16="http://schemas.microsoft.com/office/drawing/2014/main" id="{53497078-5E53-2732-C82D-A981AB9361C6}"/>
              </a:ext>
            </a:extLst>
          </p:cNvPr>
          <p:cNvPicPr>
            <a:picLocks noChangeAspect="1"/>
          </p:cNvPicPr>
          <p:nvPr/>
        </p:nvPicPr>
        <p:blipFill>
          <a:blip r:embed="rId4"/>
          <a:stretch>
            <a:fillRect/>
          </a:stretch>
        </p:blipFill>
        <p:spPr>
          <a:xfrm>
            <a:off x="6646339" y="1234765"/>
            <a:ext cx="5377466" cy="4699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ChangeAspect="1"/>
          </p:cNvSpPr>
          <p:nvPr/>
        </p:nvSpPr>
        <p:spPr>
          <a:xfrm>
            <a:off x="624861" y="2275038"/>
            <a:ext cx="5232400" cy="4582962"/>
          </a:xfrm>
          <a:custGeom>
            <a:avLst/>
            <a:gdLst/>
            <a:ahLst/>
            <a:cxnLst/>
            <a:rect l="l" t="t" r="r" b="b"/>
            <a:pathLst>
              <a:path w="4880193" h="4274471">
                <a:moveTo>
                  <a:pt x="0" y="0"/>
                </a:moveTo>
                <a:lnTo>
                  <a:pt x="4880194" y="0"/>
                </a:lnTo>
                <a:lnTo>
                  <a:pt x="4880194" y="4274472"/>
                </a:lnTo>
                <a:lnTo>
                  <a:pt x="0" y="4274472"/>
                </a:lnTo>
                <a:lnTo>
                  <a:pt x="0" y="0"/>
                </a:lnTo>
                <a:close/>
              </a:path>
            </a:pathLst>
          </a:custGeom>
          <a:blipFill>
            <a:blip r:embed="rId3"/>
            <a:stretch>
              <a:fillRect/>
            </a:stretch>
          </a:blipFill>
        </p:spPr>
        <p:txBody>
          <a:bodyPr/>
          <a:lstStyle/>
          <a:p>
            <a:endParaRPr lang="pt-BR" sz="1200"/>
          </a:p>
        </p:txBody>
      </p:sp>
      <p:sp>
        <p:nvSpPr>
          <p:cNvPr id="3" name="Freeform 3"/>
          <p:cNvSpPr>
            <a:spLocks noChangeAspect="1"/>
          </p:cNvSpPr>
          <p:nvPr/>
        </p:nvSpPr>
        <p:spPr>
          <a:xfrm>
            <a:off x="6531173" y="889373"/>
            <a:ext cx="5572142" cy="2539627"/>
          </a:xfrm>
          <a:custGeom>
            <a:avLst/>
            <a:gdLst/>
            <a:ahLst/>
            <a:cxnLst/>
            <a:rect l="l" t="t" r="r" b="b"/>
            <a:pathLst>
              <a:path w="6145601" h="2800993">
                <a:moveTo>
                  <a:pt x="0" y="0"/>
                </a:moveTo>
                <a:lnTo>
                  <a:pt x="6145600" y="0"/>
                </a:lnTo>
                <a:lnTo>
                  <a:pt x="6145600" y="2800994"/>
                </a:lnTo>
                <a:lnTo>
                  <a:pt x="0" y="2800994"/>
                </a:lnTo>
                <a:lnTo>
                  <a:pt x="0" y="0"/>
                </a:lnTo>
                <a:close/>
              </a:path>
            </a:pathLst>
          </a:custGeom>
          <a:blipFill>
            <a:blip r:embed="rId4"/>
            <a:stretch>
              <a:fillRect/>
            </a:stretch>
          </a:blipFill>
        </p:spPr>
        <p:txBody>
          <a:bodyPr/>
          <a:lstStyle/>
          <a:p>
            <a:endParaRPr lang="pt-BR" sz="1200"/>
          </a:p>
        </p:txBody>
      </p:sp>
      <p:sp>
        <p:nvSpPr>
          <p:cNvPr id="4" name="Freeform 4"/>
          <p:cNvSpPr>
            <a:spLocks noChangeAspect="1"/>
          </p:cNvSpPr>
          <p:nvPr/>
        </p:nvSpPr>
        <p:spPr>
          <a:xfrm>
            <a:off x="9537485" y="4317381"/>
            <a:ext cx="2654515" cy="1681926"/>
          </a:xfrm>
          <a:custGeom>
            <a:avLst/>
            <a:gdLst/>
            <a:ahLst/>
            <a:cxnLst/>
            <a:rect l="l" t="t" r="r" b="b"/>
            <a:pathLst>
              <a:path w="5540281" h="3295127">
                <a:moveTo>
                  <a:pt x="0" y="0"/>
                </a:moveTo>
                <a:lnTo>
                  <a:pt x="5540281" y="0"/>
                </a:lnTo>
                <a:lnTo>
                  <a:pt x="5540281" y="3295127"/>
                </a:lnTo>
                <a:lnTo>
                  <a:pt x="0" y="3295127"/>
                </a:lnTo>
                <a:lnTo>
                  <a:pt x="0" y="0"/>
                </a:lnTo>
                <a:close/>
              </a:path>
            </a:pathLst>
          </a:custGeom>
          <a:blipFill>
            <a:blip r:embed="rId5"/>
            <a:stretch>
              <a:fillRect/>
            </a:stretch>
          </a:blipFill>
        </p:spPr>
        <p:txBody>
          <a:bodyPr/>
          <a:lstStyle/>
          <a:p>
            <a:endParaRPr lang="pt-BR" sz="1200"/>
          </a:p>
        </p:txBody>
      </p:sp>
      <p:sp>
        <p:nvSpPr>
          <p:cNvPr id="5" name="Freeform 5"/>
          <p:cNvSpPr>
            <a:spLocks noChangeAspect="1"/>
          </p:cNvSpPr>
          <p:nvPr/>
        </p:nvSpPr>
        <p:spPr>
          <a:xfrm>
            <a:off x="5857261" y="3749564"/>
            <a:ext cx="3698697" cy="2817560"/>
          </a:xfrm>
          <a:custGeom>
            <a:avLst/>
            <a:gdLst/>
            <a:ahLst/>
            <a:cxnLst/>
            <a:rect l="l" t="t" r="r" b="b"/>
            <a:pathLst>
              <a:path w="4719699" h="3584072">
                <a:moveTo>
                  <a:pt x="0" y="0"/>
                </a:moveTo>
                <a:lnTo>
                  <a:pt x="4719699" y="0"/>
                </a:lnTo>
                <a:lnTo>
                  <a:pt x="4719699" y="3584072"/>
                </a:lnTo>
                <a:lnTo>
                  <a:pt x="0" y="3584072"/>
                </a:lnTo>
                <a:lnTo>
                  <a:pt x="0" y="0"/>
                </a:lnTo>
                <a:close/>
              </a:path>
            </a:pathLst>
          </a:custGeom>
          <a:blipFill>
            <a:blip r:embed="rId6"/>
            <a:stretch>
              <a:fillRect/>
            </a:stretch>
          </a:blipFill>
        </p:spPr>
        <p:txBody>
          <a:bodyPr/>
          <a:lstStyle/>
          <a:p>
            <a:endParaRPr lang="pt-BR" sz="1200"/>
          </a:p>
        </p:txBody>
      </p:sp>
      <p:sp>
        <p:nvSpPr>
          <p:cNvPr id="6" name="TextBox 6"/>
          <p:cNvSpPr txBox="1"/>
          <p:nvPr/>
        </p:nvSpPr>
        <p:spPr>
          <a:xfrm>
            <a:off x="679450" y="417095"/>
            <a:ext cx="9082025" cy="445250"/>
          </a:xfrm>
          <a:prstGeom prst="rect">
            <a:avLst/>
          </a:prstGeom>
        </p:spPr>
        <p:txBody>
          <a:bodyPr lIns="0" tIns="0" rIns="0" bIns="0" rtlCol="0" anchor="t">
            <a:spAutoFit/>
          </a:bodyPr>
          <a:lstStyle/>
          <a:p>
            <a:pPr>
              <a:lnSpc>
                <a:spcPts val="3330"/>
              </a:lnSpc>
            </a:pPr>
            <a:r>
              <a:rPr lang="pt-BR" sz="3600" b="1" dirty="0">
                <a:solidFill>
                  <a:schemeClr val="bg1"/>
                </a:solidFill>
                <a:latin typeface="Aptos Display"/>
                <a:ea typeface="Public Sans Bold"/>
                <a:cs typeface="Public Sans Bold"/>
                <a:sym typeface="Public Sans Bold"/>
              </a:rPr>
              <a:t>Qualidade do ar no Brasil</a:t>
            </a:r>
          </a:p>
        </p:txBody>
      </p:sp>
      <p:sp>
        <p:nvSpPr>
          <p:cNvPr id="7" name="TextBox 7"/>
          <p:cNvSpPr txBox="1"/>
          <p:nvPr/>
        </p:nvSpPr>
        <p:spPr>
          <a:xfrm>
            <a:off x="679450" y="1412667"/>
            <a:ext cx="5060950" cy="1140890"/>
          </a:xfrm>
          <a:prstGeom prst="rect">
            <a:avLst/>
          </a:prstGeom>
        </p:spPr>
        <p:txBody>
          <a:bodyPr wrap="square" lIns="0" tIns="0" rIns="0" bIns="0" rtlCol="0" anchor="t">
            <a:spAutoFit/>
          </a:bodyPr>
          <a:lstStyle/>
          <a:p>
            <a:pPr algn="ctr">
              <a:lnSpc>
                <a:spcPts val="3033"/>
              </a:lnSpc>
            </a:pPr>
            <a:r>
              <a:rPr lang="pt-BR" sz="2333" spc="233" dirty="0">
                <a:solidFill>
                  <a:srgbClr val="000000"/>
                </a:solidFill>
                <a:latin typeface="Aptos Display" panose="020B0004020202020204" pitchFamily="34" charset="0"/>
                <a:ea typeface="DM Sans Bold"/>
                <a:cs typeface="DM Sans Bold"/>
                <a:sym typeface="DM Sans Bold"/>
              </a:rPr>
              <a:t>Ultrapassagens dos padrões de qualidade do ar no Brasil</a:t>
            </a:r>
          </a:p>
          <a:p>
            <a:pPr algn="ctr">
              <a:lnSpc>
                <a:spcPts val="3033"/>
              </a:lnSpc>
            </a:pPr>
            <a:endParaRPr lang="pt-BR" sz="2333" b="1" spc="233" dirty="0">
              <a:solidFill>
                <a:srgbClr val="000000"/>
              </a:solidFill>
              <a:latin typeface="Aptos Display" panose="020B0004020202020204" pitchFamily="34" charset="0"/>
              <a:ea typeface="DM Sans Bold"/>
              <a:cs typeface="DM Sans Bold"/>
              <a:sym typeface="DM Sans Bold"/>
            </a:endParaRPr>
          </a:p>
        </p:txBody>
      </p:sp>
      <p:sp>
        <p:nvSpPr>
          <p:cNvPr id="8" name="TextBox 7">
            <a:extLst>
              <a:ext uri="{FF2B5EF4-FFF2-40B4-BE49-F238E27FC236}">
                <a16:creationId xmlns:a16="http://schemas.microsoft.com/office/drawing/2014/main" id="{8CCD257D-59C7-7454-BC6D-79565D6956BA}"/>
              </a:ext>
            </a:extLst>
          </p:cNvPr>
          <p:cNvSpPr txBox="1"/>
          <p:nvPr/>
        </p:nvSpPr>
        <p:spPr>
          <a:xfrm>
            <a:off x="6918325" y="64802"/>
            <a:ext cx="5060950" cy="1140890"/>
          </a:xfrm>
          <a:prstGeom prst="rect">
            <a:avLst/>
          </a:prstGeom>
        </p:spPr>
        <p:txBody>
          <a:bodyPr wrap="square" lIns="0" tIns="0" rIns="0" bIns="0" rtlCol="0" anchor="t">
            <a:spAutoFit/>
          </a:bodyPr>
          <a:lstStyle/>
          <a:p>
            <a:pPr algn="ctr">
              <a:lnSpc>
                <a:spcPts val="3033"/>
              </a:lnSpc>
            </a:pPr>
            <a:r>
              <a:rPr lang="pt-BR" sz="2333" spc="233" dirty="0">
                <a:solidFill>
                  <a:schemeClr val="bg1"/>
                </a:solidFill>
                <a:latin typeface="Aptos Display" panose="020B0004020202020204" pitchFamily="34" charset="0"/>
                <a:ea typeface="DM Sans Bold"/>
                <a:cs typeface="DM Sans Bold"/>
                <a:sym typeface="DM Sans Bold"/>
              </a:rPr>
              <a:t>Ferramenta de análise de ultrapassagens dos padrões</a:t>
            </a:r>
          </a:p>
          <a:p>
            <a:pPr algn="ctr">
              <a:lnSpc>
                <a:spcPts val="3033"/>
              </a:lnSpc>
            </a:pPr>
            <a:endParaRPr lang="pt-BR" sz="2333" b="1" spc="233" dirty="0">
              <a:solidFill>
                <a:schemeClr val="bg1"/>
              </a:solidFill>
              <a:latin typeface="Aptos Display" panose="020B0004020202020204" pitchFamily="34" charset="0"/>
              <a:ea typeface="DM Sans Bold"/>
              <a:cs typeface="DM Sans Bold"/>
              <a:sym typeface="DM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79450" y="270042"/>
            <a:ext cx="10249296" cy="846386"/>
          </a:xfrm>
          <a:prstGeom prst="rect">
            <a:avLst/>
          </a:prstGeom>
        </p:spPr>
        <p:txBody>
          <a:bodyPr lIns="0" tIns="0" rIns="0" bIns="0" rtlCol="0" anchor="t">
            <a:spAutoFit/>
          </a:bodyPr>
          <a:lstStyle/>
          <a:p>
            <a:pPr>
              <a:lnSpc>
                <a:spcPts val="3330"/>
              </a:lnSpc>
            </a:pPr>
            <a:r>
              <a:rPr lang="pt-BR" sz="3000" b="1" dirty="0">
                <a:solidFill>
                  <a:schemeClr val="bg1"/>
                </a:solidFill>
                <a:latin typeface="Public Sans Bold"/>
                <a:ea typeface="Public Sans Bold"/>
                <a:cs typeface="Public Sans Bold"/>
                <a:sym typeface="Public Sans Bold"/>
              </a:rPr>
              <a:t>Perspectivas de ampliação da rede e medidas de gestão das fontes de poluição</a:t>
            </a:r>
          </a:p>
        </p:txBody>
      </p:sp>
      <p:sp>
        <p:nvSpPr>
          <p:cNvPr id="3" name="TextBox 3"/>
          <p:cNvSpPr txBox="1"/>
          <p:nvPr/>
        </p:nvSpPr>
        <p:spPr>
          <a:xfrm>
            <a:off x="679450" y="1584524"/>
            <a:ext cx="10699750" cy="4739759"/>
          </a:xfrm>
          <a:prstGeom prst="rect">
            <a:avLst/>
          </a:prstGeom>
        </p:spPr>
        <p:txBody>
          <a:bodyPr wrap="square" lIns="0" tIns="0" rIns="0" bIns="0" rtlCol="0" anchor="t">
            <a:spAutoFit/>
          </a:bodyPr>
          <a:lstStyle/>
          <a:p>
            <a:r>
              <a:rPr lang="pt-BR" sz="2800" dirty="0">
                <a:latin typeface="Aptos Display"/>
              </a:rPr>
              <a:t>Pelo menos </a:t>
            </a:r>
            <a:r>
              <a:rPr lang="pt-BR" sz="2800" b="1" dirty="0">
                <a:latin typeface="Aptos Display"/>
              </a:rPr>
              <a:t>17 </a:t>
            </a:r>
            <a:r>
              <a:rPr lang="pt-BR" sz="2800" b="1" dirty="0" err="1">
                <a:latin typeface="Aptos Display"/>
              </a:rPr>
              <a:t>UFs</a:t>
            </a:r>
            <a:r>
              <a:rPr lang="pt-BR" sz="2800" dirty="0">
                <a:latin typeface="Aptos Display"/>
              </a:rPr>
              <a:t> possuem projetos em andamento para ampliação da rede de monitoramento de referência ou equivalente.</a:t>
            </a:r>
          </a:p>
          <a:p>
            <a:endParaRPr lang="pt-BR" sz="2800" dirty="0">
              <a:latin typeface="Aptos Display" panose="020B0004020202020204" pitchFamily="34" charset="0"/>
            </a:endParaRPr>
          </a:p>
          <a:p>
            <a:r>
              <a:rPr lang="pt-BR" sz="2800" dirty="0">
                <a:latin typeface="Aptos Display"/>
              </a:rPr>
              <a:t>Projeto do </a:t>
            </a:r>
            <a:r>
              <a:rPr lang="pt-BR" sz="2800" b="1" dirty="0">
                <a:latin typeface="Aptos Display"/>
              </a:rPr>
              <a:t>MMA com Fiocruz </a:t>
            </a:r>
            <a:r>
              <a:rPr lang="pt-BR" sz="2800" dirty="0">
                <a:latin typeface="Aptos Display"/>
              </a:rPr>
              <a:t>em andamento, para instalação de </a:t>
            </a:r>
            <a:r>
              <a:rPr lang="pt-BR" sz="2800" b="1" dirty="0">
                <a:latin typeface="Aptos Display"/>
              </a:rPr>
              <a:t>5 monitores de MP2,5 </a:t>
            </a:r>
            <a:r>
              <a:rPr lang="pt-BR" sz="2800" dirty="0">
                <a:latin typeface="Aptos Display"/>
              </a:rPr>
              <a:t>em cidades da região amazônica (</a:t>
            </a:r>
            <a:r>
              <a:rPr lang="pt-BR" sz="2800" b="1" dirty="0">
                <a:latin typeface="Aptos Display"/>
              </a:rPr>
              <a:t>Belém, Manaus, Porto Velho, Rio Branco e Santarém</a:t>
            </a:r>
            <a:r>
              <a:rPr lang="pt-BR" sz="2800" dirty="0">
                <a:latin typeface="Aptos Display"/>
              </a:rPr>
              <a:t>) ao longo de 2026.</a:t>
            </a:r>
          </a:p>
          <a:p>
            <a:endParaRPr lang="pt-BR" sz="2800" dirty="0">
              <a:latin typeface="Aptos Display" panose="020B0004020202020204" pitchFamily="34" charset="0"/>
            </a:endParaRPr>
          </a:p>
          <a:p>
            <a:r>
              <a:rPr lang="pt-BR" sz="2800" dirty="0">
                <a:latin typeface="Aptos Display"/>
              </a:rPr>
              <a:t>A incorporação de </a:t>
            </a:r>
            <a:r>
              <a:rPr lang="pt-BR" sz="2800" b="1" dirty="0">
                <a:latin typeface="Aptos Display"/>
              </a:rPr>
              <a:t>estações indicativas e de baixo custo</a:t>
            </a:r>
            <a:r>
              <a:rPr lang="pt-BR" sz="2800" dirty="0">
                <a:latin typeface="Aptos Display"/>
              </a:rPr>
              <a:t> é tendência crescente, mas deve ser acompanhada da expansão de </a:t>
            </a:r>
            <a:r>
              <a:rPr lang="pt-BR" sz="2800" b="1" dirty="0">
                <a:latin typeface="Aptos Display"/>
              </a:rPr>
              <a:t>estações de referência</a:t>
            </a:r>
            <a:r>
              <a:rPr lang="pt-BR" sz="2800" dirty="0">
                <a:latin typeface="Aptos Display"/>
              </a:rPr>
              <a:t>, conforme recomenda o Guia Técnico de Monitoramento da Qualidade do 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03639" y="510674"/>
            <a:ext cx="8289963" cy="847091"/>
          </a:xfrm>
          <a:prstGeom prst="rect">
            <a:avLst/>
          </a:prstGeom>
        </p:spPr>
        <p:txBody>
          <a:bodyPr wrap="square" lIns="0" tIns="0" rIns="0" bIns="0" rtlCol="0" anchor="t">
            <a:spAutoFit/>
          </a:bodyPr>
          <a:lstStyle/>
          <a:p>
            <a:pPr>
              <a:lnSpc>
                <a:spcPts val="3330"/>
              </a:lnSpc>
            </a:pPr>
            <a:r>
              <a:rPr lang="pt-BR" sz="3000" b="1" dirty="0">
                <a:solidFill>
                  <a:srgbClr val="009E2F"/>
                </a:solidFill>
                <a:latin typeface="Aptos"/>
                <a:ea typeface="Public Sans Bold"/>
                <a:cs typeface="Public Sans Bold"/>
                <a:sym typeface="Public Sans Bold"/>
              </a:rPr>
              <a:t>Comunicação e divulgação dos dados nos estados brasileiros</a:t>
            </a:r>
          </a:p>
        </p:txBody>
      </p:sp>
      <p:sp>
        <p:nvSpPr>
          <p:cNvPr id="3" name="TextBox 3"/>
          <p:cNvSpPr txBox="1"/>
          <p:nvPr/>
        </p:nvSpPr>
        <p:spPr>
          <a:xfrm>
            <a:off x="3303639" y="1677491"/>
            <a:ext cx="8167636" cy="4081310"/>
          </a:xfrm>
          <a:prstGeom prst="rect">
            <a:avLst/>
          </a:prstGeom>
        </p:spPr>
        <p:txBody>
          <a:bodyPr wrap="square" lIns="0" tIns="0" rIns="0" bIns="0" rtlCol="0" anchor="t">
            <a:spAutoFit/>
          </a:bodyPr>
          <a:lstStyle/>
          <a:p>
            <a:pPr>
              <a:lnSpc>
                <a:spcPts val="3033"/>
              </a:lnSpc>
              <a:spcAft>
                <a:spcPts val="600"/>
              </a:spcAft>
            </a:pPr>
            <a:r>
              <a:rPr lang="pt-BR" sz="2800" b="1" spc="233" dirty="0">
                <a:solidFill>
                  <a:srgbClr val="000000"/>
                </a:solidFill>
                <a:latin typeface="Aptos Display"/>
                <a:ea typeface="DM Sans Bold"/>
                <a:cs typeface="DM Sans Bold"/>
                <a:sym typeface="DM Sans Bold"/>
              </a:rPr>
              <a:t>Desde a publicação da Resolução Conama nº 491/2018, atualizada pela Resolução Conama nº 506/2024:</a:t>
            </a:r>
            <a:endParaRPr lang="pt-BR" sz="2800" b="1" spc="233" dirty="0">
              <a:solidFill>
                <a:srgbClr val="000000"/>
              </a:solidFill>
              <a:latin typeface="Aptos Display"/>
              <a:ea typeface="DM Sans Bold"/>
              <a:cs typeface="DM Sans Bold"/>
            </a:endParaRPr>
          </a:p>
          <a:p>
            <a:pPr marL="304800" indent="-304800">
              <a:lnSpc>
                <a:spcPts val="3033"/>
              </a:lnSpc>
              <a:spcAft>
                <a:spcPts val="600"/>
              </a:spcAft>
              <a:buFont typeface="Arial" panose="020B0604020202020204" pitchFamily="34" charset="0"/>
              <a:buChar char="•"/>
            </a:pPr>
            <a:r>
              <a:rPr lang="pt-BR" sz="2800" dirty="0">
                <a:latin typeface="Aptos Display"/>
                <a:sym typeface="DM Sans Bold"/>
              </a:rPr>
              <a:t>11 </a:t>
            </a:r>
            <a:r>
              <a:rPr lang="pt-BR" sz="2800" dirty="0" err="1">
                <a:latin typeface="Aptos Display"/>
                <a:sym typeface="DM Sans Bold"/>
              </a:rPr>
              <a:t>UFs</a:t>
            </a:r>
            <a:r>
              <a:rPr lang="pt-BR" sz="2800" dirty="0">
                <a:latin typeface="Aptos Display"/>
                <a:sym typeface="DM Sans Bold"/>
              </a:rPr>
              <a:t> já publicaram alguma versão do Relatório de Avaliação da Qualidade do Ar.</a:t>
            </a:r>
            <a:endParaRPr lang="pt-BR" sz="2800" dirty="0">
              <a:latin typeface="Aptos Display"/>
            </a:endParaRPr>
          </a:p>
          <a:p>
            <a:pPr marL="304800" indent="-304800">
              <a:lnSpc>
                <a:spcPts val="3033"/>
              </a:lnSpc>
              <a:spcAft>
                <a:spcPts val="600"/>
              </a:spcAft>
              <a:buFont typeface="Arial" panose="020B0604020202020204" pitchFamily="34" charset="0"/>
              <a:buChar char="•"/>
            </a:pPr>
            <a:r>
              <a:rPr lang="pt-BR" sz="2800" dirty="0">
                <a:latin typeface="Aptos Display"/>
                <a:sym typeface="DM Sans Bold"/>
              </a:rPr>
              <a:t>Estados que já publicaram: Distrito Federal, Goiás, Mato Grosso do Sul, Ceará, Acre, Espírito Santo, São Paulo, Rio de Janeiro, Minas Gerais, Paraná e Rio Grande do Sul.</a:t>
            </a:r>
            <a:endParaRPr lang="pt-BR" sz="2800" dirty="0">
              <a:latin typeface="Aptos Display"/>
            </a:endParaRPr>
          </a:p>
          <a:p>
            <a:pPr marL="304800" indent="-304800">
              <a:lnSpc>
                <a:spcPts val="3033"/>
              </a:lnSpc>
              <a:spcAft>
                <a:spcPts val="600"/>
              </a:spcAft>
              <a:buFont typeface="Arial" panose="020B0604020202020204" pitchFamily="34" charset="0"/>
              <a:buChar char="•"/>
            </a:pPr>
            <a:r>
              <a:rPr lang="pt-BR" sz="2800" dirty="0">
                <a:latin typeface="Aptos Display"/>
                <a:sym typeface="DM Sans Bold"/>
              </a:rPr>
              <a:t>Cobertura equivalente a 40,7% das </a:t>
            </a:r>
            <a:r>
              <a:rPr lang="pt-BR" sz="2800" dirty="0" err="1">
                <a:latin typeface="Aptos Display"/>
                <a:sym typeface="DM Sans Bold"/>
              </a:rPr>
              <a:t>UFs</a:t>
            </a:r>
            <a:r>
              <a:rPr lang="pt-BR" sz="2800" dirty="0">
                <a:latin typeface="Aptos Display"/>
                <a:sym typeface="DM Sans Bold"/>
              </a:rPr>
              <a:t> do país.</a:t>
            </a:r>
            <a:endParaRPr lang="pt-BR" sz="2800" dirty="0">
              <a:latin typeface="Aptos Display"/>
            </a:endParaRPr>
          </a:p>
        </p:txBody>
      </p:sp>
      <p:pic>
        <p:nvPicPr>
          <p:cNvPr id="4" name="Picture 2" descr="Forma&#10;&#10;O conteúdo gerado por IA pode estar incorreto.">
            <a:extLst>
              <a:ext uri="{FF2B5EF4-FFF2-40B4-BE49-F238E27FC236}">
                <a16:creationId xmlns:a16="http://schemas.microsoft.com/office/drawing/2014/main" id="{A87E1D6E-8473-1B69-F6E7-EAC45350C39F}"/>
              </a:ext>
            </a:extLst>
          </p:cNvPr>
          <p:cNvPicPr>
            <a:picLocks noChangeAspect="1" noChangeArrowheads="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463846" y="5944494"/>
            <a:ext cx="3264308" cy="819927"/>
          </a:xfrm>
          <a:prstGeom prst="rect">
            <a:avLst/>
          </a:prstGeom>
          <a:solidFill>
            <a:schemeClr val="bg1"/>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6E9141-4D6E-A870-CA65-9D1E0B4B671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a:extLst>
              <a:ext uri="{FF2B5EF4-FFF2-40B4-BE49-F238E27FC236}">
                <a16:creationId xmlns:a16="http://schemas.microsoft.com/office/drawing/2014/main" id="{B55EC97D-CB43-6E62-01F0-E0F2FE54808D}"/>
              </a:ext>
            </a:extLst>
          </p:cNvPr>
          <p:cNvSpPr txBox="1"/>
          <p:nvPr/>
        </p:nvSpPr>
        <p:spPr>
          <a:xfrm>
            <a:off x="408707" y="1198418"/>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sym typeface="Public Sans Bold"/>
              </a:rPr>
              <a:t>Comunicação e divulgação dos dados nos estados brasileiros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3">
            <a:extLst>
              <a:ext uri="{FF2B5EF4-FFF2-40B4-BE49-F238E27FC236}">
                <a16:creationId xmlns:a16="http://schemas.microsoft.com/office/drawing/2014/main" id="{9B6C8843-4F24-3FC5-314A-3849488C3CA7}"/>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a:lnSpc>
                <a:spcPct val="90000"/>
              </a:lnSpc>
              <a:spcAft>
                <a:spcPts val="600"/>
              </a:spcAft>
            </a:pPr>
            <a:r>
              <a:rPr lang="en-US" sz="2800" b="1" spc="233" dirty="0" err="1">
                <a:sym typeface="DM Sans Bold"/>
              </a:rPr>
              <a:t>Principais</a:t>
            </a:r>
            <a:r>
              <a:rPr lang="en-US" sz="2800" b="1" spc="233" dirty="0">
                <a:sym typeface="DM Sans Bold"/>
              </a:rPr>
              <a:t> ferramentas de </a:t>
            </a:r>
            <a:r>
              <a:rPr lang="en-US" sz="2800" b="1" spc="233" dirty="0" err="1">
                <a:sym typeface="DM Sans Bold"/>
              </a:rPr>
              <a:t>comunicação</a:t>
            </a:r>
            <a:r>
              <a:rPr lang="en-US" sz="2800" b="1" spc="233" dirty="0">
                <a:sym typeface="DM Sans Bold"/>
              </a:rPr>
              <a:t>:</a:t>
            </a:r>
            <a:endParaRPr lang="en-US" sz="2800" b="1" spc="233" dirty="0"/>
          </a:p>
          <a:p>
            <a:pPr marL="304800" indent="-228600">
              <a:lnSpc>
                <a:spcPct val="90000"/>
              </a:lnSpc>
              <a:spcAft>
                <a:spcPts val="600"/>
              </a:spcAft>
              <a:buFont typeface="Arial" panose="020B0604020202020204" pitchFamily="34" charset="0"/>
              <a:buChar char="•"/>
            </a:pPr>
            <a:r>
              <a:rPr lang="en-US" sz="2800" dirty="0" err="1">
                <a:sym typeface="DM Sans Bold"/>
              </a:rPr>
              <a:t>Relatórios</a:t>
            </a:r>
            <a:r>
              <a:rPr lang="en-US" sz="2800" dirty="0">
                <a:sym typeface="DM Sans Bold"/>
              </a:rPr>
              <a:t> </a:t>
            </a:r>
            <a:r>
              <a:rPr lang="en-US" sz="2800" dirty="0" err="1">
                <a:sym typeface="DM Sans Bold"/>
              </a:rPr>
              <a:t>anuais</a:t>
            </a:r>
            <a:r>
              <a:rPr lang="en-US" sz="2800" dirty="0">
                <a:sym typeface="DM Sans Bold"/>
              </a:rPr>
              <a:t>.</a:t>
            </a:r>
            <a:endParaRPr lang="en-US" sz="2800" dirty="0"/>
          </a:p>
          <a:p>
            <a:pPr marL="304800" indent="-228600">
              <a:lnSpc>
                <a:spcPct val="90000"/>
              </a:lnSpc>
              <a:spcAft>
                <a:spcPts val="600"/>
              </a:spcAft>
              <a:buFont typeface="Arial" panose="020B0604020202020204" pitchFamily="34" charset="0"/>
              <a:buChar char="•"/>
            </a:pPr>
            <a:r>
              <a:rPr lang="en-US" sz="2800" dirty="0" err="1">
                <a:sym typeface="DM Sans Bold"/>
              </a:rPr>
              <a:t>Boletins</a:t>
            </a:r>
            <a:r>
              <a:rPr lang="en-US" sz="2800" dirty="0">
                <a:sym typeface="DM Sans Bold"/>
              </a:rPr>
              <a:t> </a:t>
            </a:r>
            <a:r>
              <a:rPr lang="en-US" sz="2800" dirty="0" err="1">
                <a:sym typeface="DM Sans Bold"/>
              </a:rPr>
              <a:t>diários</a:t>
            </a:r>
            <a:r>
              <a:rPr lang="en-US" sz="2800" dirty="0">
                <a:sym typeface="DM Sans Bold"/>
              </a:rPr>
              <a:t> e </a:t>
            </a:r>
            <a:r>
              <a:rPr lang="en-US" sz="2800" dirty="0" err="1">
                <a:sym typeface="DM Sans Bold"/>
              </a:rPr>
              <a:t>mensais</a:t>
            </a:r>
            <a:r>
              <a:rPr lang="en-US" sz="2800" dirty="0">
                <a:sym typeface="DM Sans Bold"/>
              </a:rPr>
              <a:t>.</a:t>
            </a:r>
            <a:endParaRPr lang="en-US" sz="2800" dirty="0"/>
          </a:p>
          <a:p>
            <a:pPr marL="304800" indent="-228600">
              <a:lnSpc>
                <a:spcPct val="90000"/>
              </a:lnSpc>
              <a:spcAft>
                <a:spcPts val="600"/>
              </a:spcAft>
              <a:buFont typeface="Arial" panose="020B0604020202020204" pitchFamily="34" charset="0"/>
              <a:buChar char="•"/>
            </a:pPr>
            <a:r>
              <a:rPr lang="en-US" sz="2800" dirty="0" err="1">
                <a:sym typeface="DM Sans Bold"/>
              </a:rPr>
              <a:t>Séries</a:t>
            </a:r>
            <a:r>
              <a:rPr lang="en-US" sz="2800" dirty="0">
                <a:sym typeface="DM Sans Bold"/>
              </a:rPr>
              <a:t> </a:t>
            </a:r>
            <a:r>
              <a:rPr lang="en-US" sz="2800" dirty="0" err="1">
                <a:sym typeface="DM Sans Bold"/>
              </a:rPr>
              <a:t>históricas</a:t>
            </a:r>
            <a:r>
              <a:rPr lang="en-US" sz="2800" dirty="0">
                <a:sym typeface="DM Sans Bold"/>
              </a:rPr>
              <a:t> de dados.</a:t>
            </a:r>
            <a:endParaRPr lang="en-US" sz="2800" dirty="0"/>
          </a:p>
          <a:p>
            <a:pPr marL="304800" indent="-228600">
              <a:lnSpc>
                <a:spcPct val="90000"/>
              </a:lnSpc>
              <a:spcAft>
                <a:spcPts val="600"/>
              </a:spcAft>
              <a:buFont typeface="Arial" panose="020B0604020202020204" pitchFamily="34" charset="0"/>
              <a:buChar char="•"/>
            </a:pPr>
            <a:r>
              <a:rPr lang="en-US" sz="2800" dirty="0" err="1">
                <a:sym typeface="DM Sans Bold"/>
              </a:rPr>
              <a:t>Plataformas</a:t>
            </a:r>
            <a:r>
              <a:rPr lang="en-US" sz="2800" dirty="0">
                <a:sym typeface="DM Sans Bold"/>
              </a:rPr>
              <a:t> </a:t>
            </a:r>
            <a:r>
              <a:rPr lang="en-US" sz="2800" dirty="0" err="1">
                <a:sym typeface="DM Sans Bold"/>
              </a:rPr>
              <a:t>informativas</a:t>
            </a:r>
            <a:r>
              <a:rPr lang="en-US" sz="2800" dirty="0">
                <a:sym typeface="DM Sans Bold"/>
              </a:rPr>
              <a:t> com </a:t>
            </a:r>
            <a:r>
              <a:rPr lang="en-US" sz="2800" dirty="0" err="1">
                <a:sym typeface="DM Sans Bold"/>
              </a:rPr>
              <a:t>classificação</a:t>
            </a:r>
            <a:r>
              <a:rPr lang="en-US" sz="2800" dirty="0">
                <a:sym typeface="DM Sans Bold"/>
              </a:rPr>
              <a:t> da </a:t>
            </a:r>
            <a:r>
              <a:rPr lang="en-US" sz="2800" dirty="0" err="1">
                <a:sym typeface="DM Sans Bold"/>
              </a:rPr>
              <a:t>qualidade</a:t>
            </a:r>
            <a:r>
              <a:rPr lang="en-US" sz="2800" dirty="0">
                <a:sym typeface="DM Sans Bold"/>
              </a:rPr>
              <a:t> do ar.</a:t>
            </a:r>
            <a:endParaRPr lang="en-US" sz="2800" dirty="0"/>
          </a:p>
          <a:p>
            <a:pPr marL="304800" indent="-228600">
              <a:lnSpc>
                <a:spcPct val="90000"/>
              </a:lnSpc>
              <a:spcAft>
                <a:spcPts val="600"/>
              </a:spcAft>
              <a:buFont typeface="Arial" panose="020B0604020202020204" pitchFamily="34" charset="0"/>
              <a:buChar char="•"/>
            </a:pPr>
            <a:r>
              <a:rPr lang="en-US" sz="2800" dirty="0" err="1">
                <a:sym typeface="DM Sans Bold"/>
              </a:rPr>
              <a:t>Observada</a:t>
            </a:r>
            <a:r>
              <a:rPr lang="en-US" sz="2800" dirty="0">
                <a:sym typeface="DM Sans Bold"/>
              </a:rPr>
              <a:t> </a:t>
            </a:r>
            <a:r>
              <a:rPr lang="en-US" sz="2800" dirty="0" err="1">
                <a:sym typeface="DM Sans Bold"/>
              </a:rPr>
              <a:t>heterogeneidade</a:t>
            </a:r>
            <a:r>
              <a:rPr lang="en-US" sz="2800" dirty="0">
                <a:sym typeface="DM Sans Bold"/>
              </a:rPr>
              <a:t> </a:t>
            </a:r>
            <a:r>
              <a:rPr lang="en-US" sz="2800" dirty="0" err="1">
                <a:sym typeface="DM Sans Bold"/>
              </a:rPr>
              <a:t>na</a:t>
            </a:r>
            <a:r>
              <a:rPr lang="en-US" sz="2800" dirty="0">
                <a:sym typeface="DM Sans Bold"/>
              </a:rPr>
              <a:t> </a:t>
            </a:r>
            <a:r>
              <a:rPr lang="en-US" sz="2800" dirty="0" err="1">
                <a:sym typeface="DM Sans Bold"/>
              </a:rPr>
              <a:t>periodicidade</a:t>
            </a:r>
            <a:r>
              <a:rPr lang="en-US" sz="2800" dirty="0">
                <a:sym typeface="DM Sans Bold"/>
              </a:rPr>
              <a:t> e </a:t>
            </a:r>
            <a:r>
              <a:rPr lang="en-US" sz="2800" dirty="0" err="1">
                <a:sym typeface="DM Sans Bold"/>
              </a:rPr>
              <a:t>abrangência</a:t>
            </a:r>
            <a:r>
              <a:rPr lang="en-US" sz="2800" dirty="0">
                <a:sym typeface="DM Sans Bold"/>
              </a:rPr>
              <a:t> dessas ferramentas entre as UFs.</a:t>
            </a:r>
            <a:endParaRPr lang="en-US" sz="2800" dirty="0"/>
          </a:p>
        </p:txBody>
      </p:sp>
      <p:pic>
        <p:nvPicPr>
          <p:cNvPr id="7" name="Imagem 6" descr="Logotipo&#10;&#10;O conteúdo gerado por IA pode estar incorreto.">
            <a:extLst>
              <a:ext uri="{FF2B5EF4-FFF2-40B4-BE49-F238E27FC236}">
                <a16:creationId xmlns:a16="http://schemas.microsoft.com/office/drawing/2014/main" id="{6A99245D-4909-E6C2-0150-AD46DD272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836" y="6080645"/>
            <a:ext cx="2938250" cy="687662"/>
          </a:xfrm>
          <a:prstGeom prst="rect">
            <a:avLst/>
          </a:prstGeom>
        </p:spPr>
      </p:pic>
    </p:spTree>
    <p:extLst>
      <p:ext uri="{BB962C8B-B14F-4D97-AF65-F5344CB8AC3E}">
        <p14:creationId xmlns:p14="http://schemas.microsoft.com/office/powerpoint/2010/main" val="384369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0485" y="3005454"/>
            <a:ext cx="3034602" cy="847091"/>
          </a:xfrm>
          <a:prstGeom prst="rect">
            <a:avLst/>
          </a:prstGeom>
        </p:spPr>
        <p:txBody>
          <a:bodyPr wrap="square" lIns="0" tIns="0" rIns="0" bIns="0" rtlCol="0" anchor="t">
            <a:spAutoFit/>
          </a:bodyPr>
          <a:lstStyle/>
          <a:p>
            <a:pPr algn="ctr">
              <a:lnSpc>
                <a:spcPts val="3330"/>
              </a:lnSpc>
            </a:pPr>
            <a:r>
              <a:rPr lang="pt-BR" sz="3000" b="1" dirty="0">
                <a:solidFill>
                  <a:schemeClr val="bg1"/>
                </a:solidFill>
                <a:latin typeface="Aptos"/>
                <a:ea typeface="Public Sans Bold"/>
                <a:cs typeface="Public Sans Bold"/>
                <a:sym typeface="Public Sans Bold"/>
              </a:rPr>
              <a:t>Considerações finais</a:t>
            </a:r>
          </a:p>
        </p:txBody>
      </p:sp>
      <p:sp>
        <p:nvSpPr>
          <p:cNvPr id="3" name="TextBox 3"/>
          <p:cNvSpPr txBox="1"/>
          <p:nvPr/>
        </p:nvSpPr>
        <p:spPr>
          <a:xfrm>
            <a:off x="3687744" y="261257"/>
            <a:ext cx="7691455" cy="5678478"/>
          </a:xfrm>
          <a:prstGeom prst="rect">
            <a:avLst/>
          </a:prstGeom>
        </p:spPr>
        <p:txBody>
          <a:bodyPr wrap="square" lIns="0" tIns="0" rIns="0" bIns="0" rtlCol="0" anchor="t">
            <a:spAutoFit/>
          </a:bodyPr>
          <a:lstStyle/>
          <a:p>
            <a:pPr>
              <a:spcAft>
                <a:spcPts val="600"/>
              </a:spcAft>
            </a:pPr>
            <a:r>
              <a:rPr lang="pt-BR" sz="2800" b="1" dirty="0">
                <a:latin typeface="Aptos Display"/>
              </a:rPr>
              <a:t>Conteúdos e ferramentas disponibilizadas: </a:t>
            </a:r>
          </a:p>
          <a:p>
            <a:pPr>
              <a:spcAft>
                <a:spcPts val="600"/>
              </a:spcAft>
            </a:pPr>
            <a:endParaRPr lang="pt-BR" sz="2800" b="1" dirty="0">
              <a:latin typeface="Aptos Display"/>
            </a:endParaRPr>
          </a:p>
          <a:p>
            <a:pPr marL="304800" indent="-304800">
              <a:spcAft>
                <a:spcPts val="600"/>
              </a:spcAft>
              <a:buFont typeface="Arial" panose="020B0604020202020204" pitchFamily="34" charset="0"/>
              <a:buChar char="•"/>
            </a:pPr>
            <a:r>
              <a:rPr lang="pt-BR" sz="2400" dirty="0">
                <a:latin typeface="Aptos Display"/>
              </a:rPr>
              <a:t>Análise das </a:t>
            </a:r>
            <a:r>
              <a:rPr lang="pt-BR" sz="2400" b="1" dirty="0">
                <a:latin typeface="Aptos Display"/>
              </a:rPr>
              <a:t>redes de monitoramento</a:t>
            </a:r>
            <a:r>
              <a:rPr lang="pt-BR" sz="2400" dirty="0">
                <a:latin typeface="Aptos Display"/>
              </a:rPr>
              <a:t>.</a:t>
            </a:r>
          </a:p>
          <a:p>
            <a:pPr marL="304800" indent="-304800">
              <a:spcAft>
                <a:spcPts val="600"/>
              </a:spcAft>
              <a:buFont typeface="Arial" panose="020B0604020202020204" pitchFamily="34" charset="0"/>
              <a:buChar char="•"/>
            </a:pPr>
            <a:endParaRPr lang="pt-BR" sz="2400" dirty="0">
              <a:latin typeface="Aptos Display"/>
            </a:endParaRPr>
          </a:p>
          <a:p>
            <a:pPr marL="304800" indent="-304800">
              <a:spcAft>
                <a:spcPts val="600"/>
              </a:spcAft>
              <a:buFont typeface="Arial" panose="020B0604020202020204" pitchFamily="34" charset="0"/>
              <a:buChar char="•"/>
            </a:pPr>
            <a:r>
              <a:rPr lang="pt-BR" sz="2400" dirty="0">
                <a:latin typeface="Aptos Display"/>
              </a:rPr>
              <a:t>Análise da </a:t>
            </a:r>
            <a:r>
              <a:rPr lang="pt-BR" sz="2400" b="1" dirty="0">
                <a:latin typeface="Aptos Display"/>
              </a:rPr>
              <a:t>qualidade do ar</a:t>
            </a:r>
            <a:r>
              <a:rPr lang="pt-BR" sz="2400" dirty="0">
                <a:latin typeface="Aptos Display"/>
              </a:rPr>
              <a:t> no país.</a:t>
            </a:r>
          </a:p>
          <a:p>
            <a:pPr marL="304800" indent="-304800">
              <a:spcAft>
                <a:spcPts val="600"/>
              </a:spcAft>
              <a:buFont typeface="Arial" panose="020B0604020202020204" pitchFamily="34" charset="0"/>
              <a:buChar char="•"/>
            </a:pPr>
            <a:endParaRPr lang="pt-BR" sz="2400" dirty="0">
              <a:latin typeface="Aptos Display"/>
            </a:endParaRPr>
          </a:p>
          <a:p>
            <a:pPr marL="304800" indent="-304800">
              <a:spcAft>
                <a:spcPts val="600"/>
              </a:spcAft>
              <a:buFont typeface="Arial" panose="020B0604020202020204" pitchFamily="34" charset="0"/>
              <a:buChar char="•"/>
            </a:pPr>
            <a:r>
              <a:rPr lang="pt-BR" sz="2400" dirty="0">
                <a:latin typeface="Aptos Display"/>
              </a:rPr>
              <a:t>Banco de dados </a:t>
            </a:r>
            <a:r>
              <a:rPr lang="pt-BR" sz="2400" b="1" dirty="0">
                <a:latin typeface="Aptos Display"/>
              </a:rPr>
              <a:t>nacional e padronizado</a:t>
            </a:r>
            <a:r>
              <a:rPr lang="pt-BR" sz="2400" dirty="0">
                <a:latin typeface="Aptos Display"/>
              </a:rPr>
              <a:t>.</a:t>
            </a:r>
          </a:p>
          <a:p>
            <a:pPr marL="304800" indent="-304800">
              <a:spcAft>
                <a:spcPts val="600"/>
              </a:spcAft>
              <a:buFont typeface="Arial" panose="020B0604020202020204" pitchFamily="34" charset="0"/>
              <a:buChar char="•"/>
            </a:pPr>
            <a:endParaRPr lang="pt-BR" sz="2400" dirty="0">
              <a:latin typeface="Aptos Display"/>
            </a:endParaRPr>
          </a:p>
          <a:p>
            <a:pPr marL="304800" indent="-304800">
              <a:spcAft>
                <a:spcPts val="600"/>
              </a:spcAft>
              <a:buFont typeface="Arial" panose="020B0604020202020204" pitchFamily="34" charset="0"/>
              <a:buChar char="•"/>
            </a:pPr>
            <a:r>
              <a:rPr lang="pt-BR" sz="2400" dirty="0">
                <a:latin typeface="Aptos Display"/>
              </a:rPr>
              <a:t>Ferramentas de análise desenvolvidas para avaliação de tendências temporais de poluentes, identificação de ultrapassagens aos padrões de qualidade do ar, produção de indicadores para suporte à tomada de decisão.</a:t>
            </a:r>
            <a:endParaRPr lang="pt-BR" sz="2800" dirty="0">
              <a:latin typeface="Aptos Display"/>
            </a:endParaRPr>
          </a:p>
          <a:p>
            <a:pPr>
              <a:spcAft>
                <a:spcPts val="600"/>
              </a:spcAft>
            </a:pPr>
            <a:endParaRPr lang="pt-BR" sz="2800" dirty="0">
              <a:latin typeface="Aptos Display" panose="020B0004020202020204" pitchFamily="34" charset="0"/>
            </a:endParaRPr>
          </a:p>
        </p:txBody>
      </p:sp>
      <p:pic>
        <p:nvPicPr>
          <p:cNvPr id="5" name="Imagem 4" descr="Logotipo&#10;&#10;O conteúdo gerado por IA pode estar incorreto.">
            <a:extLst>
              <a:ext uri="{FF2B5EF4-FFF2-40B4-BE49-F238E27FC236}">
                <a16:creationId xmlns:a16="http://schemas.microsoft.com/office/drawing/2014/main" id="{BC44FCF1-7B01-2EDD-FAD3-D062332DD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8836" y="6080645"/>
            <a:ext cx="2938250" cy="6876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894C2-0379-3211-4998-40872487390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43774CB-FA77-36C2-E19A-194FA13488AB}"/>
              </a:ext>
            </a:extLst>
          </p:cNvPr>
          <p:cNvSpPr txBox="1"/>
          <p:nvPr/>
        </p:nvSpPr>
        <p:spPr>
          <a:xfrm>
            <a:off x="1300521" y="259729"/>
            <a:ext cx="9082025" cy="854273"/>
          </a:xfrm>
          <a:prstGeom prst="rect">
            <a:avLst/>
          </a:prstGeom>
        </p:spPr>
        <p:txBody>
          <a:bodyPr lIns="0" tIns="0" rIns="0" bIns="0" rtlCol="0" anchor="t">
            <a:spAutoFit/>
          </a:bodyPr>
          <a:lstStyle/>
          <a:p>
            <a:pPr algn="ctr">
              <a:lnSpc>
                <a:spcPts val="3330"/>
              </a:lnSpc>
            </a:pPr>
            <a:r>
              <a:rPr lang="pt-BR" sz="3000" b="1" dirty="0">
                <a:solidFill>
                  <a:schemeClr val="bg1"/>
                </a:solidFill>
                <a:latin typeface="Aptos"/>
                <a:ea typeface="Public Sans Bold"/>
                <a:cs typeface="Public Sans Bold"/>
                <a:sym typeface="Public Sans Bold"/>
              </a:rPr>
              <a:t>Considerações finais</a:t>
            </a:r>
          </a:p>
          <a:p>
            <a:pPr algn="ctr">
              <a:lnSpc>
                <a:spcPts val="3330"/>
              </a:lnSpc>
            </a:pPr>
            <a:r>
              <a:rPr lang="pt-BR" sz="3200" b="1" dirty="0">
                <a:solidFill>
                  <a:schemeClr val="bg1"/>
                </a:solidFill>
                <a:latin typeface="Aptos Display"/>
              </a:rPr>
              <a:t>Principais resultados observados</a:t>
            </a:r>
          </a:p>
        </p:txBody>
      </p:sp>
      <p:graphicFrame>
        <p:nvGraphicFramePr>
          <p:cNvPr id="7" name="Diagrama 6">
            <a:extLst>
              <a:ext uri="{FF2B5EF4-FFF2-40B4-BE49-F238E27FC236}">
                <a16:creationId xmlns:a16="http://schemas.microsoft.com/office/drawing/2014/main" id="{01BBEEC1-E04F-E609-0EA0-A0B7BF9CB381}"/>
              </a:ext>
            </a:extLst>
          </p:cNvPr>
          <p:cNvGraphicFramePr/>
          <p:nvPr>
            <p:extLst>
              <p:ext uri="{D42A27DB-BD31-4B8C-83A1-F6EECF244321}">
                <p14:modId xmlns:p14="http://schemas.microsoft.com/office/powerpoint/2010/main" val="1067027668"/>
              </p:ext>
            </p:extLst>
          </p:nvPr>
        </p:nvGraphicFramePr>
        <p:xfrm>
          <a:off x="1210858" y="2117298"/>
          <a:ext cx="9770283" cy="43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85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B9C66-B1ED-3F21-54C5-0ADE8DB0C504}"/>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9202B05-EED7-2A4B-CDFE-3EC5D0D3D1F5}"/>
              </a:ext>
            </a:extLst>
          </p:cNvPr>
          <p:cNvSpPr txBox="1"/>
          <p:nvPr/>
        </p:nvSpPr>
        <p:spPr>
          <a:xfrm>
            <a:off x="179023" y="3005807"/>
            <a:ext cx="2799474" cy="846386"/>
          </a:xfrm>
          <a:prstGeom prst="rect">
            <a:avLst/>
          </a:prstGeom>
        </p:spPr>
        <p:txBody>
          <a:bodyPr wrap="square" lIns="0" tIns="0" rIns="0" bIns="0" rtlCol="0" anchor="t">
            <a:spAutoFit/>
          </a:bodyPr>
          <a:lstStyle/>
          <a:p>
            <a:pPr algn="ctr">
              <a:lnSpc>
                <a:spcPts val="3330"/>
              </a:lnSpc>
            </a:pPr>
            <a:r>
              <a:rPr lang="pt-BR" sz="3000" b="1" dirty="0">
                <a:solidFill>
                  <a:schemeClr val="bg1"/>
                </a:solidFill>
                <a:latin typeface="Public Sans Bold"/>
                <a:ea typeface="Public Sans Bold"/>
                <a:cs typeface="Public Sans Bold"/>
                <a:sym typeface="Public Sans Bold"/>
              </a:rPr>
              <a:t>Considerações finais</a:t>
            </a:r>
          </a:p>
        </p:txBody>
      </p:sp>
      <p:sp>
        <p:nvSpPr>
          <p:cNvPr id="3" name="TextBox 3">
            <a:extLst>
              <a:ext uri="{FF2B5EF4-FFF2-40B4-BE49-F238E27FC236}">
                <a16:creationId xmlns:a16="http://schemas.microsoft.com/office/drawing/2014/main" id="{B41F5343-6F47-AFA7-81CD-6854D6D0550C}"/>
              </a:ext>
            </a:extLst>
          </p:cNvPr>
          <p:cNvSpPr txBox="1"/>
          <p:nvPr/>
        </p:nvSpPr>
        <p:spPr>
          <a:xfrm>
            <a:off x="3323302" y="298245"/>
            <a:ext cx="8055897" cy="6278642"/>
          </a:xfrm>
          <a:prstGeom prst="rect">
            <a:avLst/>
          </a:prstGeom>
        </p:spPr>
        <p:txBody>
          <a:bodyPr wrap="square" lIns="0" tIns="0" rIns="0" bIns="0" rtlCol="0" anchor="t">
            <a:spAutoFit/>
          </a:bodyPr>
          <a:lstStyle/>
          <a:p>
            <a:r>
              <a:rPr lang="pt-BR" sz="2400" dirty="0">
                <a:latin typeface="Aptos Display"/>
              </a:rPr>
              <a:t>Compilação </a:t>
            </a:r>
            <a:r>
              <a:rPr lang="pt-BR" sz="2400" b="1" dirty="0">
                <a:latin typeface="Aptos Display"/>
              </a:rPr>
              <a:t>abrangente e detalhada</a:t>
            </a:r>
            <a:r>
              <a:rPr lang="pt-BR" sz="2400" dirty="0">
                <a:latin typeface="Aptos Display"/>
              </a:rPr>
              <a:t> de análises sobre a rede brasileira de monitoramento da qualidade do ar. Subsídio ao </a:t>
            </a:r>
            <a:r>
              <a:rPr lang="pt-BR" sz="2400" b="1" dirty="0">
                <a:latin typeface="Aptos Display"/>
              </a:rPr>
              <a:t>planejamento</a:t>
            </a:r>
            <a:r>
              <a:rPr lang="pt-BR" sz="2400" dirty="0">
                <a:latin typeface="Aptos Display"/>
              </a:rPr>
              <a:t>, </a:t>
            </a:r>
            <a:r>
              <a:rPr lang="pt-BR" sz="2400" b="1" dirty="0">
                <a:latin typeface="Aptos Display"/>
              </a:rPr>
              <a:t>gestão</a:t>
            </a:r>
            <a:r>
              <a:rPr lang="pt-BR" sz="2400" dirty="0">
                <a:latin typeface="Aptos Display"/>
              </a:rPr>
              <a:t> e </a:t>
            </a:r>
            <a:r>
              <a:rPr lang="pt-BR" sz="2400" b="1" dirty="0">
                <a:latin typeface="Aptos Display"/>
              </a:rPr>
              <a:t>aperfeiçoamento</a:t>
            </a:r>
            <a:r>
              <a:rPr lang="pt-BR" sz="2400" dirty="0">
                <a:latin typeface="Aptos Display"/>
              </a:rPr>
              <a:t> das políticas de controle da poluição atmosférica.</a:t>
            </a:r>
            <a:endParaRPr lang="pt-BR" sz="2400" b="1" dirty="0">
              <a:latin typeface="Aptos Display"/>
            </a:endParaRPr>
          </a:p>
          <a:p>
            <a:endParaRPr lang="pt-BR" sz="2400" b="1" dirty="0">
              <a:latin typeface="Aptos Display"/>
            </a:endParaRPr>
          </a:p>
          <a:p>
            <a:r>
              <a:rPr lang="pt-BR" sz="2400" b="1" dirty="0">
                <a:latin typeface="Aptos Display"/>
              </a:rPr>
              <a:t>Importância estratégica do relatório</a:t>
            </a:r>
          </a:p>
          <a:p>
            <a:endParaRPr lang="pt-BR" sz="2400" b="1" dirty="0">
              <a:latin typeface="Aptos Display" panose="020B0004020202020204" pitchFamily="34" charset="0"/>
            </a:endParaRPr>
          </a:p>
          <a:p>
            <a:pPr marL="304800" indent="-304800">
              <a:buFont typeface="Arial" panose="020B0604020202020204" pitchFamily="34" charset="0"/>
              <a:buChar char="•"/>
            </a:pPr>
            <a:r>
              <a:rPr lang="pt-BR" sz="2400" dirty="0">
                <a:latin typeface="Aptos Display"/>
              </a:rPr>
              <a:t>Consolidação de informações e </a:t>
            </a:r>
            <a:r>
              <a:rPr lang="pt-BR" sz="2400" b="1" dirty="0">
                <a:latin typeface="Aptos Display"/>
              </a:rPr>
              <a:t>padronização metodológica</a:t>
            </a:r>
            <a:r>
              <a:rPr lang="pt-BR" sz="2400" dirty="0">
                <a:latin typeface="Aptos Display"/>
              </a:rPr>
              <a:t> em nível nacional.</a:t>
            </a:r>
          </a:p>
          <a:p>
            <a:pPr marL="304800" indent="-304800">
              <a:buFont typeface="Arial" panose="020B0604020202020204" pitchFamily="34" charset="0"/>
              <a:buChar char="•"/>
            </a:pPr>
            <a:r>
              <a:rPr lang="pt-BR" sz="2400" dirty="0">
                <a:latin typeface="Aptos Display"/>
              </a:rPr>
              <a:t>Fortalecimento das </a:t>
            </a:r>
            <a:r>
              <a:rPr lang="pt-BR" sz="2400" b="1" dirty="0">
                <a:latin typeface="Aptos Display"/>
              </a:rPr>
              <a:t>capacidades institucionais</a:t>
            </a:r>
            <a:r>
              <a:rPr lang="pt-BR" sz="2400" dirty="0">
                <a:latin typeface="Aptos Display"/>
              </a:rPr>
              <a:t> de estados e municípios.,</a:t>
            </a:r>
          </a:p>
          <a:p>
            <a:endParaRPr lang="pt-BR" sz="2400" dirty="0">
              <a:latin typeface="Aptos Display" panose="020B0004020202020204" pitchFamily="34" charset="0"/>
            </a:endParaRPr>
          </a:p>
          <a:p>
            <a:r>
              <a:rPr lang="pt-BR" sz="2400" b="1" dirty="0">
                <a:latin typeface="Aptos Display"/>
              </a:rPr>
              <a:t>Contribuição para:</a:t>
            </a:r>
          </a:p>
          <a:p>
            <a:pPr marL="609600" lvl="1" indent="-304800">
              <a:buFont typeface="Arial" panose="020B0604020202020204" pitchFamily="34" charset="0"/>
              <a:buChar char="•"/>
            </a:pPr>
            <a:r>
              <a:rPr lang="pt-BR" sz="2400" dirty="0">
                <a:latin typeface="Aptos Display"/>
              </a:rPr>
              <a:t>aprimoramento da </a:t>
            </a:r>
            <a:r>
              <a:rPr lang="pt-BR" sz="2400" b="1" dirty="0">
                <a:latin typeface="Aptos Display"/>
              </a:rPr>
              <a:t>Política Nacional de Qualidade do Ar</a:t>
            </a:r>
            <a:r>
              <a:rPr lang="pt-BR" sz="2400" dirty="0">
                <a:latin typeface="Aptos Display"/>
              </a:rPr>
              <a:t>,</a:t>
            </a:r>
          </a:p>
          <a:p>
            <a:pPr marL="609600" lvl="1" indent="-304800">
              <a:buFont typeface="Arial" panose="020B0604020202020204" pitchFamily="34" charset="0"/>
              <a:buChar char="•"/>
            </a:pPr>
            <a:r>
              <a:rPr lang="pt-BR" sz="2400" dirty="0">
                <a:latin typeface="Aptos Display"/>
              </a:rPr>
              <a:t>integração entre diferentes esferas de governo,</a:t>
            </a:r>
          </a:p>
          <a:p>
            <a:pPr marL="609600" lvl="1" indent="-304800">
              <a:buFont typeface="Arial" panose="020B0604020202020204" pitchFamily="34" charset="0"/>
              <a:buChar char="•"/>
            </a:pPr>
            <a:r>
              <a:rPr lang="pt-BR" sz="2400" dirty="0">
                <a:latin typeface="Aptos Display"/>
              </a:rPr>
              <a:t>cumprimento de compromissos nacionais e internacionais na área ambiental.</a:t>
            </a:r>
          </a:p>
        </p:txBody>
      </p:sp>
    </p:spTree>
    <p:extLst>
      <p:ext uri="{BB962C8B-B14F-4D97-AF65-F5344CB8AC3E}">
        <p14:creationId xmlns:p14="http://schemas.microsoft.com/office/powerpoint/2010/main" val="213705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203CD695-1379-97F2-FA2B-323D13CC18DF}"/>
              </a:ext>
            </a:extLst>
          </p:cNvPr>
          <p:cNvSpPr txBox="1"/>
          <p:nvPr/>
        </p:nvSpPr>
        <p:spPr>
          <a:xfrm>
            <a:off x="2443843" y="1944902"/>
            <a:ext cx="7304314" cy="3272755"/>
          </a:xfrm>
          <a:prstGeom prst="rect">
            <a:avLst/>
          </a:prstGeom>
          <a:noFill/>
        </p:spPr>
        <p:txBody>
          <a:bodyPr wrap="square" lIns="91440" tIns="45720" rIns="91440" bIns="45720" anchor="t">
            <a:spAutoFit/>
          </a:bodyPr>
          <a:lstStyle/>
          <a:p>
            <a:pPr algn="ctr"/>
            <a:r>
              <a:rPr lang="pt-BR" sz="6000">
                <a:solidFill>
                  <a:srgbClr val="16745A"/>
                </a:solidFill>
                <a:latin typeface="Aptos Display" panose="020B0004020202020204" pitchFamily="34" charset="0"/>
              </a:rPr>
              <a:t>Obrigado</a:t>
            </a:r>
          </a:p>
          <a:p>
            <a:pPr algn="ctr"/>
            <a:endParaRPr lang="pt-BR" sz="1667">
              <a:solidFill>
                <a:srgbClr val="000000"/>
              </a:solidFill>
              <a:latin typeface="Public Sans"/>
            </a:endParaRPr>
          </a:p>
          <a:p>
            <a:pPr algn="ctr">
              <a:spcAft>
                <a:spcPts val="400"/>
              </a:spcAft>
            </a:pPr>
            <a:r>
              <a:rPr lang="pt-BR" sz="2400" b="1">
                <a:solidFill>
                  <a:srgbClr val="000000"/>
                </a:solidFill>
                <a:latin typeface="Public Sans"/>
              </a:rPr>
              <a:t>Adalberto Maluf</a:t>
            </a:r>
            <a:endParaRPr lang="pt-BR" sz="2400">
              <a:solidFill>
                <a:srgbClr val="000000"/>
              </a:solidFill>
              <a:latin typeface="Public Sans"/>
            </a:endParaRPr>
          </a:p>
          <a:p>
            <a:pPr algn="ctr">
              <a:spcAft>
                <a:spcPts val="400"/>
              </a:spcAft>
            </a:pPr>
            <a:r>
              <a:rPr lang="pt-BR" sz="2400">
                <a:solidFill>
                  <a:srgbClr val="000000"/>
                </a:solidFill>
                <a:latin typeface="Public Sans"/>
              </a:rPr>
              <a:t>Secretário Nacional de Meio Ambiente Urbano, Recursos Hídricos e Qualidade Ambiental</a:t>
            </a:r>
          </a:p>
          <a:p>
            <a:pPr algn="ctr">
              <a:spcAft>
                <a:spcPts val="400"/>
              </a:spcAft>
            </a:pPr>
            <a:r>
              <a:rPr lang="pt-BR" sz="2400" b="1">
                <a:solidFill>
                  <a:srgbClr val="000000"/>
                </a:solidFill>
                <a:latin typeface="Public Sans"/>
              </a:rPr>
              <a:t>Ministério do Meio Ambiente e Mudança do Clima</a:t>
            </a:r>
          </a:p>
          <a:p>
            <a:pPr algn="ctr">
              <a:spcAft>
                <a:spcPts val="400"/>
              </a:spcAft>
            </a:pPr>
            <a:r>
              <a:rPr lang="pt-BR" sz="2400">
                <a:solidFill>
                  <a:srgbClr val="000000"/>
                </a:solidFill>
                <a:latin typeface="Public Sans"/>
              </a:rPr>
              <a:t>www.mma.gov.br</a:t>
            </a:r>
            <a:endParaRPr lang="pt-B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tângulo 55">
            <a:extLst>
              <a:ext uri="{FF2B5EF4-FFF2-40B4-BE49-F238E27FC236}">
                <a16:creationId xmlns:a16="http://schemas.microsoft.com/office/drawing/2014/main" id="{FF04179E-FDF6-05B3-8ADC-A33ED4E1B0C5}"/>
              </a:ext>
            </a:extLst>
          </p:cNvPr>
          <p:cNvSpPr/>
          <p:nvPr/>
        </p:nvSpPr>
        <p:spPr>
          <a:xfrm>
            <a:off x="6164607" y="5826114"/>
            <a:ext cx="5826649" cy="955686"/>
          </a:xfrm>
          <a:prstGeom prst="rect">
            <a:avLst/>
          </a:prstGeom>
          <a:solidFill>
            <a:srgbClr val="D6E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a:p>
        </p:txBody>
      </p:sp>
      <p:sp>
        <p:nvSpPr>
          <p:cNvPr id="55" name="Retângulo 54">
            <a:extLst>
              <a:ext uri="{FF2B5EF4-FFF2-40B4-BE49-F238E27FC236}">
                <a16:creationId xmlns:a16="http://schemas.microsoft.com/office/drawing/2014/main" id="{F470E497-18F6-585F-E09C-26A36B40544D}"/>
              </a:ext>
            </a:extLst>
          </p:cNvPr>
          <p:cNvSpPr/>
          <p:nvPr/>
        </p:nvSpPr>
        <p:spPr>
          <a:xfrm>
            <a:off x="203200" y="5833293"/>
            <a:ext cx="5880841" cy="9485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a:p>
        </p:txBody>
      </p:sp>
      <p:sp>
        <p:nvSpPr>
          <p:cNvPr id="54" name="Retângulo 53">
            <a:extLst>
              <a:ext uri="{FF2B5EF4-FFF2-40B4-BE49-F238E27FC236}">
                <a16:creationId xmlns:a16="http://schemas.microsoft.com/office/drawing/2014/main" id="{691362AE-22A4-6335-A3FD-5C94FEDC340C}"/>
              </a:ext>
            </a:extLst>
          </p:cNvPr>
          <p:cNvSpPr/>
          <p:nvPr/>
        </p:nvSpPr>
        <p:spPr>
          <a:xfrm>
            <a:off x="4176235" y="4786746"/>
            <a:ext cx="7815021" cy="9485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1200"/>
              <a:t>v</a:t>
            </a:r>
          </a:p>
        </p:txBody>
      </p:sp>
      <p:sp>
        <p:nvSpPr>
          <p:cNvPr id="53" name="Retângulo 52">
            <a:extLst>
              <a:ext uri="{FF2B5EF4-FFF2-40B4-BE49-F238E27FC236}">
                <a16:creationId xmlns:a16="http://schemas.microsoft.com/office/drawing/2014/main" id="{D8F74F0F-703D-F48B-908A-BDD8F620E2BE}"/>
              </a:ext>
            </a:extLst>
          </p:cNvPr>
          <p:cNvSpPr/>
          <p:nvPr/>
        </p:nvSpPr>
        <p:spPr>
          <a:xfrm>
            <a:off x="203200" y="4786746"/>
            <a:ext cx="3868978" cy="955686"/>
          </a:xfrm>
          <a:prstGeom prst="rect">
            <a:avLst/>
          </a:prstGeom>
          <a:solidFill>
            <a:srgbClr val="B8E2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00"/>
          </a:p>
        </p:txBody>
      </p:sp>
      <p:grpSp>
        <p:nvGrpSpPr>
          <p:cNvPr id="2" name="Group 2"/>
          <p:cNvGrpSpPr/>
          <p:nvPr/>
        </p:nvGrpSpPr>
        <p:grpSpPr>
          <a:xfrm>
            <a:off x="4220267" y="4838230"/>
            <a:ext cx="838360" cy="838360"/>
            <a:chOff x="0" y="0"/>
            <a:chExt cx="13716000" cy="13716000"/>
          </a:xfrm>
        </p:grpSpPr>
        <p:sp>
          <p:nvSpPr>
            <p:cNvPr id="3" name="Freeform 3"/>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3"/>
              <a:stretch>
                <a:fillRect l="-138" r="-138"/>
              </a:stretch>
            </a:blipFill>
          </p:spPr>
          <p:txBody>
            <a:bodyPr/>
            <a:lstStyle/>
            <a:p>
              <a:endParaRPr lang="pt-BR" sz="1200"/>
            </a:p>
          </p:txBody>
        </p:sp>
      </p:grpSp>
      <p:grpSp>
        <p:nvGrpSpPr>
          <p:cNvPr id="4" name="Group 4"/>
          <p:cNvGrpSpPr/>
          <p:nvPr/>
        </p:nvGrpSpPr>
        <p:grpSpPr>
          <a:xfrm>
            <a:off x="270579" y="4838230"/>
            <a:ext cx="838360" cy="838360"/>
            <a:chOff x="0" y="0"/>
            <a:chExt cx="13716000" cy="13716000"/>
          </a:xfrm>
        </p:grpSpPr>
        <p:sp>
          <p:nvSpPr>
            <p:cNvPr id="5" name="Freeform 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4"/>
              <a:stretch>
                <a:fillRect t="-964" b="-964"/>
              </a:stretch>
            </a:blipFill>
          </p:spPr>
          <p:txBody>
            <a:bodyPr/>
            <a:lstStyle/>
            <a:p>
              <a:endParaRPr lang="pt-BR" sz="1200"/>
            </a:p>
          </p:txBody>
        </p:sp>
      </p:grpSp>
      <p:grpSp>
        <p:nvGrpSpPr>
          <p:cNvPr id="6" name="Group 6"/>
          <p:cNvGrpSpPr/>
          <p:nvPr/>
        </p:nvGrpSpPr>
        <p:grpSpPr>
          <a:xfrm>
            <a:off x="1216888" y="4838230"/>
            <a:ext cx="838360" cy="838360"/>
            <a:chOff x="0" y="0"/>
            <a:chExt cx="13716000" cy="13716000"/>
          </a:xfrm>
        </p:grpSpPr>
        <p:sp>
          <p:nvSpPr>
            <p:cNvPr id="7" name="Freeform 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5"/>
              <a:stretch>
                <a:fillRect t="-3197" b="-3197"/>
              </a:stretch>
            </a:blipFill>
          </p:spPr>
          <p:txBody>
            <a:bodyPr/>
            <a:lstStyle/>
            <a:p>
              <a:endParaRPr lang="pt-BR" sz="1200"/>
            </a:p>
          </p:txBody>
        </p:sp>
      </p:grpSp>
      <p:grpSp>
        <p:nvGrpSpPr>
          <p:cNvPr id="8" name="Group 8"/>
          <p:cNvGrpSpPr/>
          <p:nvPr/>
        </p:nvGrpSpPr>
        <p:grpSpPr>
          <a:xfrm>
            <a:off x="2203337" y="4838230"/>
            <a:ext cx="838360" cy="838360"/>
            <a:chOff x="0" y="0"/>
            <a:chExt cx="13716000" cy="13716000"/>
          </a:xfrm>
        </p:grpSpPr>
        <p:sp>
          <p:nvSpPr>
            <p:cNvPr id="9" name="Freeform 9"/>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407" r="-407"/>
              </a:stretch>
            </a:blipFill>
          </p:spPr>
          <p:txBody>
            <a:bodyPr/>
            <a:lstStyle/>
            <a:p>
              <a:endParaRPr lang="pt-BR" sz="1200"/>
            </a:p>
          </p:txBody>
        </p:sp>
      </p:grpSp>
      <p:grpSp>
        <p:nvGrpSpPr>
          <p:cNvPr id="10" name="Group 10"/>
          <p:cNvGrpSpPr/>
          <p:nvPr/>
        </p:nvGrpSpPr>
        <p:grpSpPr>
          <a:xfrm>
            <a:off x="5204677" y="4838230"/>
            <a:ext cx="838360" cy="838360"/>
            <a:chOff x="0" y="0"/>
            <a:chExt cx="13716000" cy="13716000"/>
          </a:xfrm>
        </p:grpSpPr>
        <p:sp>
          <p:nvSpPr>
            <p:cNvPr id="11" name="Freeform 11"/>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t="-824" b="-824"/>
              </a:stretch>
            </a:blipFill>
          </p:spPr>
          <p:txBody>
            <a:bodyPr/>
            <a:lstStyle/>
            <a:p>
              <a:endParaRPr lang="pt-BR" sz="1200"/>
            </a:p>
          </p:txBody>
        </p:sp>
      </p:grpSp>
      <p:grpSp>
        <p:nvGrpSpPr>
          <p:cNvPr id="12" name="Group 12"/>
          <p:cNvGrpSpPr/>
          <p:nvPr/>
        </p:nvGrpSpPr>
        <p:grpSpPr>
          <a:xfrm>
            <a:off x="3189786" y="4838230"/>
            <a:ext cx="838360" cy="838360"/>
            <a:chOff x="0" y="0"/>
            <a:chExt cx="13716000" cy="13716000"/>
          </a:xfrm>
        </p:grpSpPr>
        <p:sp>
          <p:nvSpPr>
            <p:cNvPr id="13" name="Freeform 13"/>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8"/>
              <a:stretch>
                <a:fillRect l="-272" r="-272"/>
              </a:stretch>
            </a:blipFill>
          </p:spPr>
          <p:txBody>
            <a:bodyPr/>
            <a:lstStyle/>
            <a:p>
              <a:endParaRPr lang="pt-BR" sz="1200"/>
            </a:p>
          </p:txBody>
        </p:sp>
      </p:grpSp>
      <p:grpSp>
        <p:nvGrpSpPr>
          <p:cNvPr id="14" name="Group 14"/>
          <p:cNvGrpSpPr/>
          <p:nvPr/>
        </p:nvGrpSpPr>
        <p:grpSpPr>
          <a:xfrm>
            <a:off x="6151419" y="4838230"/>
            <a:ext cx="838360" cy="838360"/>
            <a:chOff x="0" y="0"/>
            <a:chExt cx="13716000" cy="13716000"/>
          </a:xfrm>
        </p:grpSpPr>
        <p:sp>
          <p:nvSpPr>
            <p:cNvPr id="15" name="Freeform 1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9"/>
              <a:stretch>
                <a:fillRect t="-3746" b="-3746"/>
              </a:stretch>
            </a:blipFill>
          </p:spPr>
          <p:txBody>
            <a:bodyPr/>
            <a:lstStyle/>
            <a:p>
              <a:endParaRPr lang="pt-BR" sz="1200"/>
            </a:p>
          </p:txBody>
        </p:sp>
      </p:grpSp>
      <p:grpSp>
        <p:nvGrpSpPr>
          <p:cNvPr id="16" name="Group 16"/>
          <p:cNvGrpSpPr/>
          <p:nvPr/>
        </p:nvGrpSpPr>
        <p:grpSpPr>
          <a:xfrm>
            <a:off x="7138795" y="4838230"/>
            <a:ext cx="838360" cy="838360"/>
            <a:chOff x="0" y="0"/>
            <a:chExt cx="13716000" cy="13716000"/>
          </a:xfrm>
        </p:grpSpPr>
        <p:sp>
          <p:nvSpPr>
            <p:cNvPr id="17" name="Freeform 1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0"/>
              <a:stretch>
                <a:fillRect t="-1098" b="-1098"/>
              </a:stretch>
            </a:blipFill>
          </p:spPr>
          <p:txBody>
            <a:bodyPr/>
            <a:lstStyle/>
            <a:p>
              <a:endParaRPr lang="pt-BR" sz="1200"/>
            </a:p>
          </p:txBody>
        </p:sp>
      </p:grpSp>
      <p:grpSp>
        <p:nvGrpSpPr>
          <p:cNvPr id="18" name="Group 18"/>
          <p:cNvGrpSpPr/>
          <p:nvPr/>
        </p:nvGrpSpPr>
        <p:grpSpPr>
          <a:xfrm>
            <a:off x="8125244" y="4838230"/>
            <a:ext cx="838360" cy="838360"/>
            <a:chOff x="0" y="0"/>
            <a:chExt cx="13716000" cy="13716000"/>
          </a:xfrm>
        </p:grpSpPr>
        <p:sp>
          <p:nvSpPr>
            <p:cNvPr id="19" name="Freeform 19"/>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1"/>
              <a:stretch>
                <a:fillRect t="-321" b="-321"/>
              </a:stretch>
            </a:blipFill>
          </p:spPr>
          <p:txBody>
            <a:bodyPr/>
            <a:lstStyle/>
            <a:p>
              <a:endParaRPr lang="pt-BR" sz="1200"/>
            </a:p>
          </p:txBody>
        </p:sp>
      </p:grpSp>
      <p:grpSp>
        <p:nvGrpSpPr>
          <p:cNvPr id="20" name="Group 20"/>
          <p:cNvGrpSpPr/>
          <p:nvPr/>
        </p:nvGrpSpPr>
        <p:grpSpPr>
          <a:xfrm>
            <a:off x="9111693" y="4838230"/>
            <a:ext cx="838360" cy="838360"/>
            <a:chOff x="0" y="0"/>
            <a:chExt cx="13716000" cy="13716000"/>
          </a:xfrm>
        </p:grpSpPr>
        <p:sp>
          <p:nvSpPr>
            <p:cNvPr id="21" name="Freeform 21"/>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2"/>
              <a:stretch>
                <a:fillRect l="-1162" r="-1162"/>
              </a:stretch>
            </a:blipFill>
          </p:spPr>
          <p:txBody>
            <a:bodyPr/>
            <a:lstStyle/>
            <a:p>
              <a:endParaRPr lang="pt-BR" sz="1200"/>
            </a:p>
          </p:txBody>
        </p:sp>
      </p:grpSp>
      <p:grpSp>
        <p:nvGrpSpPr>
          <p:cNvPr id="22" name="Group 22"/>
          <p:cNvGrpSpPr/>
          <p:nvPr/>
        </p:nvGrpSpPr>
        <p:grpSpPr>
          <a:xfrm>
            <a:off x="11085518" y="4838230"/>
            <a:ext cx="838360" cy="838360"/>
            <a:chOff x="0" y="0"/>
            <a:chExt cx="13716000" cy="13716000"/>
          </a:xfrm>
        </p:grpSpPr>
        <p:sp>
          <p:nvSpPr>
            <p:cNvPr id="23" name="Freeform 23"/>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3"/>
              <a:stretch>
                <a:fillRect t="-1858" b="-1858"/>
              </a:stretch>
            </a:blipFill>
          </p:spPr>
          <p:txBody>
            <a:bodyPr/>
            <a:lstStyle/>
            <a:p>
              <a:endParaRPr lang="pt-BR" sz="1200"/>
            </a:p>
          </p:txBody>
        </p:sp>
      </p:grpSp>
      <p:grpSp>
        <p:nvGrpSpPr>
          <p:cNvPr id="24" name="Group 24"/>
          <p:cNvGrpSpPr/>
          <p:nvPr/>
        </p:nvGrpSpPr>
        <p:grpSpPr>
          <a:xfrm>
            <a:off x="10098142" y="4838230"/>
            <a:ext cx="838360" cy="838360"/>
            <a:chOff x="0" y="0"/>
            <a:chExt cx="13716000" cy="13716000"/>
          </a:xfrm>
        </p:grpSpPr>
        <p:sp>
          <p:nvSpPr>
            <p:cNvPr id="25" name="Freeform 2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4"/>
              <a:stretch>
                <a:fillRect/>
              </a:stretch>
            </a:blipFill>
          </p:spPr>
          <p:txBody>
            <a:bodyPr/>
            <a:lstStyle/>
            <a:p>
              <a:endParaRPr lang="pt-BR" sz="1200"/>
            </a:p>
          </p:txBody>
        </p:sp>
      </p:grpSp>
      <p:grpSp>
        <p:nvGrpSpPr>
          <p:cNvPr id="26" name="Group 26"/>
          <p:cNvGrpSpPr/>
          <p:nvPr/>
        </p:nvGrpSpPr>
        <p:grpSpPr>
          <a:xfrm>
            <a:off x="270579" y="5905190"/>
            <a:ext cx="838360" cy="838360"/>
            <a:chOff x="0" y="0"/>
            <a:chExt cx="13716000" cy="13716000"/>
          </a:xfrm>
        </p:grpSpPr>
        <p:sp>
          <p:nvSpPr>
            <p:cNvPr id="27" name="Freeform 2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5"/>
              <a:stretch>
                <a:fillRect l="-485" r="-485"/>
              </a:stretch>
            </a:blipFill>
          </p:spPr>
          <p:txBody>
            <a:bodyPr/>
            <a:lstStyle/>
            <a:p>
              <a:endParaRPr lang="pt-BR" sz="1200"/>
            </a:p>
          </p:txBody>
        </p:sp>
      </p:grpSp>
      <p:grpSp>
        <p:nvGrpSpPr>
          <p:cNvPr id="28" name="Group 28"/>
          <p:cNvGrpSpPr/>
          <p:nvPr/>
        </p:nvGrpSpPr>
        <p:grpSpPr>
          <a:xfrm>
            <a:off x="1257955" y="5905190"/>
            <a:ext cx="838360" cy="838360"/>
            <a:chOff x="0" y="0"/>
            <a:chExt cx="13716000" cy="13716000"/>
          </a:xfrm>
        </p:grpSpPr>
        <p:sp>
          <p:nvSpPr>
            <p:cNvPr id="29" name="Freeform 29"/>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6"/>
              <a:stretch>
                <a:fillRect t="-1505" b="-1505"/>
              </a:stretch>
            </a:blipFill>
          </p:spPr>
          <p:txBody>
            <a:bodyPr/>
            <a:lstStyle/>
            <a:p>
              <a:endParaRPr lang="pt-BR" sz="1200"/>
            </a:p>
          </p:txBody>
        </p:sp>
      </p:grpSp>
      <p:grpSp>
        <p:nvGrpSpPr>
          <p:cNvPr id="30" name="Group 30"/>
          <p:cNvGrpSpPr/>
          <p:nvPr/>
        </p:nvGrpSpPr>
        <p:grpSpPr>
          <a:xfrm>
            <a:off x="2244403" y="5905190"/>
            <a:ext cx="838360" cy="838360"/>
            <a:chOff x="0" y="0"/>
            <a:chExt cx="13716000" cy="13716000"/>
          </a:xfrm>
        </p:grpSpPr>
        <p:sp>
          <p:nvSpPr>
            <p:cNvPr id="31" name="Freeform 31"/>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7"/>
              <a:stretch>
                <a:fillRect t="-3793" b="-3793"/>
              </a:stretch>
            </a:blipFill>
          </p:spPr>
          <p:txBody>
            <a:bodyPr/>
            <a:lstStyle/>
            <a:p>
              <a:endParaRPr lang="pt-BR" sz="1200"/>
            </a:p>
          </p:txBody>
        </p:sp>
      </p:grpSp>
      <p:grpSp>
        <p:nvGrpSpPr>
          <p:cNvPr id="32" name="Group 32"/>
          <p:cNvGrpSpPr/>
          <p:nvPr/>
        </p:nvGrpSpPr>
        <p:grpSpPr>
          <a:xfrm>
            <a:off x="3230852" y="5905190"/>
            <a:ext cx="838360" cy="838360"/>
            <a:chOff x="0" y="0"/>
            <a:chExt cx="13716000" cy="13716000"/>
          </a:xfrm>
        </p:grpSpPr>
        <p:sp>
          <p:nvSpPr>
            <p:cNvPr id="33" name="Freeform 33"/>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8"/>
              <a:stretch>
                <a:fillRect l="-2613" r="-2613"/>
              </a:stretch>
            </a:blipFill>
          </p:spPr>
          <p:txBody>
            <a:bodyPr/>
            <a:lstStyle/>
            <a:p>
              <a:endParaRPr lang="pt-BR" sz="1200"/>
            </a:p>
          </p:txBody>
        </p:sp>
      </p:grpSp>
      <p:grpSp>
        <p:nvGrpSpPr>
          <p:cNvPr id="34" name="Group 34"/>
          <p:cNvGrpSpPr/>
          <p:nvPr/>
        </p:nvGrpSpPr>
        <p:grpSpPr>
          <a:xfrm>
            <a:off x="5204677" y="5905190"/>
            <a:ext cx="838360" cy="838360"/>
            <a:chOff x="0" y="0"/>
            <a:chExt cx="13716000" cy="13716000"/>
          </a:xfrm>
        </p:grpSpPr>
        <p:sp>
          <p:nvSpPr>
            <p:cNvPr id="35" name="Freeform 3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9"/>
              <a:stretch>
                <a:fillRect t="-9622" b="-9622"/>
              </a:stretch>
            </a:blipFill>
          </p:spPr>
          <p:txBody>
            <a:bodyPr/>
            <a:lstStyle/>
            <a:p>
              <a:endParaRPr lang="pt-BR" sz="1200"/>
            </a:p>
          </p:txBody>
        </p:sp>
      </p:grpSp>
      <p:grpSp>
        <p:nvGrpSpPr>
          <p:cNvPr id="36" name="Group 36"/>
          <p:cNvGrpSpPr/>
          <p:nvPr/>
        </p:nvGrpSpPr>
        <p:grpSpPr>
          <a:xfrm>
            <a:off x="4217301" y="5905190"/>
            <a:ext cx="838360" cy="838360"/>
            <a:chOff x="0" y="0"/>
            <a:chExt cx="13716000" cy="13716000"/>
          </a:xfrm>
        </p:grpSpPr>
        <p:sp>
          <p:nvSpPr>
            <p:cNvPr id="37" name="Freeform 3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0"/>
              <a:stretch>
                <a:fillRect t="-1500" b="-1500"/>
              </a:stretch>
            </a:blipFill>
          </p:spPr>
          <p:txBody>
            <a:bodyPr/>
            <a:lstStyle/>
            <a:p>
              <a:endParaRPr lang="pt-BR" sz="1200"/>
            </a:p>
          </p:txBody>
        </p:sp>
      </p:grpSp>
      <p:grpSp>
        <p:nvGrpSpPr>
          <p:cNvPr id="38" name="Group 38"/>
          <p:cNvGrpSpPr/>
          <p:nvPr/>
        </p:nvGrpSpPr>
        <p:grpSpPr>
          <a:xfrm>
            <a:off x="6151419" y="5905190"/>
            <a:ext cx="838360" cy="838360"/>
            <a:chOff x="0" y="0"/>
            <a:chExt cx="13716000" cy="13716000"/>
          </a:xfrm>
        </p:grpSpPr>
        <p:sp>
          <p:nvSpPr>
            <p:cNvPr id="39" name="Freeform 39"/>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1"/>
              <a:stretch>
                <a:fillRect t="-323" b="-323"/>
              </a:stretch>
            </a:blipFill>
          </p:spPr>
          <p:txBody>
            <a:bodyPr/>
            <a:lstStyle/>
            <a:p>
              <a:endParaRPr lang="pt-BR" sz="1200"/>
            </a:p>
          </p:txBody>
        </p:sp>
      </p:grpSp>
      <p:grpSp>
        <p:nvGrpSpPr>
          <p:cNvPr id="40" name="Group 40"/>
          <p:cNvGrpSpPr/>
          <p:nvPr/>
        </p:nvGrpSpPr>
        <p:grpSpPr>
          <a:xfrm>
            <a:off x="7138795" y="5905190"/>
            <a:ext cx="838360" cy="838360"/>
            <a:chOff x="0" y="0"/>
            <a:chExt cx="13716000" cy="13716000"/>
          </a:xfrm>
        </p:grpSpPr>
        <p:sp>
          <p:nvSpPr>
            <p:cNvPr id="41" name="Freeform 41"/>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2"/>
              <a:stretch>
                <a:fillRect t="-5069" b="-5069"/>
              </a:stretch>
            </a:blipFill>
          </p:spPr>
          <p:txBody>
            <a:bodyPr/>
            <a:lstStyle/>
            <a:p>
              <a:endParaRPr lang="pt-BR" sz="1200"/>
            </a:p>
          </p:txBody>
        </p:sp>
      </p:grpSp>
      <p:grpSp>
        <p:nvGrpSpPr>
          <p:cNvPr id="42" name="Group 42"/>
          <p:cNvGrpSpPr/>
          <p:nvPr/>
        </p:nvGrpSpPr>
        <p:grpSpPr>
          <a:xfrm>
            <a:off x="8125244" y="5905190"/>
            <a:ext cx="838360" cy="838360"/>
            <a:chOff x="0" y="0"/>
            <a:chExt cx="13716000" cy="13716000"/>
          </a:xfrm>
        </p:grpSpPr>
        <p:sp>
          <p:nvSpPr>
            <p:cNvPr id="43" name="Freeform 43"/>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3"/>
              <a:stretch>
                <a:fillRect t="-1151" b="-1151"/>
              </a:stretch>
            </a:blipFill>
          </p:spPr>
          <p:txBody>
            <a:bodyPr/>
            <a:lstStyle/>
            <a:p>
              <a:endParaRPr lang="pt-BR" sz="1200"/>
            </a:p>
          </p:txBody>
        </p:sp>
      </p:grpSp>
      <p:grpSp>
        <p:nvGrpSpPr>
          <p:cNvPr id="44" name="Group 44"/>
          <p:cNvGrpSpPr/>
          <p:nvPr/>
        </p:nvGrpSpPr>
        <p:grpSpPr>
          <a:xfrm>
            <a:off x="9111693" y="5905190"/>
            <a:ext cx="838360" cy="838360"/>
            <a:chOff x="0" y="0"/>
            <a:chExt cx="13716000" cy="13716000"/>
          </a:xfrm>
        </p:grpSpPr>
        <p:sp>
          <p:nvSpPr>
            <p:cNvPr id="45" name="Freeform 4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4"/>
              <a:stretch>
                <a:fillRect t="-3608" b="-3608"/>
              </a:stretch>
            </a:blipFill>
          </p:spPr>
          <p:txBody>
            <a:bodyPr/>
            <a:lstStyle/>
            <a:p>
              <a:endParaRPr lang="pt-BR" sz="1200"/>
            </a:p>
          </p:txBody>
        </p:sp>
      </p:grpSp>
      <p:grpSp>
        <p:nvGrpSpPr>
          <p:cNvPr id="46" name="Group 46"/>
          <p:cNvGrpSpPr/>
          <p:nvPr/>
        </p:nvGrpSpPr>
        <p:grpSpPr>
          <a:xfrm>
            <a:off x="11085518" y="5905190"/>
            <a:ext cx="838360" cy="838360"/>
            <a:chOff x="0" y="0"/>
            <a:chExt cx="13716000" cy="13716000"/>
          </a:xfrm>
        </p:grpSpPr>
        <p:sp>
          <p:nvSpPr>
            <p:cNvPr id="47" name="Freeform 4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5"/>
              <a:stretch>
                <a:fillRect t="-1151" b="-1151"/>
              </a:stretch>
            </a:blipFill>
          </p:spPr>
          <p:txBody>
            <a:bodyPr/>
            <a:lstStyle/>
            <a:p>
              <a:endParaRPr lang="pt-BR" sz="1200"/>
            </a:p>
          </p:txBody>
        </p:sp>
      </p:grpSp>
      <p:grpSp>
        <p:nvGrpSpPr>
          <p:cNvPr id="48" name="Group 48"/>
          <p:cNvGrpSpPr/>
          <p:nvPr/>
        </p:nvGrpSpPr>
        <p:grpSpPr>
          <a:xfrm>
            <a:off x="10098142" y="5905190"/>
            <a:ext cx="838360" cy="838360"/>
            <a:chOff x="0" y="0"/>
            <a:chExt cx="13716000" cy="13716000"/>
          </a:xfrm>
        </p:grpSpPr>
        <p:sp>
          <p:nvSpPr>
            <p:cNvPr id="49" name="Freeform 49"/>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26"/>
              <a:stretch>
                <a:fillRect t="-2542" b="-2542"/>
              </a:stretch>
            </a:blipFill>
          </p:spPr>
          <p:txBody>
            <a:bodyPr/>
            <a:lstStyle/>
            <a:p>
              <a:endParaRPr lang="pt-BR" sz="1200"/>
            </a:p>
          </p:txBody>
        </p:sp>
      </p:grpSp>
      <p:sp>
        <p:nvSpPr>
          <p:cNvPr id="50" name="TextBox 50"/>
          <p:cNvSpPr txBox="1"/>
          <p:nvPr/>
        </p:nvSpPr>
        <p:spPr>
          <a:xfrm>
            <a:off x="685800" y="4432393"/>
            <a:ext cx="10173317" cy="402611"/>
          </a:xfrm>
          <a:prstGeom prst="rect">
            <a:avLst/>
          </a:prstGeom>
        </p:spPr>
        <p:txBody>
          <a:bodyPr lIns="0" tIns="0" rIns="0" bIns="0" rtlCol="0" anchor="t">
            <a:spAutoFit/>
          </a:bodyPr>
          <a:lstStyle/>
          <a:p>
            <a:pPr>
              <a:lnSpc>
                <a:spcPts val="3330"/>
              </a:lnSpc>
            </a:pPr>
            <a:r>
              <a:rPr lang="pt-BR" sz="2400" b="1">
                <a:solidFill>
                  <a:srgbClr val="000000"/>
                </a:solidFill>
                <a:latin typeface="Aptos Display" panose="020B0004020202020204" pitchFamily="34" charset="0"/>
                <a:ea typeface="Public Sans Bold"/>
                <a:cs typeface="Public Sans Bold"/>
                <a:sym typeface="Public Sans Bold"/>
              </a:rPr>
              <a:t>Equipe Técnica</a:t>
            </a:r>
          </a:p>
        </p:txBody>
      </p:sp>
      <p:sp>
        <p:nvSpPr>
          <p:cNvPr id="51" name="TextBox 51"/>
          <p:cNvSpPr txBox="1"/>
          <p:nvPr/>
        </p:nvSpPr>
        <p:spPr>
          <a:xfrm>
            <a:off x="685800" y="312983"/>
            <a:ext cx="10398490" cy="431080"/>
          </a:xfrm>
          <a:prstGeom prst="rect">
            <a:avLst/>
          </a:prstGeom>
        </p:spPr>
        <p:txBody>
          <a:bodyPr lIns="0" tIns="0" rIns="0" bIns="0" rtlCol="0" anchor="t">
            <a:spAutoFit/>
          </a:bodyPr>
          <a:lstStyle/>
          <a:p>
            <a:pPr>
              <a:lnSpc>
                <a:spcPts val="3330"/>
              </a:lnSpc>
            </a:pPr>
            <a:r>
              <a:rPr lang="pt-BR" sz="3200" b="1" dirty="0">
                <a:solidFill>
                  <a:schemeClr val="bg1"/>
                </a:solidFill>
                <a:latin typeface="Aptos Display" panose="020B0004020202020204" pitchFamily="34" charset="0"/>
                <a:ea typeface="Public Sans Bold"/>
                <a:cs typeface="Public Sans Bold"/>
                <a:sym typeface="Public Sans Bold"/>
              </a:rPr>
              <a:t>Equipe Ministério do Meio Ambiente e Mudança do Clima</a:t>
            </a:r>
          </a:p>
        </p:txBody>
      </p:sp>
      <p:sp>
        <p:nvSpPr>
          <p:cNvPr id="52" name="TextBox 52"/>
          <p:cNvSpPr txBox="1"/>
          <p:nvPr/>
        </p:nvSpPr>
        <p:spPr>
          <a:xfrm>
            <a:off x="0" y="1453941"/>
            <a:ext cx="12192000" cy="3236784"/>
          </a:xfrm>
          <a:prstGeom prst="rect">
            <a:avLst/>
          </a:prstGeom>
        </p:spPr>
        <p:txBody>
          <a:bodyPr wrap="square" lIns="0" tIns="0" rIns="0" bIns="0" rtlCol="0" anchor="t">
            <a:spAutoFit/>
          </a:bodyPr>
          <a:lstStyle/>
          <a:p>
            <a:pPr algn="ctr">
              <a:spcBef>
                <a:spcPts val="200"/>
              </a:spcBef>
            </a:pPr>
            <a:r>
              <a:rPr lang="pt-BR" sz="1600" b="1" spc="133" dirty="0">
                <a:solidFill>
                  <a:srgbClr val="000000"/>
                </a:solidFill>
                <a:latin typeface="Aptos Display" panose="020B0004020202020204" pitchFamily="34" charset="0"/>
                <a:ea typeface="DM Sans Bold"/>
                <a:cs typeface="DM Sans Bold"/>
                <a:sym typeface="DM Sans Bold"/>
              </a:rPr>
              <a:t>Ministra do Meio Ambiente e Mudança do Clima</a:t>
            </a:r>
          </a:p>
          <a:p>
            <a:pPr algn="ctr">
              <a:spcBef>
                <a:spcPts val="200"/>
              </a:spcBef>
            </a:pPr>
            <a:r>
              <a:rPr lang="pt-BR" sz="1600" spc="100" dirty="0">
                <a:solidFill>
                  <a:srgbClr val="000000"/>
                </a:solidFill>
                <a:latin typeface="Aptos Display" panose="020B0004020202020204" pitchFamily="34" charset="0"/>
                <a:ea typeface="DM Sans"/>
                <a:cs typeface="DM Sans"/>
                <a:sym typeface="DM Sans"/>
              </a:rPr>
              <a:t>Marina Silva</a:t>
            </a:r>
          </a:p>
          <a:p>
            <a:pPr algn="ctr">
              <a:spcBef>
                <a:spcPts val="200"/>
              </a:spcBef>
            </a:pPr>
            <a:r>
              <a:rPr lang="pt-BR" sz="1600" b="1" spc="133" dirty="0">
                <a:solidFill>
                  <a:srgbClr val="000000"/>
                </a:solidFill>
                <a:latin typeface="Aptos Display" panose="020B0004020202020204" pitchFamily="34" charset="0"/>
                <a:ea typeface="DM Sans Bold"/>
                <a:cs typeface="DM Sans Bold"/>
                <a:sym typeface="DM Sans Bold"/>
              </a:rPr>
              <a:t>Secretário-executivo</a:t>
            </a:r>
          </a:p>
          <a:p>
            <a:pPr algn="ctr">
              <a:spcBef>
                <a:spcPts val="200"/>
              </a:spcBef>
            </a:pPr>
            <a:r>
              <a:rPr lang="pt-BR" sz="1600" spc="100" dirty="0">
                <a:solidFill>
                  <a:srgbClr val="000000"/>
                </a:solidFill>
                <a:latin typeface="Aptos Display" panose="020B0004020202020204" pitchFamily="34" charset="0"/>
                <a:ea typeface="DM Sans"/>
                <a:cs typeface="DM Sans"/>
                <a:sym typeface="DM Sans"/>
              </a:rPr>
              <a:t>João Paulo Ribeiro Capobianco</a:t>
            </a:r>
          </a:p>
          <a:p>
            <a:pPr algn="ctr">
              <a:spcBef>
                <a:spcPts val="200"/>
              </a:spcBef>
            </a:pPr>
            <a:r>
              <a:rPr lang="pt-BR" sz="1600" b="1" spc="133" dirty="0">
                <a:solidFill>
                  <a:srgbClr val="000000"/>
                </a:solidFill>
                <a:latin typeface="Aptos Display" panose="020B0004020202020204" pitchFamily="34" charset="0"/>
                <a:ea typeface="DM Sans Bold"/>
                <a:cs typeface="DM Sans Bold"/>
                <a:sym typeface="DM Sans Bold"/>
              </a:rPr>
              <a:t>Secretária-executiva Adjunta</a:t>
            </a:r>
          </a:p>
          <a:p>
            <a:pPr algn="ctr">
              <a:spcBef>
                <a:spcPts val="200"/>
              </a:spcBef>
            </a:pPr>
            <a:r>
              <a:rPr lang="pt-BR" sz="1600" spc="100" dirty="0">
                <a:solidFill>
                  <a:srgbClr val="000000"/>
                </a:solidFill>
                <a:latin typeface="Aptos Display" panose="020B0004020202020204" pitchFamily="34" charset="0"/>
                <a:ea typeface="DM Sans"/>
                <a:cs typeface="DM Sans"/>
                <a:sym typeface="DM Sans"/>
              </a:rPr>
              <a:t>Anna Flávia de Senna Franco</a:t>
            </a:r>
          </a:p>
          <a:p>
            <a:pPr algn="ctr">
              <a:spcBef>
                <a:spcPts val="200"/>
              </a:spcBef>
            </a:pPr>
            <a:r>
              <a:rPr lang="pt-BR" sz="1600" b="1" spc="133" dirty="0">
                <a:solidFill>
                  <a:srgbClr val="000000"/>
                </a:solidFill>
                <a:latin typeface="Aptos Display" panose="020B0004020202020204" pitchFamily="34" charset="0"/>
                <a:ea typeface="DM Sans Bold"/>
                <a:cs typeface="DM Sans Bold"/>
                <a:sym typeface="DM Sans Bold"/>
              </a:rPr>
              <a:t>Secretário Nacional de Meio Ambiente Urbano, Recursos Hídricos e Qualidade Ambiental</a:t>
            </a:r>
          </a:p>
          <a:p>
            <a:pPr algn="ctr">
              <a:spcBef>
                <a:spcPts val="200"/>
              </a:spcBef>
            </a:pPr>
            <a:r>
              <a:rPr lang="pt-BR" sz="1600" spc="100" dirty="0">
                <a:solidFill>
                  <a:srgbClr val="000000"/>
                </a:solidFill>
                <a:latin typeface="Aptos Display" panose="020B0004020202020204" pitchFamily="34" charset="0"/>
                <a:ea typeface="DM Sans"/>
                <a:cs typeface="DM Sans"/>
                <a:sym typeface="DM Sans"/>
              </a:rPr>
              <a:t>Adalberto Felício Maluf Filho</a:t>
            </a:r>
          </a:p>
          <a:p>
            <a:pPr algn="ctr">
              <a:spcBef>
                <a:spcPts val="200"/>
              </a:spcBef>
            </a:pPr>
            <a:r>
              <a:rPr lang="pt-BR" sz="1600" b="1" spc="133" dirty="0">
                <a:solidFill>
                  <a:srgbClr val="000000"/>
                </a:solidFill>
                <a:latin typeface="Aptos Display" panose="020B0004020202020204" pitchFamily="34" charset="0"/>
                <a:ea typeface="DM Sans Bold"/>
                <a:cs typeface="DM Sans Bold"/>
                <a:sym typeface="DM Sans Bold"/>
              </a:rPr>
              <a:t>Diretora de Qualidade Ambiental</a:t>
            </a:r>
          </a:p>
          <a:p>
            <a:pPr algn="ctr">
              <a:spcBef>
                <a:spcPts val="200"/>
              </a:spcBef>
            </a:pPr>
            <a:r>
              <a:rPr lang="pt-BR" sz="1600" spc="100" dirty="0">
                <a:solidFill>
                  <a:srgbClr val="000000"/>
                </a:solidFill>
                <a:latin typeface="Aptos Display" panose="020B0004020202020204" pitchFamily="34" charset="0"/>
                <a:ea typeface="DM Sans"/>
                <a:cs typeface="DM Sans"/>
                <a:sym typeface="DM Sans"/>
              </a:rPr>
              <a:t>Thaianne Resende Henriques Fábio</a:t>
            </a:r>
          </a:p>
          <a:p>
            <a:pPr algn="ctr">
              <a:spcBef>
                <a:spcPts val="200"/>
              </a:spcBef>
            </a:pPr>
            <a:r>
              <a:rPr lang="pt-BR" sz="1600" b="1" spc="133" dirty="0">
                <a:solidFill>
                  <a:srgbClr val="000000"/>
                </a:solidFill>
                <a:latin typeface="Aptos Display" panose="020B0004020202020204" pitchFamily="34" charset="0"/>
                <a:ea typeface="DM Sans Bold"/>
                <a:cs typeface="DM Sans Bold"/>
                <a:sym typeface="DM Sans Bold"/>
              </a:rPr>
              <a:t>Coordenadora-geral de Qualidade Ambiental</a:t>
            </a:r>
          </a:p>
          <a:p>
            <a:pPr algn="ctr">
              <a:spcBef>
                <a:spcPts val="200"/>
              </a:spcBef>
            </a:pPr>
            <a:r>
              <a:rPr lang="pt-BR" sz="1600" spc="100" dirty="0">
                <a:solidFill>
                  <a:srgbClr val="000000"/>
                </a:solidFill>
                <a:latin typeface="Aptos Display" panose="020B0004020202020204" pitchFamily="34" charset="0"/>
                <a:ea typeface="DM Sans"/>
                <a:cs typeface="DM Sans"/>
                <a:sym typeface="DM Sans"/>
              </a:rPr>
              <a:t>Cayssa Peres Marcondes de Araújo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6396155" y="1351394"/>
            <a:ext cx="5683829" cy="5027787"/>
          </a:xfrm>
          <a:prstGeom prst="rect">
            <a:avLst/>
          </a:prstGeom>
        </p:spPr>
        <p:txBody>
          <a:bodyPr wrap="square" lIns="0" tIns="0" rIns="0" bIns="0" rtlCol="0" anchor="t">
            <a:spAutoFit/>
          </a:bodyPr>
          <a:lstStyle/>
          <a:p>
            <a:pPr>
              <a:spcBef>
                <a:spcPct val="0"/>
              </a:spcBef>
              <a:spcAft>
                <a:spcPts val="800"/>
              </a:spcAft>
            </a:pPr>
            <a:r>
              <a:rPr lang="pt-BR" sz="2667" b="1" spc="233" dirty="0">
                <a:solidFill>
                  <a:srgbClr val="000000"/>
                </a:solidFill>
                <a:latin typeface="Aptos Display" panose="020B0004020202020204" pitchFamily="34" charset="0"/>
                <a:ea typeface="DM Sans Bold"/>
                <a:cs typeface="DM Sans Bold"/>
                <a:sym typeface="DM Sans Bold"/>
              </a:rPr>
              <a:t>Origem das informações coletadas:</a:t>
            </a:r>
          </a:p>
          <a:p>
            <a:pPr marL="304815" indent="-304815">
              <a:spcBef>
                <a:spcPct val="0"/>
              </a:spcBef>
              <a:buFont typeface="+mj-lt"/>
              <a:buAutoNum type="arabicPeriod"/>
            </a:pPr>
            <a:r>
              <a:rPr lang="pt-BR" sz="2667" spc="166" dirty="0">
                <a:solidFill>
                  <a:srgbClr val="000000"/>
                </a:solidFill>
                <a:latin typeface="Aptos Display" panose="020B0004020202020204" pitchFamily="34" charset="0"/>
                <a:ea typeface="DM Sans"/>
                <a:cs typeface="DM Sans"/>
                <a:sym typeface="DM Sans"/>
              </a:rPr>
              <a:t>Formulário para os </a:t>
            </a:r>
            <a:r>
              <a:rPr lang="pt-BR" sz="2667" spc="166" dirty="0" err="1">
                <a:solidFill>
                  <a:srgbClr val="000000"/>
                </a:solidFill>
                <a:latin typeface="Aptos Display" panose="020B0004020202020204" pitchFamily="34" charset="0"/>
                <a:ea typeface="DM Sans"/>
                <a:cs typeface="DM Sans"/>
                <a:sym typeface="DM Sans"/>
              </a:rPr>
              <a:t>OEMAs</a:t>
            </a:r>
            <a:r>
              <a:rPr lang="pt-BR" sz="2667" spc="166" dirty="0">
                <a:solidFill>
                  <a:srgbClr val="000000"/>
                </a:solidFill>
                <a:latin typeface="Aptos Display" panose="020B0004020202020204" pitchFamily="34" charset="0"/>
                <a:ea typeface="DM Sans"/>
                <a:cs typeface="DM Sans"/>
                <a:sym typeface="DM Sans"/>
              </a:rPr>
              <a:t> aplicado pelo MMA (Consulta 2025)</a:t>
            </a:r>
          </a:p>
          <a:p>
            <a:pPr marL="304815" indent="-304815">
              <a:spcBef>
                <a:spcPct val="0"/>
              </a:spcBef>
              <a:buFont typeface="+mj-lt"/>
              <a:buAutoNum type="arabicPeriod"/>
            </a:pPr>
            <a:r>
              <a:rPr lang="pt-BR" sz="2667" spc="166" dirty="0">
                <a:solidFill>
                  <a:srgbClr val="000000"/>
                </a:solidFill>
                <a:latin typeface="Aptos Display" panose="020B0004020202020204" pitchFamily="34" charset="0"/>
                <a:ea typeface="DM Sans"/>
                <a:cs typeface="DM Sans"/>
                <a:sym typeface="DM Sans"/>
              </a:rPr>
              <a:t>Coleta de dados na plataforma do MonitorAr - Sistema Nacional de Gestão da Qualidade do Ar</a:t>
            </a:r>
          </a:p>
          <a:p>
            <a:pPr marL="304815" indent="-304815">
              <a:spcBef>
                <a:spcPct val="0"/>
              </a:spcBef>
              <a:buFont typeface="+mj-lt"/>
              <a:buAutoNum type="arabicPeriod"/>
            </a:pPr>
            <a:r>
              <a:rPr lang="pt-BR" sz="2667" spc="166" dirty="0">
                <a:solidFill>
                  <a:srgbClr val="000000"/>
                </a:solidFill>
                <a:latin typeface="Aptos Display" panose="020B0004020202020204" pitchFamily="34" charset="0"/>
                <a:ea typeface="DM Sans"/>
                <a:cs typeface="DM Sans"/>
                <a:sym typeface="DM Sans"/>
              </a:rPr>
              <a:t>Coleta interna em plataformas estaduais (Coleta interna)</a:t>
            </a:r>
          </a:p>
          <a:p>
            <a:pPr marL="304815" indent="-304815">
              <a:spcBef>
                <a:spcPct val="0"/>
              </a:spcBef>
              <a:buFont typeface="+mj-lt"/>
              <a:buAutoNum type="arabicPeriod"/>
            </a:pPr>
            <a:r>
              <a:rPr lang="pt-BR" sz="2667" spc="166" dirty="0">
                <a:solidFill>
                  <a:srgbClr val="000000"/>
                </a:solidFill>
                <a:latin typeface="Aptos Display" panose="020B0004020202020204" pitchFamily="34" charset="0"/>
                <a:ea typeface="DM Sans"/>
                <a:cs typeface="DM Sans"/>
                <a:sym typeface="DM Sans"/>
              </a:rPr>
              <a:t>Coleta de dados na plataforma </a:t>
            </a:r>
            <a:r>
              <a:rPr lang="pt-BR" sz="2667" spc="166" dirty="0" err="1">
                <a:solidFill>
                  <a:srgbClr val="000000"/>
                </a:solidFill>
                <a:latin typeface="Aptos Display" panose="020B0004020202020204" pitchFamily="34" charset="0"/>
                <a:ea typeface="DM Sans"/>
                <a:cs typeface="DM Sans"/>
                <a:sym typeface="DM Sans"/>
              </a:rPr>
              <a:t>PurpleAir</a:t>
            </a:r>
            <a:r>
              <a:rPr lang="pt-BR" sz="2667" spc="166" dirty="0">
                <a:solidFill>
                  <a:srgbClr val="000000"/>
                </a:solidFill>
                <a:latin typeface="Aptos Display" panose="020B0004020202020204" pitchFamily="34" charset="0"/>
                <a:ea typeface="DM Sans"/>
                <a:cs typeface="DM Sans"/>
                <a:sym typeface="DM Sans"/>
              </a:rPr>
              <a:t> (</a:t>
            </a:r>
            <a:r>
              <a:rPr lang="pt-BR" sz="2667" spc="166" dirty="0" err="1">
                <a:solidFill>
                  <a:srgbClr val="000000"/>
                </a:solidFill>
                <a:latin typeface="Aptos Display" panose="020B0004020202020204" pitchFamily="34" charset="0"/>
                <a:ea typeface="DM Sans"/>
                <a:cs typeface="DM Sans"/>
                <a:sym typeface="DM Sans"/>
              </a:rPr>
              <a:t>PurpleAir</a:t>
            </a:r>
            <a:r>
              <a:rPr lang="pt-BR" sz="2667" spc="166" dirty="0">
                <a:solidFill>
                  <a:srgbClr val="000000"/>
                </a:solidFill>
                <a:latin typeface="Aptos Display" panose="020B0004020202020204" pitchFamily="34" charset="0"/>
                <a:ea typeface="DM Sans"/>
                <a:cs typeface="DM Sans"/>
                <a:sym typeface="DM Sans"/>
              </a:rPr>
              <a:t> 2025)</a:t>
            </a:r>
          </a:p>
        </p:txBody>
      </p:sp>
      <p:pic>
        <p:nvPicPr>
          <p:cNvPr id="14" name="Imagem 13">
            <a:extLst>
              <a:ext uri="{FF2B5EF4-FFF2-40B4-BE49-F238E27FC236}">
                <a16:creationId xmlns:a16="http://schemas.microsoft.com/office/drawing/2014/main" id="{A1F63DF3-2914-E291-9C31-BAAB68B227BD}"/>
              </a:ext>
            </a:extLst>
          </p:cNvPr>
          <p:cNvPicPr>
            <a:picLocks noChangeAspect="1"/>
          </p:cNvPicPr>
          <p:nvPr/>
        </p:nvPicPr>
        <p:blipFill>
          <a:blip r:embed="rId3"/>
          <a:stretch>
            <a:fillRect/>
          </a:stretch>
        </p:blipFill>
        <p:spPr>
          <a:xfrm>
            <a:off x="242818" y="0"/>
            <a:ext cx="4758030" cy="6854789"/>
          </a:xfrm>
          <a:prstGeom prst="rect">
            <a:avLst/>
          </a:prstGeom>
        </p:spPr>
      </p:pic>
      <p:sp>
        <p:nvSpPr>
          <p:cNvPr id="2" name="Título 1">
            <a:extLst>
              <a:ext uri="{FF2B5EF4-FFF2-40B4-BE49-F238E27FC236}">
                <a16:creationId xmlns:a16="http://schemas.microsoft.com/office/drawing/2014/main" id="{F1393C7C-C0C6-3C44-25E5-9A43DDE3A89A}"/>
              </a:ext>
            </a:extLst>
          </p:cNvPr>
          <p:cNvSpPr>
            <a:spLocks noGrp="1"/>
          </p:cNvSpPr>
          <p:nvPr>
            <p:ph type="title"/>
          </p:nvPr>
        </p:nvSpPr>
        <p:spPr>
          <a:xfrm>
            <a:off x="112016" y="224629"/>
            <a:ext cx="10515600" cy="1325563"/>
          </a:xfrm>
        </p:spPr>
        <p:txBody>
          <a:bodyPr/>
          <a:lstStyle/>
          <a:p>
            <a:pPr algn="r"/>
            <a:r>
              <a:rPr lang="pt-BR" b="1" dirty="0">
                <a:latin typeface="Aptos Display" panose="020B0004020202020204" pitchFamily="34" charset="0"/>
                <a:ea typeface="Public Sans Bold"/>
                <a:cs typeface="Public Sans Bold"/>
                <a:sym typeface="Public Sans Bold"/>
              </a:rPr>
              <a:t>Coleta de Dados  </a:t>
            </a:r>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15099" y="604156"/>
            <a:ext cx="9082025" cy="431080"/>
          </a:xfrm>
          <a:prstGeom prst="rect">
            <a:avLst/>
          </a:prstGeom>
        </p:spPr>
        <p:txBody>
          <a:bodyPr lIns="0" tIns="0" rIns="0" bIns="0" rtlCol="0" anchor="t">
            <a:spAutoFit/>
          </a:bodyPr>
          <a:lstStyle/>
          <a:p>
            <a:pPr>
              <a:lnSpc>
                <a:spcPts val="3330"/>
              </a:lnSpc>
            </a:pPr>
            <a:r>
              <a:rPr lang="pt-BR" sz="3200" b="1" dirty="0">
                <a:solidFill>
                  <a:schemeClr val="bg1"/>
                </a:solidFill>
                <a:latin typeface="Aptos Display" panose="020B0004020202020204" pitchFamily="34" charset="0"/>
                <a:ea typeface="Public Sans Bold"/>
                <a:cs typeface="Public Sans Bold"/>
                <a:sym typeface="Public Sans Bold"/>
              </a:rPr>
              <a:t>A rede de monitoramento Brasileira</a:t>
            </a:r>
          </a:p>
        </p:txBody>
      </p:sp>
      <p:sp>
        <p:nvSpPr>
          <p:cNvPr id="7" name="TextBox 7"/>
          <p:cNvSpPr txBox="1"/>
          <p:nvPr/>
        </p:nvSpPr>
        <p:spPr>
          <a:xfrm>
            <a:off x="452114" y="1578696"/>
            <a:ext cx="6094531" cy="3282309"/>
          </a:xfrm>
          <a:prstGeom prst="rect">
            <a:avLst/>
          </a:prstGeom>
        </p:spPr>
        <p:txBody>
          <a:bodyPr wrap="square" lIns="0" tIns="0" rIns="0" bIns="0" rtlCol="0" anchor="t">
            <a:spAutoFit/>
          </a:bodyPr>
          <a:lstStyle/>
          <a:p>
            <a:pPr algn="l"/>
            <a:r>
              <a:rPr lang="pt-BR" sz="2133" dirty="0">
                <a:solidFill>
                  <a:srgbClr val="000000"/>
                </a:solidFill>
                <a:latin typeface="Aptos Display" panose="020B0004020202020204" pitchFamily="34" charset="0"/>
                <a:ea typeface="Public Sans"/>
                <a:cs typeface="Public Sans"/>
                <a:sym typeface="Public Sans"/>
              </a:rPr>
              <a:t>Um banco de dados foi construído a partir de um amplo esforço de coleta, reunindo informações dispersas em plataformas públicas, bases não disponibilizadas pelos órgãos, bancos de dados privados e documentos técnicos.</a:t>
            </a:r>
          </a:p>
          <a:p>
            <a:pPr algn="l"/>
            <a:endParaRPr lang="pt-BR" sz="2133" dirty="0">
              <a:solidFill>
                <a:srgbClr val="000000"/>
              </a:solidFill>
              <a:latin typeface="Aptos Display" panose="020B0004020202020204" pitchFamily="34" charset="0"/>
              <a:ea typeface="Public Sans"/>
              <a:cs typeface="Public Sans"/>
              <a:sym typeface="Public Sans"/>
            </a:endParaRPr>
          </a:p>
          <a:p>
            <a:pPr algn="l"/>
            <a:r>
              <a:rPr lang="pt-BR" sz="2133" dirty="0">
                <a:solidFill>
                  <a:srgbClr val="000000"/>
                </a:solidFill>
                <a:latin typeface="Aptos Display" panose="020B0004020202020204" pitchFamily="34" charset="0"/>
                <a:ea typeface="Public Sans"/>
                <a:cs typeface="Public Sans"/>
                <a:sym typeface="Public Sans"/>
              </a:rPr>
              <a:t>  Cenário Atual:</a:t>
            </a:r>
          </a:p>
          <a:p>
            <a:pPr marL="431822" lvl="1" indent="-215911">
              <a:buFont typeface="Arial"/>
              <a:buChar char="•"/>
            </a:pPr>
            <a:r>
              <a:rPr lang="pt-BR" sz="2133" dirty="0">
                <a:solidFill>
                  <a:srgbClr val="000000"/>
                </a:solidFill>
                <a:latin typeface="Aptos Display" panose="020B0004020202020204" pitchFamily="34" charset="0"/>
                <a:ea typeface="Public Sans"/>
                <a:cs typeface="Public Sans"/>
                <a:sym typeface="Public Sans"/>
              </a:rPr>
              <a:t>577 estações de monitoramento da qualidade do ar no Brasil em 2024;</a:t>
            </a:r>
          </a:p>
          <a:p>
            <a:pPr marL="431822" lvl="1" indent="-215911">
              <a:buFont typeface="Arial"/>
              <a:buChar char="•"/>
            </a:pPr>
            <a:r>
              <a:rPr lang="pt-BR" sz="2133" dirty="0">
                <a:solidFill>
                  <a:srgbClr val="000000"/>
                </a:solidFill>
                <a:latin typeface="Aptos Display" panose="020B0004020202020204" pitchFamily="34" charset="0"/>
                <a:ea typeface="Public Sans"/>
                <a:cs typeface="Public Sans"/>
                <a:sym typeface="Public Sans"/>
              </a:rPr>
              <a:t>No entanto, não tivemos acesso a todos os dados;</a:t>
            </a:r>
          </a:p>
        </p:txBody>
      </p:sp>
      <p:pic>
        <p:nvPicPr>
          <p:cNvPr id="9" name="Imagem 8" descr="Gráfico, Histograma&#10;&#10;O conteúdo gerado por IA pode estar incorreto.">
            <a:extLst>
              <a:ext uri="{FF2B5EF4-FFF2-40B4-BE49-F238E27FC236}">
                <a16:creationId xmlns:a16="http://schemas.microsoft.com/office/drawing/2014/main" id="{1C14B3DD-4DCC-A1B1-E94C-7B3991EAE04C}"/>
              </a:ext>
            </a:extLst>
          </p:cNvPr>
          <p:cNvPicPr>
            <a:picLocks noChangeAspect="1"/>
          </p:cNvPicPr>
          <p:nvPr/>
        </p:nvPicPr>
        <p:blipFill>
          <a:blip r:embed="rId3">
            <a:extLst>
              <a:ext uri="{28A0092B-C50C-407E-A947-70E740481C1C}">
                <a14:useLocalDpi xmlns:a14="http://schemas.microsoft.com/office/drawing/2010/main" val="0"/>
              </a:ext>
            </a:extLst>
          </a:blip>
          <a:srcRect t="4771"/>
          <a:stretch>
            <a:fillRect/>
          </a:stretch>
        </p:blipFill>
        <p:spPr>
          <a:xfrm>
            <a:off x="6802249" y="455678"/>
            <a:ext cx="5389751" cy="4412946"/>
          </a:xfrm>
          <a:prstGeom prst="rect">
            <a:avLst/>
          </a:prstGeom>
        </p:spPr>
      </p:pic>
      <p:sp>
        <p:nvSpPr>
          <p:cNvPr id="3" name="Freeform 3"/>
          <p:cNvSpPr/>
          <p:nvPr/>
        </p:nvSpPr>
        <p:spPr>
          <a:xfrm>
            <a:off x="626352" y="4960957"/>
            <a:ext cx="6816667" cy="1597159"/>
          </a:xfrm>
          <a:custGeom>
            <a:avLst/>
            <a:gdLst/>
            <a:ahLst/>
            <a:cxnLst/>
            <a:rect l="l" t="t" r="r" b="b"/>
            <a:pathLst>
              <a:path w="9354848" h="2373793">
                <a:moveTo>
                  <a:pt x="0" y="0"/>
                </a:moveTo>
                <a:lnTo>
                  <a:pt x="9354848" y="0"/>
                </a:lnTo>
                <a:lnTo>
                  <a:pt x="9354848" y="2373793"/>
                </a:lnTo>
                <a:lnTo>
                  <a:pt x="0" y="2373793"/>
                </a:lnTo>
                <a:lnTo>
                  <a:pt x="0" y="0"/>
                </a:lnTo>
                <a:close/>
              </a:path>
            </a:pathLst>
          </a:custGeom>
          <a:blipFill>
            <a:blip r:embed="rId4"/>
            <a:stretch>
              <a:fillRect/>
            </a:stretch>
          </a:blipFill>
        </p:spPr>
        <p:txBody>
          <a:bodyPr/>
          <a:lstStyle/>
          <a:p>
            <a:endParaRPr lang="pt-BR" sz="1200"/>
          </a:p>
        </p:txBody>
      </p:sp>
      <p:sp>
        <p:nvSpPr>
          <p:cNvPr id="6" name="TextBox 6"/>
          <p:cNvSpPr txBox="1"/>
          <p:nvPr/>
        </p:nvSpPr>
        <p:spPr>
          <a:xfrm>
            <a:off x="708807" y="6628200"/>
            <a:ext cx="5971815" cy="184666"/>
          </a:xfrm>
          <a:prstGeom prst="rect">
            <a:avLst/>
          </a:prstGeom>
          <a:noFill/>
        </p:spPr>
        <p:txBody>
          <a:bodyPr wrap="square" lIns="0" tIns="0" rIns="0" bIns="0" rtlCol="0" anchor="t">
            <a:spAutoFit/>
          </a:bodyPr>
          <a:lstStyle/>
          <a:p>
            <a:pPr algn="ctr">
              <a:spcBef>
                <a:spcPct val="0"/>
              </a:spcBef>
            </a:pPr>
            <a:r>
              <a:rPr lang="pt-BR" sz="1200">
                <a:solidFill>
                  <a:srgbClr val="000000"/>
                </a:solidFill>
                <a:latin typeface="Aptos Display" panose="020B0004020202020204" pitchFamily="34" charset="0"/>
                <a:ea typeface="Public Sans"/>
                <a:cs typeface="Public Sans"/>
                <a:sym typeface="Public Sans"/>
              </a:rPr>
              <a:t>Exemplo de planilha padronizada com dados de monitoramento da qualidade do ar.</a:t>
            </a:r>
          </a:p>
        </p:txBody>
      </p:sp>
      <p:sp>
        <p:nvSpPr>
          <p:cNvPr id="5" name="TextBox 5"/>
          <p:cNvSpPr txBox="1"/>
          <p:nvPr/>
        </p:nvSpPr>
        <p:spPr>
          <a:xfrm>
            <a:off x="7846142" y="4990036"/>
            <a:ext cx="4149087" cy="832728"/>
          </a:xfrm>
          <a:prstGeom prst="rect">
            <a:avLst/>
          </a:prstGeom>
          <a:noFill/>
        </p:spPr>
        <p:txBody>
          <a:bodyPr wrap="square" lIns="0" tIns="0" rIns="0" bIns="0" rtlCol="0" anchor="t">
            <a:spAutoFit/>
          </a:bodyPr>
          <a:lstStyle/>
          <a:p>
            <a:pPr>
              <a:lnSpc>
                <a:spcPts val="2220"/>
              </a:lnSpc>
              <a:spcBef>
                <a:spcPct val="0"/>
              </a:spcBef>
            </a:pPr>
            <a:r>
              <a:rPr lang="pt-BR" sz="1600" dirty="0">
                <a:solidFill>
                  <a:srgbClr val="000000"/>
                </a:solidFill>
                <a:latin typeface="Aptos Display" panose="020B0004020202020204" pitchFamily="34" charset="0"/>
                <a:ea typeface="Public Sans"/>
                <a:cs typeface="Public Sans"/>
                <a:sym typeface="Public Sans"/>
              </a:rPr>
              <a:t>Acesso ao Banco de Dados da Qualidade do Ar: </a:t>
            </a:r>
            <a:r>
              <a:rPr lang="pt-BR" sz="1600" b="1" dirty="0">
                <a:solidFill>
                  <a:srgbClr val="000000"/>
                </a:solidFill>
                <a:latin typeface="Aptos Display" panose="020B0004020202020204" pitchFamily="34" charset="0"/>
                <a:ea typeface="Public Sans Bold"/>
                <a:cs typeface="Public Sans Bold"/>
                <a:sym typeface="Public Sans Bold"/>
                <a:hlinkClick r:id="rId5"/>
              </a:rPr>
              <a:t>https://arquivos.lcqar.ufsc.br/data/databases/stations/MQAr/</a:t>
            </a:r>
            <a:r>
              <a:rPr lang="pt-BR" sz="1600" b="1" dirty="0">
                <a:solidFill>
                  <a:srgbClr val="000000"/>
                </a:solidFill>
                <a:latin typeface="Aptos Display" panose="020B0004020202020204" pitchFamily="34" charset="0"/>
                <a:ea typeface="Public Sans Bold"/>
                <a:cs typeface="Public Sans Bold"/>
                <a:sym typeface="Public Sans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93943" y="528222"/>
            <a:ext cx="9082025" cy="473656"/>
          </a:xfrm>
          <a:prstGeom prst="rect">
            <a:avLst/>
          </a:prstGeom>
        </p:spPr>
        <p:txBody>
          <a:bodyPr lIns="0" tIns="0" rIns="0" bIns="0" rtlCol="0" anchor="t">
            <a:spAutoFit/>
          </a:bodyPr>
          <a:lstStyle/>
          <a:p>
            <a:pPr>
              <a:lnSpc>
                <a:spcPts val="3330"/>
              </a:lnSpc>
            </a:pPr>
            <a:r>
              <a:rPr lang="pt-BR" sz="4400" b="1" dirty="0">
                <a:solidFill>
                  <a:schemeClr val="bg1"/>
                </a:solidFill>
                <a:latin typeface="Aptos Display" panose="020B0004020202020204" pitchFamily="34" charset="0"/>
                <a:ea typeface="Public Sans Bold"/>
                <a:cs typeface="Public Sans Bold"/>
                <a:sym typeface="Public Sans Bold"/>
              </a:rPr>
              <a:t>A rede de monitoramento Brasileira</a:t>
            </a:r>
          </a:p>
        </p:txBody>
      </p:sp>
      <p:sp>
        <p:nvSpPr>
          <p:cNvPr id="3" name="TextBox 3"/>
          <p:cNvSpPr txBox="1"/>
          <p:nvPr/>
        </p:nvSpPr>
        <p:spPr>
          <a:xfrm>
            <a:off x="224762" y="1460663"/>
            <a:ext cx="5689599" cy="758477"/>
          </a:xfrm>
          <a:prstGeom prst="rect">
            <a:avLst/>
          </a:prstGeom>
        </p:spPr>
        <p:txBody>
          <a:bodyPr wrap="square" lIns="0" tIns="0" rIns="0" bIns="0" rtlCol="0" anchor="t">
            <a:spAutoFit/>
          </a:bodyPr>
          <a:lstStyle/>
          <a:p>
            <a:pPr algn="ctr">
              <a:lnSpc>
                <a:spcPts val="3033"/>
              </a:lnSpc>
            </a:pPr>
            <a:r>
              <a:rPr lang="pt-BR" sz="2400" b="1" spc="233" dirty="0">
                <a:solidFill>
                  <a:srgbClr val="000000"/>
                </a:solidFill>
                <a:latin typeface="Aptos Display" panose="020B0004020202020204" pitchFamily="34" charset="0"/>
                <a:ea typeface="DM Sans Bold"/>
                <a:cs typeface="DM Sans Bold"/>
                <a:sym typeface="DM Sans Bold"/>
              </a:rPr>
              <a:t>Por status (ativa ou inativa)</a:t>
            </a:r>
          </a:p>
          <a:p>
            <a:pPr algn="ctr">
              <a:lnSpc>
                <a:spcPts val="3033"/>
              </a:lnSpc>
            </a:pPr>
            <a:endParaRPr lang="pt-BR" sz="2400" b="1" spc="233" dirty="0">
              <a:solidFill>
                <a:srgbClr val="000000"/>
              </a:solidFill>
              <a:latin typeface="Aptos Display" panose="020B0004020202020204" pitchFamily="34" charset="0"/>
              <a:ea typeface="DM Sans Bold"/>
              <a:cs typeface="DM Sans Bold"/>
              <a:sym typeface="DM Sans Bold"/>
            </a:endParaRPr>
          </a:p>
        </p:txBody>
      </p:sp>
      <p:pic>
        <p:nvPicPr>
          <p:cNvPr id="5" name="Imagem 4">
            <a:extLst>
              <a:ext uri="{FF2B5EF4-FFF2-40B4-BE49-F238E27FC236}">
                <a16:creationId xmlns:a16="http://schemas.microsoft.com/office/drawing/2014/main" id="{979E37DE-F87C-DD6C-CF1C-D135C6CF7977}"/>
              </a:ext>
            </a:extLst>
          </p:cNvPr>
          <p:cNvPicPr>
            <a:picLocks noChangeAspect="1"/>
          </p:cNvPicPr>
          <p:nvPr/>
        </p:nvPicPr>
        <p:blipFill>
          <a:blip r:embed="rId3"/>
          <a:stretch>
            <a:fillRect/>
          </a:stretch>
        </p:blipFill>
        <p:spPr>
          <a:xfrm>
            <a:off x="29268" y="1860092"/>
            <a:ext cx="6080587" cy="3678675"/>
          </a:xfrm>
          <a:prstGeom prst="rect">
            <a:avLst/>
          </a:prstGeom>
        </p:spPr>
      </p:pic>
      <p:pic>
        <p:nvPicPr>
          <p:cNvPr id="7" name="Imagem 6">
            <a:extLst>
              <a:ext uri="{FF2B5EF4-FFF2-40B4-BE49-F238E27FC236}">
                <a16:creationId xmlns:a16="http://schemas.microsoft.com/office/drawing/2014/main" id="{6CD071E5-1F6C-D959-0E83-E3A2DCCD9EEF}"/>
              </a:ext>
            </a:extLst>
          </p:cNvPr>
          <p:cNvPicPr>
            <a:picLocks noChangeAspect="1"/>
          </p:cNvPicPr>
          <p:nvPr/>
        </p:nvPicPr>
        <p:blipFill>
          <a:blip r:embed="rId4"/>
          <a:stretch>
            <a:fillRect/>
          </a:stretch>
        </p:blipFill>
        <p:spPr>
          <a:xfrm>
            <a:off x="6109855" y="1834692"/>
            <a:ext cx="6100598" cy="3680985"/>
          </a:xfrm>
          <a:prstGeom prst="rect">
            <a:avLst/>
          </a:prstGeom>
        </p:spPr>
      </p:pic>
      <p:sp>
        <p:nvSpPr>
          <p:cNvPr id="8" name="TextBox 3">
            <a:extLst>
              <a:ext uri="{FF2B5EF4-FFF2-40B4-BE49-F238E27FC236}">
                <a16:creationId xmlns:a16="http://schemas.microsoft.com/office/drawing/2014/main" id="{41B46FB3-31FE-DCFF-3471-4A1F3F1A1E98}"/>
              </a:ext>
            </a:extLst>
          </p:cNvPr>
          <p:cNvSpPr txBox="1"/>
          <p:nvPr/>
        </p:nvSpPr>
        <p:spPr>
          <a:xfrm>
            <a:off x="6323821" y="1433722"/>
            <a:ext cx="5689599" cy="373757"/>
          </a:xfrm>
          <a:prstGeom prst="rect">
            <a:avLst/>
          </a:prstGeom>
        </p:spPr>
        <p:txBody>
          <a:bodyPr wrap="square" lIns="0" tIns="0" rIns="0" bIns="0" rtlCol="0" anchor="t">
            <a:spAutoFit/>
          </a:bodyPr>
          <a:lstStyle/>
          <a:p>
            <a:pPr algn="ctr">
              <a:lnSpc>
                <a:spcPts val="3033"/>
              </a:lnSpc>
            </a:pPr>
            <a:r>
              <a:rPr lang="pt-BR" sz="2400" b="1" spc="233" dirty="0">
                <a:solidFill>
                  <a:srgbClr val="000000"/>
                </a:solidFill>
                <a:latin typeface="Aptos Display" panose="020B0004020202020204" pitchFamily="34" charset="0"/>
                <a:ea typeface="DM Sans Bold"/>
                <a:cs typeface="DM Sans Bold"/>
                <a:sym typeface="DM Sans Bold"/>
              </a:rPr>
              <a:t>Por tipo (referência ou indicativa)</a:t>
            </a:r>
          </a:p>
        </p:txBody>
      </p:sp>
      <p:sp>
        <p:nvSpPr>
          <p:cNvPr id="4" name="TextBox 3">
            <a:extLst>
              <a:ext uri="{FF2B5EF4-FFF2-40B4-BE49-F238E27FC236}">
                <a16:creationId xmlns:a16="http://schemas.microsoft.com/office/drawing/2014/main" id="{CA632D0B-7C58-27DF-CC59-7A068505CC7E}"/>
              </a:ext>
            </a:extLst>
          </p:cNvPr>
          <p:cNvSpPr txBox="1"/>
          <p:nvPr/>
        </p:nvSpPr>
        <p:spPr>
          <a:xfrm>
            <a:off x="6789149" y="5569152"/>
            <a:ext cx="5689599" cy="1384995"/>
          </a:xfrm>
          <a:prstGeom prst="rect">
            <a:avLst/>
          </a:prstGeom>
        </p:spPr>
        <p:txBody>
          <a:bodyPr wrap="square" lIns="0" tIns="0" rIns="0" bIns="0" rtlCol="0" anchor="t">
            <a:spAutoFit/>
          </a:bodyPr>
          <a:lstStyle/>
          <a:p>
            <a:pPr algn="ctr"/>
            <a:r>
              <a:rPr lang="pt-BR" spc="233" dirty="0">
                <a:solidFill>
                  <a:srgbClr val="000000"/>
                </a:solidFill>
                <a:latin typeface="Aptos Display" panose="020B0004020202020204" pitchFamily="34" charset="0"/>
                <a:ea typeface="DM Sans Bold"/>
                <a:cs typeface="DM Sans Bold"/>
                <a:sym typeface="DM Sans Bold"/>
              </a:rPr>
              <a:t>577 estações (+98)</a:t>
            </a:r>
          </a:p>
          <a:p>
            <a:pPr algn="ctr"/>
            <a:r>
              <a:rPr lang="pt-BR" spc="233" dirty="0">
                <a:solidFill>
                  <a:srgbClr val="000000"/>
                </a:solidFill>
                <a:latin typeface="Aptos Display" panose="020B0004020202020204" pitchFamily="34" charset="0"/>
                <a:ea typeface="DM Sans Bold"/>
                <a:cs typeface="DM Sans Bold"/>
                <a:sym typeface="DM Sans Bold"/>
              </a:rPr>
              <a:t>371 regulatórias </a:t>
            </a:r>
            <a:r>
              <a:rPr lang="pt-BR" spc="233" dirty="0">
                <a:solidFill>
                  <a:srgbClr val="FF0000"/>
                </a:solidFill>
                <a:latin typeface="Aptos Display" panose="020B0004020202020204" pitchFamily="34" charset="0"/>
                <a:ea typeface="DM Sans Bold"/>
                <a:cs typeface="DM Sans Bold"/>
                <a:sym typeface="DM Sans Bold"/>
              </a:rPr>
              <a:t>(-14)</a:t>
            </a:r>
          </a:p>
          <a:p>
            <a:pPr algn="ctr"/>
            <a:r>
              <a:rPr lang="pt-BR" spc="233" dirty="0">
                <a:solidFill>
                  <a:srgbClr val="000000"/>
                </a:solidFill>
                <a:latin typeface="Aptos Display" panose="020B0004020202020204" pitchFamily="34" charset="0"/>
                <a:ea typeface="DM Sans Bold"/>
                <a:cs typeface="DM Sans Bold"/>
                <a:sym typeface="DM Sans Bold"/>
              </a:rPr>
              <a:t>190 indicativas (+103)</a:t>
            </a:r>
          </a:p>
          <a:p>
            <a:pPr algn="ctr"/>
            <a:r>
              <a:rPr lang="pt-BR" spc="233" dirty="0">
                <a:solidFill>
                  <a:srgbClr val="000000"/>
                </a:solidFill>
                <a:latin typeface="Aptos Display" panose="020B0004020202020204" pitchFamily="34" charset="0"/>
                <a:ea typeface="DM Sans Bold"/>
                <a:cs typeface="DM Sans Bold"/>
                <a:sym typeface="DM Sans Bold"/>
              </a:rPr>
              <a:t>9 sem informações </a:t>
            </a:r>
          </a:p>
          <a:p>
            <a:pPr algn="ctr"/>
            <a:endParaRPr lang="pt-BR" b="1" spc="233" dirty="0">
              <a:solidFill>
                <a:srgbClr val="000000"/>
              </a:solidFill>
              <a:latin typeface="Aptos Display" panose="020B0004020202020204" pitchFamily="34" charset="0"/>
              <a:ea typeface="DM Sans Bold"/>
              <a:cs typeface="DM Sans Bold"/>
              <a:sym typeface="DM Sans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F7D2F-89A4-69CA-9A4C-DB096050B088}"/>
            </a:ext>
          </a:extLst>
        </p:cNvPr>
        <p:cNvGrpSpPr/>
        <p:nvPr/>
      </p:nvGrpSpPr>
      <p:grpSpPr>
        <a:xfrm>
          <a:off x="0" y="0"/>
          <a:ext cx="0" cy="0"/>
          <a:chOff x="0" y="0"/>
          <a:chExt cx="0" cy="0"/>
        </a:xfrm>
      </p:grpSpPr>
      <p:sp>
        <p:nvSpPr>
          <p:cNvPr id="5" name="Retângulo 4">
            <a:extLst>
              <a:ext uri="{FF2B5EF4-FFF2-40B4-BE49-F238E27FC236}">
                <a16:creationId xmlns:a16="http://schemas.microsoft.com/office/drawing/2014/main" id="{901559AD-E19C-BAEF-CEA0-31B67C99D405}"/>
              </a:ext>
            </a:extLst>
          </p:cNvPr>
          <p:cNvSpPr/>
          <p:nvPr/>
        </p:nvSpPr>
        <p:spPr>
          <a:xfrm>
            <a:off x="0" y="0"/>
            <a:ext cx="12210453" cy="1433722"/>
          </a:xfrm>
          <a:prstGeom prst="rect">
            <a:avLst/>
          </a:prstGeom>
          <a:solidFill>
            <a:srgbClr val="FFC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extBox 2">
            <a:extLst>
              <a:ext uri="{FF2B5EF4-FFF2-40B4-BE49-F238E27FC236}">
                <a16:creationId xmlns:a16="http://schemas.microsoft.com/office/drawing/2014/main" id="{7B0B5108-7701-B6DA-4DB8-073BE79FD0E1}"/>
              </a:ext>
            </a:extLst>
          </p:cNvPr>
          <p:cNvSpPr txBox="1"/>
          <p:nvPr/>
        </p:nvSpPr>
        <p:spPr>
          <a:xfrm>
            <a:off x="796392" y="522216"/>
            <a:ext cx="11054858" cy="473656"/>
          </a:xfrm>
          <a:prstGeom prst="rect">
            <a:avLst/>
          </a:prstGeom>
        </p:spPr>
        <p:txBody>
          <a:bodyPr wrap="square" lIns="0" tIns="0" rIns="0" bIns="0" rtlCol="0" anchor="t">
            <a:spAutoFit/>
          </a:bodyPr>
          <a:lstStyle/>
          <a:p>
            <a:pPr>
              <a:lnSpc>
                <a:spcPts val="3330"/>
              </a:lnSpc>
            </a:pPr>
            <a:r>
              <a:rPr lang="pt-BR" sz="4400" b="1" dirty="0">
                <a:solidFill>
                  <a:srgbClr val="FE0000"/>
                </a:solidFill>
                <a:latin typeface="Aptos Display" panose="020B0004020202020204" pitchFamily="34" charset="0"/>
                <a:ea typeface="Public Sans Bold"/>
                <a:cs typeface="Public Sans Bold"/>
                <a:sym typeface="Public Sans Bold"/>
              </a:rPr>
              <a:t>Evolução na rede de monitoramento Brasileira</a:t>
            </a:r>
          </a:p>
        </p:txBody>
      </p:sp>
      <p:sp>
        <p:nvSpPr>
          <p:cNvPr id="3" name="TextBox 3">
            <a:extLst>
              <a:ext uri="{FF2B5EF4-FFF2-40B4-BE49-F238E27FC236}">
                <a16:creationId xmlns:a16="http://schemas.microsoft.com/office/drawing/2014/main" id="{338058D0-85D5-E301-8F52-0C4C76A521FC}"/>
              </a:ext>
            </a:extLst>
          </p:cNvPr>
          <p:cNvSpPr txBox="1"/>
          <p:nvPr/>
        </p:nvSpPr>
        <p:spPr>
          <a:xfrm>
            <a:off x="937548" y="1404940"/>
            <a:ext cx="3688477" cy="758477"/>
          </a:xfrm>
          <a:prstGeom prst="rect">
            <a:avLst/>
          </a:prstGeom>
        </p:spPr>
        <p:txBody>
          <a:bodyPr wrap="square" lIns="0" tIns="0" rIns="0" bIns="0" rtlCol="0" anchor="t">
            <a:spAutoFit/>
          </a:bodyPr>
          <a:lstStyle/>
          <a:p>
            <a:pPr algn="ctr">
              <a:lnSpc>
                <a:spcPts val="3033"/>
              </a:lnSpc>
            </a:pPr>
            <a:r>
              <a:rPr lang="pt-BR" sz="2400" b="1" spc="233" dirty="0">
                <a:solidFill>
                  <a:srgbClr val="000000"/>
                </a:solidFill>
                <a:latin typeface="Aptos Display" panose="020B0004020202020204" pitchFamily="34" charset="0"/>
                <a:ea typeface="DM Sans Bold"/>
                <a:cs typeface="DM Sans Bold"/>
                <a:sym typeface="DM Sans Bold"/>
              </a:rPr>
              <a:t>Rede 2022</a:t>
            </a:r>
          </a:p>
          <a:p>
            <a:pPr algn="ctr">
              <a:lnSpc>
                <a:spcPts val="3033"/>
              </a:lnSpc>
            </a:pPr>
            <a:endParaRPr lang="pt-BR" sz="2400" b="1" spc="233" dirty="0">
              <a:solidFill>
                <a:srgbClr val="000000"/>
              </a:solidFill>
              <a:latin typeface="Aptos Display" panose="020B0004020202020204" pitchFamily="34" charset="0"/>
              <a:ea typeface="DM Sans Bold"/>
              <a:cs typeface="DM Sans Bold"/>
              <a:sym typeface="DM Sans Bold"/>
            </a:endParaRPr>
          </a:p>
        </p:txBody>
      </p:sp>
      <p:pic>
        <p:nvPicPr>
          <p:cNvPr id="7" name="Imagem 6">
            <a:extLst>
              <a:ext uri="{FF2B5EF4-FFF2-40B4-BE49-F238E27FC236}">
                <a16:creationId xmlns:a16="http://schemas.microsoft.com/office/drawing/2014/main" id="{A2768486-684A-6F24-020B-E3ABE36FD5A7}"/>
              </a:ext>
            </a:extLst>
          </p:cNvPr>
          <p:cNvPicPr>
            <a:picLocks noChangeAspect="1"/>
          </p:cNvPicPr>
          <p:nvPr/>
        </p:nvPicPr>
        <p:blipFill>
          <a:blip r:embed="rId3"/>
          <a:srcRect t="1968" r="1731" b="878"/>
          <a:stretch/>
        </p:blipFill>
        <p:spPr>
          <a:xfrm>
            <a:off x="6033747" y="1928457"/>
            <a:ext cx="5220705" cy="3714681"/>
          </a:xfrm>
          <a:prstGeom prst="rect">
            <a:avLst/>
          </a:prstGeom>
        </p:spPr>
      </p:pic>
      <p:sp>
        <p:nvSpPr>
          <p:cNvPr id="8" name="TextBox 3">
            <a:extLst>
              <a:ext uri="{FF2B5EF4-FFF2-40B4-BE49-F238E27FC236}">
                <a16:creationId xmlns:a16="http://schemas.microsoft.com/office/drawing/2014/main" id="{02582141-0126-D55C-09F4-F1AAE681D13B}"/>
              </a:ext>
            </a:extLst>
          </p:cNvPr>
          <p:cNvSpPr txBox="1"/>
          <p:nvPr/>
        </p:nvSpPr>
        <p:spPr>
          <a:xfrm>
            <a:off x="6161651" y="1473631"/>
            <a:ext cx="5689599" cy="373757"/>
          </a:xfrm>
          <a:prstGeom prst="rect">
            <a:avLst/>
          </a:prstGeom>
        </p:spPr>
        <p:txBody>
          <a:bodyPr wrap="square" lIns="0" tIns="0" rIns="0" bIns="0" rtlCol="0" anchor="t">
            <a:spAutoFit/>
          </a:bodyPr>
          <a:lstStyle/>
          <a:p>
            <a:pPr algn="ctr">
              <a:lnSpc>
                <a:spcPts val="3033"/>
              </a:lnSpc>
            </a:pPr>
            <a:r>
              <a:rPr lang="pt-BR" sz="2400" b="1" spc="233" dirty="0">
                <a:solidFill>
                  <a:srgbClr val="000000"/>
                </a:solidFill>
                <a:latin typeface="Aptos Display" panose="020B0004020202020204" pitchFamily="34" charset="0"/>
                <a:ea typeface="DM Sans Bold"/>
                <a:cs typeface="DM Sans Bold"/>
                <a:sym typeface="DM Sans Bold"/>
              </a:rPr>
              <a:t>Rede 2024</a:t>
            </a:r>
          </a:p>
        </p:txBody>
      </p:sp>
      <p:sp>
        <p:nvSpPr>
          <p:cNvPr id="4" name="TextBox 3">
            <a:extLst>
              <a:ext uri="{FF2B5EF4-FFF2-40B4-BE49-F238E27FC236}">
                <a16:creationId xmlns:a16="http://schemas.microsoft.com/office/drawing/2014/main" id="{F2C48940-5C92-62F1-37D8-5C97A1E633D5}"/>
              </a:ext>
            </a:extLst>
          </p:cNvPr>
          <p:cNvSpPr txBox="1"/>
          <p:nvPr/>
        </p:nvSpPr>
        <p:spPr>
          <a:xfrm>
            <a:off x="7342093" y="5705896"/>
            <a:ext cx="4371505" cy="830997"/>
          </a:xfrm>
          <a:prstGeom prst="rect">
            <a:avLst/>
          </a:prstGeom>
          <a:noFill/>
          <a:ln>
            <a:noFill/>
          </a:ln>
        </p:spPr>
        <p:txBody>
          <a:bodyPr wrap="square" lIns="0" tIns="0" rIns="0" bIns="0" rtlCol="0" anchor="t">
            <a:spAutoFit/>
          </a:bodyPr>
          <a:lstStyle/>
          <a:p>
            <a:pPr algn="ctr"/>
            <a:r>
              <a:rPr lang="pt-BR" b="1" dirty="0">
                <a:latin typeface="Dubai" panose="020B0503030403030204" pitchFamily="34" charset="-78"/>
                <a:cs typeface="Dubai" panose="020B0503030403030204" pitchFamily="34" charset="-78"/>
                <a:sym typeface="DM Sans Bold"/>
              </a:rPr>
              <a:t>Total de 577 estações </a:t>
            </a:r>
          </a:p>
          <a:p>
            <a:pPr algn="ctr"/>
            <a:r>
              <a:rPr lang="pt-BR" b="1" dirty="0">
                <a:latin typeface="Dubai" panose="020B0503030403030204" pitchFamily="34" charset="-78"/>
                <a:cs typeface="Dubai" panose="020B0503030403030204" pitchFamily="34" charset="-78"/>
                <a:sym typeface="DM Sans Bold"/>
              </a:rPr>
              <a:t>+98 Estações entre 2024/2023 (+17%)</a:t>
            </a:r>
          </a:p>
          <a:p>
            <a:pPr algn="ctr"/>
            <a:r>
              <a:rPr lang="pt-BR" b="1" dirty="0">
                <a:latin typeface="Dubai" panose="020B0503030403030204" pitchFamily="34" charset="-78"/>
                <a:cs typeface="Dubai" panose="020B0503030403030204" pitchFamily="34" charset="-78"/>
              </a:rPr>
              <a:t>+182 </a:t>
            </a:r>
            <a:r>
              <a:rPr lang="pt-BR" b="1" dirty="0">
                <a:latin typeface="Dubai" panose="020B0503030403030204" pitchFamily="34" charset="-78"/>
                <a:cs typeface="Dubai" panose="020B0503030403030204" pitchFamily="34" charset="-78"/>
                <a:sym typeface="DM Sans Bold"/>
              </a:rPr>
              <a:t>Estações entre </a:t>
            </a:r>
            <a:r>
              <a:rPr lang="pt-BR" b="1" dirty="0">
                <a:latin typeface="Dubai" panose="020B0503030403030204" pitchFamily="34" charset="-78"/>
                <a:cs typeface="Dubai" panose="020B0503030403030204" pitchFamily="34" charset="-78"/>
              </a:rPr>
              <a:t>2024/2022 (+46%) </a:t>
            </a:r>
            <a:endParaRPr lang="pt-BR" b="1" dirty="0">
              <a:latin typeface="Dubai" panose="020B0503030403030204" pitchFamily="34" charset="-78"/>
              <a:cs typeface="Dubai" panose="020B0503030403030204" pitchFamily="34" charset="-78"/>
              <a:sym typeface="DM Sans Bold"/>
            </a:endParaRPr>
          </a:p>
        </p:txBody>
      </p:sp>
      <p:pic>
        <p:nvPicPr>
          <p:cNvPr id="6" name="Imagem 5">
            <a:extLst>
              <a:ext uri="{FF2B5EF4-FFF2-40B4-BE49-F238E27FC236}">
                <a16:creationId xmlns:a16="http://schemas.microsoft.com/office/drawing/2014/main" id="{16DA34B5-2756-51D6-5C7D-605756EBEE9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263" r="17285" b="5753"/>
          <a:stretch/>
        </p:blipFill>
        <p:spPr>
          <a:xfrm>
            <a:off x="724694" y="1832840"/>
            <a:ext cx="4371505" cy="3810298"/>
          </a:xfrm>
          <a:prstGeom prst="rect">
            <a:avLst/>
          </a:prstGeom>
          <a:ln>
            <a:noFill/>
          </a:ln>
        </p:spPr>
      </p:pic>
      <p:sp>
        <p:nvSpPr>
          <p:cNvPr id="10" name="CaixaDeTexto 9">
            <a:extLst>
              <a:ext uri="{FF2B5EF4-FFF2-40B4-BE49-F238E27FC236}">
                <a16:creationId xmlns:a16="http://schemas.microsoft.com/office/drawing/2014/main" id="{FB7832FC-6DE9-FBF0-7C78-426A27EFC1D5}"/>
              </a:ext>
            </a:extLst>
          </p:cNvPr>
          <p:cNvSpPr txBox="1"/>
          <p:nvPr/>
        </p:nvSpPr>
        <p:spPr>
          <a:xfrm>
            <a:off x="1532089" y="5643138"/>
            <a:ext cx="6110748" cy="369332"/>
          </a:xfrm>
          <a:prstGeom prst="rect">
            <a:avLst/>
          </a:prstGeom>
          <a:noFill/>
        </p:spPr>
        <p:txBody>
          <a:bodyPr wrap="square">
            <a:spAutoFit/>
          </a:bodyPr>
          <a:lstStyle/>
          <a:p>
            <a:r>
              <a:rPr lang="pt-BR" sz="1800" b="1" dirty="0">
                <a:latin typeface="Dubai" panose="020B0503030403030204" pitchFamily="34" charset="-78"/>
                <a:cs typeface="Dubai" panose="020B0503030403030204" pitchFamily="34" charset="-78"/>
              </a:rPr>
              <a:t>Total de 395 estações</a:t>
            </a:r>
          </a:p>
        </p:txBody>
      </p:sp>
      <p:sp>
        <p:nvSpPr>
          <p:cNvPr id="13" name="Seta: para Cima 12">
            <a:extLst>
              <a:ext uri="{FF2B5EF4-FFF2-40B4-BE49-F238E27FC236}">
                <a16:creationId xmlns:a16="http://schemas.microsoft.com/office/drawing/2014/main" id="{EB4E5845-FADD-AF9D-CD1A-3C9D8712E582}"/>
              </a:ext>
            </a:extLst>
          </p:cNvPr>
          <p:cNvSpPr/>
          <p:nvPr/>
        </p:nvSpPr>
        <p:spPr>
          <a:xfrm>
            <a:off x="10199210" y="2558117"/>
            <a:ext cx="636204" cy="854223"/>
          </a:xfrm>
          <a:prstGeom prst="up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E0FFD50C-7B8F-CE7D-F2F2-99A1F9298337}"/>
              </a:ext>
            </a:extLst>
          </p:cNvPr>
          <p:cNvSpPr txBox="1"/>
          <p:nvPr/>
        </p:nvSpPr>
        <p:spPr>
          <a:xfrm>
            <a:off x="10031782" y="1928458"/>
            <a:ext cx="1116616" cy="584775"/>
          </a:xfrm>
          <a:prstGeom prst="rect">
            <a:avLst/>
          </a:prstGeom>
          <a:noFill/>
        </p:spPr>
        <p:txBody>
          <a:bodyPr wrap="square" rtlCol="0">
            <a:spAutoFit/>
          </a:bodyPr>
          <a:lstStyle/>
          <a:p>
            <a:r>
              <a:rPr lang="pt-BR" sz="3200" dirty="0">
                <a:highlight>
                  <a:srgbClr val="FFFF00"/>
                </a:highlight>
              </a:rPr>
              <a:t>46%</a:t>
            </a:r>
          </a:p>
        </p:txBody>
      </p:sp>
    </p:spTree>
    <p:extLst>
      <p:ext uri="{BB962C8B-B14F-4D97-AF65-F5344CB8AC3E}">
        <p14:creationId xmlns:p14="http://schemas.microsoft.com/office/powerpoint/2010/main" val="355856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406ADA82-C217-B888-1080-437E50B5DEC1}"/>
              </a:ext>
            </a:extLst>
          </p:cNvPr>
          <p:cNvSpPr txBox="1"/>
          <p:nvPr/>
        </p:nvSpPr>
        <p:spPr>
          <a:xfrm>
            <a:off x="8159535" y="2159081"/>
            <a:ext cx="4043077" cy="719941"/>
          </a:xfrm>
          <a:prstGeom prst="rect">
            <a:avLst/>
          </a:prstGeom>
          <a:solidFill>
            <a:schemeClr val="bg1">
              <a:lumMod val="85000"/>
            </a:schemeClr>
          </a:solidFill>
        </p:spPr>
        <p:txBody>
          <a:bodyPr wrap="square" lIns="0" tIns="0" rIns="0" bIns="0" rtlCol="0" anchor="t">
            <a:spAutoFit/>
          </a:bodyPr>
          <a:lstStyle/>
          <a:p>
            <a:pPr algn="ctr">
              <a:lnSpc>
                <a:spcPts val="3033"/>
              </a:lnSpc>
            </a:pPr>
            <a:r>
              <a:rPr lang="pt-BR" sz="1600" spc="233">
                <a:solidFill>
                  <a:srgbClr val="000000"/>
                </a:solidFill>
                <a:latin typeface="Aptos Display" panose="020B0004020202020204" pitchFamily="34" charset="0"/>
                <a:ea typeface="DM Sans Bold"/>
                <a:cs typeface="DM Sans Bold"/>
                <a:sym typeface="DM Sans Bold"/>
              </a:rPr>
              <a:t>Cobertura populacional</a:t>
            </a:r>
          </a:p>
          <a:p>
            <a:pPr algn="ctr">
              <a:lnSpc>
                <a:spcPts val="3033"/>
              </a:lnSpc>
            </a:pPr>
            <a:endParaRPr lang="pt-BR" sz="1600" b="1" spc="233">
              <a:solidFill>
                <a:srgbClr val="000000"/>
              </a:solidFill>
              <a:latin typeface="DM Sans Bold"/>
              <a:ea typeface="DM Sans Bold"/>
              <a:cs typeface="DM Sans Bold"/>
              <a:sym typeface="DM Sans Bold"/>
            </a:endParaRPr>
          </a:p>
        </p:txBody>
      </p:sp>
      <p:sp>
        <p:nvSpPr>
          <p:cNvPr id="11" name="TextBox 3">
            <a:extLst>
              <a:ext uri="{FF2B5EF4-FFF2-40B4-BE49-F238E27FC236}">
                <a16:creationId xmlns:a16="http://schemas.microsoft.com/office/drawing/2014/main" id="{10E2A9E8-2B48-AD40-76B1-86F7BFAFECAC}"/>
              </a:ext>
            </a:extLst>
          </p:cNvPr>
          <p:cNvSpPr txBox="1"/>
          <p:nvPr/>
        </p:nvSpPr>
        <p:spPr>
          <a:xfrm>
            <a:off x="4145547" y="2159081"/>
            <a:ext cx="3913729" cy="719941"/>
          </a:xfrm>
          <a:prstGeom prst="rect">
            <a:avLst/>
          </a:prstGeom>
          <a:solidFill>
            <a:schemeClr val="bg1">
              <a:lumMod val="95000"/>
            </a:schemeClr>
          </a:solidFill>
        </p:spPr>
        <p:txBody>
          <a:bodyPr wrap="square" lIns="0" tIns="0" rIns="0" bIns="0" rtlCol="0" anchor="t">
            <a:spAutoFit/>
          </a:bodyPr>
          <a:lstStyle/>
          <a:p>
            <a:pPr algn="ctr">
              <a:lnSpc>
                <a:spcPts val="3033"/>
              </a:lnSpc>
            </a:pPr>
            <a:r>
              <a:rPr lang="pt-BR" sz="1600" spc="233">
                <a:solidFill>
                  <a:srgbClr val="000000"/>
                </a:solidFill>
                <a:latin typeface="Aptos Display" panose="020B0004020202020204" pitchFamily="34" charset="0"/>
                <a:ea typeface="DM Sans Bold"/>
                <a:cs typeface="DM Sans Bold"/>
                <a:sym typeface="DM Sans Bold"/>
              </a:rPr>
              <a:t>Representatividade temporal</a:t>
            </a:r>
          </a:p>
          <a:p>
            <a:pPr algn="ctr">
              <a:lnSpc>
                <a:spcPts val="3033"/>
              </a:lnSpc>
            </a:pPr>
            <a:endParaRPr lang="pt-BR" sz="1600" b="1" spc="233">
              <a:solidFill>
                <a:srgbClr val="000000"/>
              </a:solidFill>
              <a:latin typeface="DM Sans Bold"/>
              <a:ea typeface="DM Sans Bold"/>
              <a:cs typeface="DM Sans Bold"/>
              <a:sym typeface="DM Sans Bold"/>
            </a:endParaRPr>
          </a:p>
        </p:txBody>
      </p:sp>
      <p:sp>
        <p:nvSpPr>
          <p:cNvPr id="10" name="TextBox 3">
            <a:extLst>
              <a:ext uri="{FF2B5EF4-FFF2-40B4-BE49-F238E27FC236}">
                <a16:creationId xmlns:a16="http://schemas.microsoft.com/office/drawing/2014/main" id="{AD8505EA-44D5-662C-00C0-F5611C33513C}"/>
              </a:ext>
            </a:extLst>
          </p:cNvPr>
          <p:cNvSpPr txBox="1"/>
          <p:nvPr/>
        </p:nvSpPr>
        <p:spPr>
          <a:xfrm>
            <a:off x="11172" y="2159081"/>
            <a:ext cx="4013318" cy="343171"/>
          </a:xfrm>
          <a:prstGeom prst="rect">
            <a:avLst/>
          </a:prstGeom>
          <a:solidFill>
            <a:schemeClr val="bg1">
              <a:lumMod val="85000"/>
            </a:schemeClr>
          </a:solidFill>
        </p:spPr>
        <p:txBody>
          <a:bodyPr wrap="square" lIns="0" tIns="0" rIns="0" bIns="0" rtlCol="0" anchor="t">
            <a:spAutoFit/>
          </a:bodyPr>
          <a:lstStyle/>
          <a:p>
            <a:pPr algn="ctr">
              <a:lnSpc>
                <a:spcPts val="3033"/>
              </a:lnSpc>
            </a:pPr>
            <a:r>
              <a:rPr lang="pt-BR" sz="1600" spc="233">
                <a:solidFill>
                  <a:srgbClr val="000000"/>
                </a:solidFill>
                <a:latin typeface="Aptos Display" panose="020B0004020202020204" pitchFamily="34" charset="0"/>
                <a:ea typeface="DM Sans Bold"/>
                <a:cs typeface="DM Sans Bold"/>
                <a:sym typeface="DM Sans Bold"/>
              </a:rPr>
              <a:t>Representatividade espacial</a:t>
            </a:r>
            <a:endParaRPr lang="pt-BR" sz="1600" b="1" spc="233">
              <a:solidFill>
                <a:srgbClr val="000000"/>
              </a:solidFill>
              <a:latin typeface="DM Sans Bold"/>
              <a:ea typeface="DM Sans Bold"/>
              <a:cs typeface="DM Sans Bold"/>
              <a:sym typeface="DM Sans Bold"/>
            </a:endParaRPr>
          </a:p>
        </p:txBody>
      </p:sp>
      <p:sp>
        <p:nvSpPr>
          <p:cNvPr id="2" name="TextBox 2"/>
          <p:cNvSpPr txBox="1"/>
          <p:nvPr/>
        </p:nvSpPr>
        <p:spPr>
          <a:xfrm>
            <a:off x="1134271" y="538149"/>
            <a:ext cx="10088009" cy="439287"/>
          </a:xfrm>
          <a:prstGeom prst="rect">
            <a:avLst/>
          </a:prstGeom>
        </p:spPr>
        <p:txBody>
          <a:bodyPr wrap="square" lIns="0" tIns="0" rIns="0" bIns="0" rtlCol="0" anchor="t">
            <a:spAutoFit/>
          </a:bodyPr>
          <a:lstStyle/>
          <a:p>
            <a:pPr algn="ctr">
              <a:lnSpc>
                <a:spcPts val="3330"/>
              </a:lnSpc>
            </a:pPr>
            <a:r>
              <a:rPr lang="pt-BR" sz="3600" b="1" dirty="0">
                <a:solidFill>
                  <a:schemeClr val="bg1"/>
                </a:solidFill>
                <a:latin typeface="Public Sans Bold"/>
                <a:ea typeface="Public Sans Bold"/>
                <a:cs typeface="Public Sans Bold"/>
                <a:sym typeface="Public Sans Bold"/>
              </a:rPr>
              <a:t>A rede de monitoramento Brasileira</a:t>
            </a:r>
          </a:p>
        </p:txBody>
      </p:sp>
      <p:sp>
        <p:nvSpPr>
          <p:cNvPr id="3" name="TextBox 3"/>
          <p:cNvSpPr txBox="1"/>
          <p:nvPr/>
        </p:nvSpPr>
        <p:spPr>
          <a:xfrm>
            <a:off x="1271922" y="1405222"/>
            <a:ext cx="10392096" cy="1169936"/>
          </a:xfrm>
          <a:prstGeom prst="rect">
            <a:avLst/>
          </a:prstGeom>
        </p:spPr>
        <p:txBody>
          <a:bodyPr wrap="square" lIns="0" tIns="0" rIns="0" bIns="0" rtlCol="0" anchor="t">
            <a:spAutoFit/>
          </a:bodyPr>
          <a:lstStyle/>
          <a:p>
            <a:pPr>
              <a:lnSpc>
                <a:spcPts val="3033"/>
              </a:lnSpc>
            </a:pPr>
            <a:r>
              <a:rPr lang="pt-BR" sz="2333" spc="233" dirty="0">
                <a:solidFill>
                  <a:srgbClr val="000000"/>
                </a:solidFill>
                <a:latin typeface="Aptos Display" panose="020B0004020202020204" pitchFamily="34" charset="0"/>
                <a:ea typeface="DM Sans Bold"/>
                <a:cs typeface="DM Sans Bold"/>
                <a:sym typeface="DM Sans Bold"/>
              </a:rPr>
              <a:t>• Disponibilizamos a estimativa da representatividade espacial, temporal, cobertura populacional e usos do solo monitorados. </a:t>
            </a:r>
          </a:p>
          <a:p>
            <a:pPr>
              <a:lnSpc>
                <a:spcPts val="3033"/>
              </a:lnSpc>
            </a:pPr>
            <a:endParaRPr lang="pt-BR" sz="2333" b="1" spc="233" dirty="0">
              <a:solidFill>
                <a:srgbClr val="000000"/>
              </a:solidFill>
              <a:latin typeface="DM Sans Bold"/>
              <a:ea typeface="DM Sans Bold"/>
              <a:cs typeface="DM Sans Bold"/>
              <a:sym typeface="DM Sans Bold"/>
            </a:endParaRPr>
          </a:p>
        </p:txBody>
      </p:sp>
      <p:pic>
        <p:nvPicPr>
          <p:cNvPr id="5" name="Imagem 4">
            <a:extLst>
              <a:ext uri="{FF2B5EF4-FFF2-40B4-BE49-F238E27FC236}">
                <a16:creationId xmlns:a16="http://schemas.microsoft.com/office/drawing/2014/main" id="{D0A0ECBA-5091-F3D8-BB26-C560A1810156}"/>
              </a:ext>
            </a:extLst>
          </p:cNvPr>
          <p:cNvPicPr>
            <a:picLocks noChangeAspect="1"/>
          </p:cNvPicPr>
          <p:nvPr/>
        </p:nvPicPr>
        <p:blipFill>
          <a:blip r:embed="rId3"/>
          <a:stretch>
            <a:fillRect/>
          </a:stretch>
        </p:blipFill>
        <p:spPr>
          <a:xfrm>
            <a:off x="39985" y="2789903"/>
            <a:ext cx="4013318" cy="3172691"/>
          </a:xfrm>
          <a:prstGeom prst="rect">
            <a:avLst/>
          </a:prstGeom>
        </p:spPr>
      </p:pic>
      <p:pic>
        <p:nvPicPr>
          <p:cNvPr id="7" name="Imagem 6">
            <a:extLst>
              <a:ext uri="{FF2B5EF4-FFF2-40B4-BE49-F238E27FC236}">
                <a16:creationId xmlns:a16="http://schemas.microsoft.com/office/drawing/2014/main" id="{A8789770-74CC-13FA-2C68-E9358BB790E3}"/>
              </a:ext>
            </a:extLst>
          </p:cNvPr>
          <p:cNvPicPr>
            <a:picLocks noChangeAspect="1"/>
          </p:cNvPicPr>
          <p:nvPr/>
        </p:nvPicPr>
        <p:blipFill>
          <a:blip r:embed="rId4"/>
          <a:stretch>
            <a:fillRect/>
          </a:stretch>
        </p:blipFill>
        <p:spPr>
          <a:xfrm>
            <a:off x="4134852" y="2586703"/>
            <a:ext cx="3922295" cy="3419750"/>
          </a:xfrm>
          <a:prstGeom prst="rect">
            <a:avLst/>
          </a:prstGeom>
        </p:spPr>
      </p:pic>
      <p:pic>
        <p:nvPicPr>
          <p:cNvPr id="9" name="Imagem 8">
            <a:extLst>
              <a:ext uri="{FF2B5EF4-FFF2-40B4-BE49-F238E27FC236}">
                <a16:creationId xmlns:a16="http://schemas.microsoft.com/office/drawing/2014/main" id="{8A42D31D-E358-5D22-0014-67EAFC586976}"/>
              </a:ext>
            </a:extLst>
          </p:cNvPr>
          <p:cNvPicPr>
            <a:picLocks noChangeAspect="1"/>
          </p:cNvPicPr>
          <p:nvPr/>
        </p:nvPicPr>
        <p:blipFill>
          <a:blip r:embed="rId5"/>
          <a:stretch>
            <a:fillRect/>
          </a:stretch>
        </p:blipFill>
        <p:spPr>
          <a:xfrm>
            <a:off x="8142165" y="2623649"/>
            <a:ext cx="4060446" cy="34705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ChangeAspect="1"/>
          </p:cNvSpPr>
          <p:nvPr/>
        </p:nvSpPr>
        <p:spPr>
          <a:xfrm>
            <a:off x="406400" y="2572673"/>
            <a:ext cx="6917101" cy="4188401"/>
          </a:xfrm>
          <a:custGeom>
            <a:avLst/>
            <a:gdLst/>
            <a:ahLst/>
            <a:cxnLst/>
            <a:rect l="l" t="t" r="r" b="b"/>
            <a:pathLst>
              <a:path w="9135362" h="5690094">
                <a:moveTo>
                  <a:pt x="0" y="0"/>
                </a:moveTo>
                <a:lnTo>
                  <a:pt x="9135363" y="0"/>
                </a:lnTo>
                <a:lnTo>
                  <a:pt x="9135363" y="5690094"/>
                </a:lnTo>
                <a:lnTo>
                  <a:pt x="0" y="5690094"/>
                </a:lnTo>
                <a:lnTo>
                  <a:pt x="0" y="0"/>
                </a:lnTo>
                <a:close/>
              </a:path>
            </a:pathLst>
          </a:custGeom>
          <a:blipFill>
            <a:blip r:embed="rId3"/>
            <a:stretch>
              <a:fillRect t="1" b="-2866"/>
            </a:stretch>
          </a:blipFill>
        </p:spPr>
        <p:txBody>
          <a:bodyPr/>
          <a:lstStyle/>
          <a:p>
            <a:endParaRPr lang="pt-BR" sz="1200"/>
          </a:p>
        </p:txBody>
      </p:sp>
      <p:sp>
        <p:nvSpPr>
          <p:cNvPr id="3" name="Freeform 3"/>
          <p:cNvSpPr>
            <a:spLocks noChangeAspect="1"/>
          </p:cNvSpPr>
          <p:nvPr/>
        </p:nvSpPr>
        <p:spPr>
          <a:xfrm>
            <a:off x="7589198" y="127000"/>
            <a:ext cx="4492347" cy="6733309"/>
          </a:xfrm>
          <a:custGeom>
            <a:avLst/>
            <a:gdLst/>
            <a:ahLst/>
            <a:cxnLst/>
            <a:rect l="l" t="t" r="r" b="b"/>
            <a:pathLst>
              <a:path w="4046837" h="6065561">
                <a:moveTo>
                  <a:pt x="0" y="0"/>
                </a:moveTo>
                <a:lnTo>
                  <a:pt x="4046837" y="0"/>
                </a:lnTo>
                <a:lnTo>
                  <a:pt x="4046837" y="6065560"/>
                </a:lnTo>
                <a:lnTo>
                  <a:pt x="0" y="6065560"/>
                </a:lnTo>
                <a:lnTo>
                  <a:pt x="0" y="0"/>
                </a:lnTo>
                <a:close/>
              </a:path>
            </a:pathLst>
          </a:custGeom>
          <a:blipFill>
            <a:blip r:embed="rId4"/>
            <a:stretch>
              <a:fillRect/>
            </a:stretch>
          </a:blipFill>
        </p:spPr>
        <p:txBody>
          <a:bodyPr/>
          <a:lstStyle/>
          <a:p>
            <a:endParaRPr lang="pt-BR" sz="1200"/>
          </a:p>
        </p:txBody>
      </p:sp>
      <p:sp>
        <p:nvSpPr>
          <p:cNvPr id="4" name="TextBox 4"/>
          <p:cNvSpPr txBox="1"/>
          <p:nvPr/>
        </p:nvSpPr>
        <p:spPr>
          <a:xfrm>
            <a:off x="679450" y="711201"/>
            <a:ext cx="9082025" cy="423899"/>
          </a:xfrm>
          <a:prstGeom prst="rect">
            <a:avLst/>
          </a:prstGeom>
        </p:spPr>
        <p:txBody>
          <a:bodyPr lIns="0" tIns="0" rIns="0" bIns="0" rtlCol="0" anchor="t">
            <a:spAutoFit/>
          </a:bodyPr>
          <a:lstStyle/>
          <a:p>
            <a:pPr>
              <a:lnSpc>
                <a:spcPts val="3330"/>
              </a:lnSpc>
            </a:pPr>
            <a:r>
              <a:rPr lang="pt-BR" sz="3000" b="1" dirty="0">
                <a:solidFill>
                  <a:schemeClr val="bg1"/>
                </a:solidFill>
                <a:latin typeface="Aptos Display" panose="020B0004020202020204" pitchFamily="34" charset="0"/>
                <a:ea typeface="Public Sans Bold"/>
                <a:cs typeface="Public Sans Bold"/>
                <a:sym typeface="Public Sans Bold"/>
              </a:rPr>
              <a:t>Qualidade do Ar no Brasil</a:t>
            </a:r>
          </a:p>
        </p:txBody>
      </p:sp>
      <p:sp>
        <p:nvSpPr>
          <p:cNvPr id="5" name="TextBox 5"/>
          <p:cNvSpPr txBox="1"/>
          <p:nvPr/>
        </p:nvSpPr>
        <p:spPr>
          <a:xfrm>
            <a:off x="679450" y="1486124"/>
            <a:ext cx="5772150" cy="984693"/>
          </a:xfrm>
          <a:prstGeom prst="rect">
            <a:avLst/>
          </a:prstGeom>
        </p:spPr>
        <p:txBody>
          <a:bodyPr wrap="square" lIns="0" tIns="0" rIns="0" bIns="0" rtlCol="0" anchor="t">
            <a:spAutoFit/>
          </a:bodyPr>
          <a:lstStyle/>
          <a:p>
            <a:pPr algn="l"/>
            <a:r>
              <a:rPr lang="pt-BR" sz="2133" spc="233">
                <a:solidFill>
                  <a:srgbClr val="000000"/>
                </a:solidFill>
                <a:latin typeface="Aptos Display" panose="020B0004020202020204" pitchFamily="34" charset="0"/>
                <a:ea typeface="DM Sans Bold"/>
                <a:cs typeface="DM Sans Bold"/>
                <a:sym typeface="DM Sans Bold"/>
              </a:rPr>
              <a:t>Disponibilizamos a visualização de todas as séries temporais as quais obtivemos os dados</a:t>
            </a:r>
            <a:endParaRPr lang="pt-BR" sz="2133" spc="166">
              <a:solidFill>
                <a:srgbClr val="000000"/>
              </a:solidFill>
              <a:latin typeface="Aptos Display" panose="020B0004020202020204" pitchFamily="34" charset="0"/>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75690" y="262458"/>
            <a:ext cx="9082025" cy="423899"/>
          </a:xfrm>
          <a:prstGeom prst="rect">
            <a:avLst/>
          </a:prstGeom>
        </p:spPr>
        <p:txBody>
          <a:bodyPr lIns="0" tIns="0" rIns="0" bIns="0" rtlCol="0" anchor="t">
            <a:spAutoFit/>
          </a:bodyPr>
          <a:lstStyle/>
          <a:p>
            <a:pPr>
              <a:lnSpc>
                <a:spcPts val="3330"/>
              </a:lnSpc>
            </a:pPr>
            <a:r>
              <a:rPr lang="pt-BR" sz="3000" b="1" dirty="0">
                <a:solidFill>
                  <a:srgbClr val="FF0000"/>
                </a:solidFill>
                <a:latin typeface="Aptos Display" panose="020B0004020202020204" pitchFamily="34" charset="0"/>
                <a:ea typeface="Public Sans Bold"/>
                <a:cs typeface="Public Sans Bold"/>
                <a:sym typeface="Public Sans Bold"/>
              </a:rPr>
              <a:t>Qualidade do ar no Brasil</a:t>
            </a:r>
          </a:p>
        </p:txBody>
      </p:sp>
      <p:sp>
        <p:nvSpPr>
          <p:cNvPr id="3" name="TextBox 3"/>
          <p:cNvSpPr txBox="1"/>
          <p:nvPr/>
        </p:nvSpPr>
        <p:spPr>
          <a:xfrm>
            <a:off x="1075690" y="864046"/>
            <a:ext cx="4800600" cy="1811522"/>
          </a:xfrm>
          <a:prstGeom prst="rect">
            <a:avLst/>
          </a:prstGeom>
        </p:spPr>
        <p:txBody>
          <a:bodyPr wrap="square" lIns="0" tIns="0" rIns="0" bIns="0" rtlCol="0" anchor="t">
            <a:spAutoFit/>
          </a:bodyPr>
          <a:lstStyle/>
          <a:p>
            <a:pPr>
              <a:lnSpc>
                <a:spcPts val="3033"/>
              </a:lnSpc>
            </a:pPr>
            <a:r>
              <a:rPr lang="pt-BR" sz="2333" spc="233" dirty="0">
                <a:solidFill>
                  <a:srgbClr val="000000"/>
                </a:solidFill>
                <a:latin typeface="Aptos Display" panose="020B0004020202020204" pitchFamily="34" charset="0"/>
                <a:ea typeface="DM Sans Bold"/>
                <a:cs typeface="DM Sans Bold"/>
                <a:sym typeface="DM Sans Bold"/>
              </a:rPr>
              <a:t>Disponibilizamos uma ferramenta de visualização das series temporais customizada</a:t>
            </a:r>
          </a:p>
          <a:p>
            <a:pPr>
              <a:lnSpc>
                <a:spcPts val="3033"/>
              </a:lnSpc>
            </a:pPr>
            <a:endParaRPr lang="pt-BR" sz="2333" b="1" spc="233" dirty="0">
              <a:solidFill>
                <a:srgbClr val="000000"/>
              </a:solidFill>
              <a:latin typeface="DM Sans Bold"/>
              <a:ea typeface="DM Sans Bold"/>
              <a:cs typeface="DM Sans Bold"/>
              <a:sym typeface="DM Sans Bold"/>
            </a:endParaRPr>
          </a:p>
          <a:p>
            <a:pPr>
              <a:lnSpc>
                <a:spcPts val="2166"/>
              </a:lnSpc>
            </a:pPr>
            <a:endParaRPr lang="pt-BR" sz="1666" spc="166" dirty="0">
              <a:solidFill>
                <a:srgbClr val="000000"/>
              </a:solidFill>
              <a:latin typeface="DM Sans"/>
              <a:ea typeface="DM Sans"/>
              <a:cs typeface="DM Sans"/>
              <a:sym typeface="DM Sans"/>
            </a:endParaRPr>
          </a:p>
        </p:txBody>
      </p:sp>
      <p:pic>
        <p:nvPicPr>
          <p:cNvPr id="9" name="Imagem 8" descr="Mapa&#10;&#10;O conteúdo gerado por IA pode estar incorreto.">
            <a:extLst>
              <a:ext uri="{FF2B5EF4-FFF2-40B4-BE49-F238E27FC236}">
                <a16:creationId xmlns:a16="http://schemas.microsoft.com/office/drawing/2014/main" id="{478092E6-A357-2E8F-733E-F24E5A277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3257"/>
            <a:ext cx="6791322" cy="3438644"/>
          </a:xfrm>
          <a:prstGeom prst="rect">
            <a:avLst/>
          </a:prstGeom>
        </p:spPr>
      </p:pic>
      <p:pic>
        <p:nvPicPr>
          <p:cNvPr id="11" name="Imagem 10" descr="Gráfico, Histograma&#10;&#10;O conteúdo gerado por IA pode estar incorreto.">
            <a:extLst>
              <a:ext uri="{FF2B5EF4-FFF2-40B4-BE49-F238E27FC236}">
                <a16:creationId xmlns:a16="http://schemas.microsoft.com/office/drawing/2014/main" id="{BB3787BF-92DD-C846-1896-DE2CF8B1157B}"/>
              </a:ext>
            </a:extLst>
          </p:cNvPr>
          <p:cNvPicPr>
            <a:picLocks noChangeAspect="1"/>
          </p:cNvPicPr>
          <p:nvPr/>
        </p:nvPicPr>
        <p:blipFill>
          <a:blip r:embed="rId4">
            <a:extLst>
              <a:ext uri="{28A0092B-C50C-407E-A947-70E740481C1C}">
                <a14:useLocalDpi xmlns:a14="http://schemas.microsoft.com/office/drawing/2010/main" val="0"/>
              </a:ext>
            </a:extLst>
          </a:blip>
          <a:srcRect l="2345" t="4319" r="6230" b="2604"/>
          <a:stretch>
            <a:fillRect/>
          </a:stretch>
        </p:blipFill>
        <p:spPr>
          <a:xfrm>
            <a:off x="6951980" y="2554182"/>
            <a:ext cx="5226739" cy="4041360"/>
          </a:xfrm>
          <a:prstGeom prst="rect">
            <a:avLst/>
          </a:prstGeom>
        </p:spPr>
      </p:pic>
      <p:pic>
        <p:nvPicPr>
          <p:cNvPr id="13" name="Imagem 12">
            <a:extLst>
              <a:ext uri="{FF2B5EF4-FFF2-40B4-BE49-F238E27FC236}">
                <a16:creationId xmlns:a16="http://schemas.microsoft.com/office/drawing/2014/main" id="{1E4D34ED-9AC2-60E3-7A63-1CE572F75301}"/>
              </a:ext>
            </a:extLst>
          </p:cNvPr>
          <p:cNvPicPr>
            <a:picLocks noChangeAspect="1"/>
          </p:cNvPicPr>
          <p:nvPr/>
        </p:nvPicPr>
        <p:blipFill>
          <a:blip r:embed="rId5"/>
          <a:stretch>
            <a:fillRect/>
          </a:stretch>
        </p:blipFill>
        <p:spPr>
          <a:xfrm>
            <a:off x="8141826" y="0"/>
            <a:ext cx="2891933" cy="2465827"/>
          </a:xfrm>
          <a:prstGeom prst="rect">
            <a:avLst/>
          </a:prstGeom>
        </p:spPr>
      </p:pic>
    </p:spTree>
  </p:cSld>
  <p:clrMapOvr>
    <a:masterClrMapping/>
  </p:clrMapOvr>
</p:sld>
</file>

<file path=ppt/theme/theme1.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c964c2-e4f3-45db-8c94-b2547eb0e0f9" xsi:nil="true"/>
    <lcf76f155ced4ddcb4097134ff3c332f xmlns="6646d421-3db8-4fda-ad4f-ec9c32630b8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D1EBA2E921284846A95D7794F4E54E46" ma:contentTypeVersion="18" ma:contentTypeDescription="Crie um novo documento." ma:contentTypeScope="" ma:versionID="01b389f4ff009df106187e992ebdb10a">
  <xsd:schema xmlns:xsd="http://www.w3.org/2001/XMLSchema" xmlns:xs="http://www.w3.org/2001/XMLSchema" xmlns:p="http://schemas.microsoft.com/office/2006/metadata/properties" xmlns:ns2="6646d421-3db8-4fda-ad4f-ec9c32630b8f" xmlns:ns3="7ec964c2-e4f3-45db-8c94-b2547eb0e0f9" targetNamespace="http://schemas.microsoft.com/office/2006/metadata/properties" ma:root="true" ma:fieldsID="fde02e5a4fb565be4ea3fa44bba21cfc" ns2:_="" ns3:_="">
    <xsd:import namespace="6646d421-3db8-4fda-ad4f-ec9c32630b8f"/>
    <xsd:import namespace="7ec964c2-e4f3-45db-8c94-b2547eb0e0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6d421-3db8-4fda-ad4f-ec9c32630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Marcações de imagem" ma:readOnly="false" ma:fieldId="{5cf76f15-5ced-4ddc-b409-7134ff3c332f}" ma:taxonomyMulti="true" ma:sspId="e20e9e44-ce6c-4e35-b88c-9595161756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c964c2-e4f3-45db-8c94-b2547eb0e0f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9d2823f-e6e8-4c94-b340-8d6335bfb1f6}" ma:internalName="TaxCatchAll" ma:showField="CatchAllData" ma:web="7ec964c2-e4f3-45db-8c94-b2547eb0e0f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F746FB-2B15-4705-BADE-914B95A97FC5}">
  <ds:schemaRefs>
    <ds:schemaRef ds:uri="6646d421-3db8-4fda-ad4f-ec9c32630b8f"/>
    <ds:schemaRef ds:uri="http://purl.org/dc/elements/1.1/"/>
    <ds:schemaRef ds:uri="http://schemas.microsoft.com/office/2006/metadata/properties"/>
    <ds:schemaRef ds:uri="http://schemas.microsoft.com/office/2006/documentManagement/types"/>
    <ds:schemaRef ds:uri="7ec964c2-e4f3-45db-8c94-b2547eb0e0f9"/>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F83FD533-1F6F-4574-80A4-F1C1133BD984}">
  <ds:schemaRefs>
    <ds:schemaRef ds:uri="http://schemas.microsoft.com/sharepoint/v3/contenttype/forms"/>
  </ds:schemaRefs>
</ds:datastoreItem>
</file>

<file path=customXml/itemProps3.xml><?xml version="1.0" encoding="utf-8"?>
<ds:datastoreItem xmlns:ds="http://schemas.openxmlformats.org/officeDocument/2006/customXml" ds:itemID="{7663D788-828E-4C8D-AC99-0F70D41501F1}">
  <ds:schemaRefs>
    <ds:schemaRef ds:uri="6646d421-3db8-4fda-ad4f-ec9c32630b8f"/>
    <ds:schemaRef ds:uri="7ec964c2-e4f3-45db-8c94-b2547eb0e0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17</TotalTime>
  <Words>1389</Words>
  <Application>Microsoft Office PowerPoint</Application>
  <PresentationFormat>Widescreen</PresentationFormat>
  <Paragraphs>134</Paragraphs>
  <Slides>18</Slides>
  <Notes>12</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18</vt:i4>
      </vt:variant>
    </vt:vector>
  </HeadingPairs>
  <TitlesOfParts>
    <vt:vector size="30" baseType="lpstr">
      <vt:lpstr>Aptos</vt:lpstr>
      <vt:lpstr>Aptos Display</vt:lpstr>
      <vt:lpstr>Arial</vt:lpstr>
      <vt:lpstr>Calibri</vt:lpstr>
      <vt:lpstr>Calibri Light</vt:lpstr>
      <vt:lpstr>Century Gothic</vt:lpstr>
      <vt:lpstr>DM Sans</vt:lpstr>
      <vt:lpstr>DM Sans Bold</vt:lpstr>
      <vt:lpstr>Dubai</vt:lpstr>
      <vt:lpstr>Public Sans</vt:lpstr>
      <vt:lpstr>Public Sans Bold</vt:lpstr>
      <vt:lpstr>1_Tema do Office</vt:lpstr>
      <vt:lpstr>Apresentação do PowerPoint</vt:lpstr>
      <vt:lpstr>Apresentação do PowerPoint</vt:lpstr>
      <vt:lpstr>Coleta de Dados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Thaianne Resende Henriques Fabio</dc:creator>
  <cp:lastModifiedBy>Thaianne Resende Henriques Fabio</cp:lastModifiedBy>
  <cp:revision>4</cp:revision>
  <dcterms:created xsi:type="dcterms:W3CDTF">2025-09-10T12:50:25Z</dcterms:created>
  <dcterms:modified xsi:type="dcterms:W3CDTF">2025-12-03T18:04:06Z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0x010100D1EBA2E921284846A95D7794F4E54E46</vt:lpwstr>
  </property>
  <property fmtid="{D5CDD505-2E9C-101B-9397-08002B2CF9AE}" pid="3" name="MediaServiceImageTags">
    <vt:lpwstr/>
  </property>
</Properties>
</file>