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70" r:id="rId8"/>
    <p:sldId id="269" r:id="rId9"/>
    <p:sldId id="259" r:id="rId10"/>
    <p:sldId id="260" r:id="rId11"/>
    <p:sldId id="272" r:id="rId12"/>
    <p:sldId id="273" r:id="rId13"/>
    <p:sldId id="262" r:id="rId14"/>
    <p:sldId id="277" r:id="rId15"/>
    <p:sldId id="264" r:id="rId16"/>
    <p:sldId id="265" r:id="rId17"/>
    <p:sldId id="266" r:id="rId18"/>
    <p:sldId id="275" r:id="rId19"/>
    <p:sldId id="276" r:id="rId20"/>
  </p:sldIdLst>
  <p:sldSz cx="12192000" cy="6858000"/>
  <p:notesSz cx="7023100" cy="93091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F0FB8F5-6867-6230-0FCB-76FF5251D114}" name="Julia Rodrigues" initials="JR" userId="d938cfd76572b918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uricio" initials="M" lastIdx="6" clrIdx="0">
    <p:extLst>
      <p:ext uri="{19B8F6BF-5375-455C-9EA6-DF929625EA0E}">
        <p15:presenceInfo xmlns:p15="http://schemas.microsoft.com/office/powerpoint/2012/main" userId="f7b78fc43c523905" providerId="Windows Live"/>
      </p:ext>
    </p:extLst>
  </p:cmAuthor>
  <p:cmAuthor id="2" name="Julia Rodrigues" initials="JR" lastIdx="5" clrIdx="1">
    <p:extLst>
      <p:ext uri="{19B8F6BF-5375-455C-9EA6-DF929625EA0E}">
        <p15:presenceInfo xmlns:p15="http://schemas.microsoft.com/office/powerpoint/2012/main" userId="d938cfd76572b918" providerId="Windows Live"/>
      </p:ext>
    </p:extLst>
  </p:cmAuthor>
  <p:cmAuthor id="3" name="Janini Selva Ginani" initials="JSG" lastIdx="2" clrIdx="2">
    <p:extLst>
      <p:ext uri="{19B8F6BF-5375-455C-9EA6-DF929625EA0E}">
        <p15:presenceInfo xmlns:p15="http://schemas.microsoft.com/office/powerpoint/2012/main" userId="Janini Selva Gina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B8D"/>
    <a:srgbClr val="0BA14B"/>
    <a:srgbClr val="4472C4"/>
    <a:srgbClr val="ED1C24"/>
    <a:srgbClr val="FFD82C"/>
    <a:srgbClr val="FFDE16"/>
    <a:srgbClr val="213F9A"/>
    <a:srgbClr val="FFFFFF"/>
    <a:srgbClr val="1155C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1C8793-E835-4D92-91B7-B7431B2C3FC9}" v="33" dt="2024-11-26T16:02:00.799"/>
    <p1510:client id="{54D8AC13-3CDC-4924-A761-3C6394DD4FEB}" v="11" dt="2024-11-26T14:22:38.173"/>
    <p1510:client id="{6B771E03-24B5-4D52-B759-D042FF25097F}" v="127" dt="2024-11-26T15:30:04.004"/>
    <p1510:client id="{B2AD9C91-AFF2-4283-8E23-D8DE6B3240E9}" v="155" dt="2024-11-26T15:59:46.1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2038" autoAdjust="0"/>
  </p:normalViewPr>
  <p:slideViewPr>
    <p:cSldViewPr snapToGrid="0">
      <p:cViewPr varScale="1">
        <p:scale>
          <a:sx n="88" d="100"/>
          <a:sy n="88" d="100"/>
        </p:scale>
        <p:origin x="46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7352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B259C-4AEE-48E2-AEAA-5355660CE7F4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43125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7352" y="8843125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569B7-E6E4-4C17-88B4-A6EB9F49781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503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7352" y="0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10378-07BE-4710-8705-34C0BDB3A0D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983" y="4479624"/>
            <a:ext cx="5619136" cy="3665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3125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7352" y="8843125"/>
            <a:ext cx="3044109" cy="46597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A6704-56EC-4092-9C7F-094432F81D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08421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a typeface="Calibri"/>
                <a:cs typeface="Calibri"/>
              </a:rPr>
              <a:t>Apresentação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relatório</a:t>
            </a:r>
            <a:r>
              <a:rPr lang="en-US" dirty="0">
                <a:ea typeface="Calibri"/>
                <a:cs typeface="Calibri"/>
              </a:rPr>
              <a:t> annual de </a:t>
            </a:r>
            <a:r>
              <a:rPr lang="en-US" dirty="0" err="1">
                <a:ea typeface="Calibri"/>
                <a:cs typeface="Calibri"/>
              </a:rPr>
              <a:t>acompanhamento</a:t>
            </a:r>
            <a:r>
              <a:rPr lang="en-US" dirty="0">
                <a:ea typeface="Calibri"/>
                <a:cs typeface="Calibri"/>
              </a:rPr>
              <a:t> da </a:t>
            </a:r>
            <a:r>
              <a:rPr lang="en-US" dirty="0" err="1">
                <a:ea typeface="Calibri"/>
                <a:cs typeface="Calibri"/>
              </a:rPr>
              <a:t>qualidade</a:t>
            </a:r>
            <a:r>
              <a:rPr lang="en-US" dirty="0">
                <a:ea typeface="Calibri"/>
                <a:cs typeface="Calibri"/>
              </a:rPr>
              <a:t> do </a:t>
            </a:r>
            <a:r>
              <a:rPr lang="en-US" dirty="0" err="1">
                <a:ea typeface="Calibri"/>
                <a:cs typeface="Calibri"/>
              </a:rPr>
              <a:t>ar</a:t>
            </a:r>
            <a:r>
              <a:rPr lang="en-US" dirty="0">
                <a:ea typeface="Calibri"/>
                <a:cs typeface="Calibri"/>
              </a:rPr>
              <a:t> de 2024, </a:t>
            </a:r>
            <a:r>
              <a:rPr lang="en-US" dirty="0" err="1">
                <a:ea typeface="Calibri"/>
                <a:cs typeface="Calibri"/>
              </a:rPr>
              <a:t>elaborado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pelo</a:t>
            </a:r>
            <a:r>
              <a:rPr lang="en-US" dirty="0">
                <a:ea typeface="Calibri"/>
                <a:cs typeface="Calibri"/>
              </a:rPr>
              <a:t> </a:t>
            </a:r>
            <a:r>
              <a:rPr lang="en-US" dirty="0" err="1">
                <a:ea typeface="Calibri"/>
                <a:cs typeface="Calibri"/>
              </a:rPr>
              <a:t>Minstério</a:t>
            </a:r>
            <a:r>
              <a:rPr lang="en-US" dirty="0">
                <a:ea typeface="Calibri"/>
                <a:cs typeface="Calibri"/>
              </a:rPr>
              <a:t> do Meio </a:t>
            </a:r>
            <a:r>
              <a:rPr lang="en-US" dirty="0" err="1">
                <a:ea typeface="Calibri"/>
                <a:cs typeface="Calibri"/>
              </a:rPr>
              <a:t>AMbiente</a:t>
            </a:r>
            <a:r>
              <a:rPr lang="en-US" dirty="0">
                <a:ea typeface="Calibri"/>
                <a:cs typeface="Calibri"/>
              </a:rPr>
              <a:t> e Mudança do Clima </a:t>
            </a:r>
            <a:r>
              <a:rPr lang="en-US" dirty="0" err="1">
                <a:ea typeface="Calibri"/>
                <a:cs typeface="Calibri"/>
              </a:rPr>
              <a:t>através</a:t>
            </a:r>
            <a:r>
              <a:rPr lang="en-US" dirty="0">
                <a:ea typeface="Calibri"/>
                <a:cs typeface="Calibri"/>
              </a:rPr>
              <a:t> de um TED com a </a:t>
            </a:r>
            <a:r>
              <a:rPr lang="en-US" dirty="0" err="1">
                <a:ea typeface="Calibri"/>
                <a:cs typeface="Calibri"/>
              </a:rPr>
              <a:t>Universidade</a:t>
            </a:r>
            <a:r>
              <a:rPr lang="en-US" dirty="0">
                <a:ea typeface="Calibri"/>
                <a:cs typeface="Calibri"/>
              </a:rPr>
              <a:t> Federal de Santa Catarina.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2407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Elaboramos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análise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preliminar</a:t>
            </a:r>
            <a:r>
              <a:rPr lang="en-US">
                <a:ea typeface="Calibri"/>
                <a:cs typeface="Calibri"/>
              </a:rPr>
              <a:t> com a </a:t>
            </a:r>
            <a:r>
              <a:rPr lang="en-US" err="1">
                <a:ea typeface="Calibri"/>
                <a:cs typeface="Calibri"/>
              </a:rPr>
              <a:t>estimativa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área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realizado</a:t>
            </a:r>
            <a:r>
              <a:rPr lang="en-US">
                <a:ea typeface="Calibri"/>
                <a:cs typeface="Calibri"/>
              </a:rPr>
              <a:t> no </a:t>
            </a:r>
            <a:r>
              <a:rPr lang="en-US" err="1">
                <a:ea typeface="Calibri"/>
                <a:cs typeface="Calibri"/>
              </a:rPr>
              <a:t>Brasil</a:t>
            </a:r>
            <a:r>
              <a:rPr lang="en-US">
                <a:ea typeface="Calibri"/>
                <a:cs typeface="Calibri"/>
              </a:rPr>
              <a:t>. A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aproximadamente</a:t>
            </a:r>
            <a:r>
              <a:rPr lang="en-US">
                <a:ea typeface="Calibri"/>
                <a:cs typeface="Calibri"/>
              </a:rPr>
              <a:t> 0,22% do </a:t>
            </a:r>
            <a:r>
              <a:rPr lang="en-US" err="1">
                <a:ea typeface="Calibri"/>
                <a:cs typeface="Calibri"/>
              </a:rPr>
              <a:t>território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nacional</a:t>
            </a:r>
            <a:r>
              <a:rPr lang="en-US">
                <a:ea typeface="Calibri"/>
                <a:cs typeface="Calibri"/>
              </a:rPr>
              <a:t> é </a:t>
            </a:r>
            <a:r>
              <a:rPr lang="en-US" err="1">
                <a:ea typeface="Calibri"/>
                <a:cs typeface="Calibri"/>
              </a:rPr>
              <a:t>monitorada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. Este </a:t>
            </a:r>
            <a:r>
              <a:rPr lang="en-US" err="1">
                <a:ea typeface="Calibri"/>
                <a:cs typeface="Calibri"/>
              </a:rPr>
              <a:t>número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chega</a:t>
            </a:r>
            <a:r>
              <a:rPr lang="en-US">
                <a:ea typeface="Calibri"/>
                <a:cs typeface="Calibri"/>
              </a:rPr>
              <a:t> a 0,29% com a </a:t>
            </a:r>
            <a:r>
              <a:rPr lang="en-US" err="1">
                <a:ea typeface="Calibri"/>
                <a:cs typeface="Calibri"/>
              </a:rPr>
              <a:t>inclusão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indicativas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Considerando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área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urbana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38,8% com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 e um total </a:t>
            </a:r>
            <a:r>
              <a:rPr lang="en-US" err="1">
                <a:ea typeface="Calibri"/>
                <a:cs typeface="Calibri"/>
              </a:rPr>
              <a:t>aproximado</a:t>
            </a:r>
            <a:r>
              <a:rPr lang="en-US">
                <a:ea typeface="Calibri"/>
                <a:cs typeface="Calibri"/>
              </a:rPr>
              <a:t> de 50% </a:t>
            </a:r>
            <a:r>
              <a:rPr lang="en-US" err="1">
                <a:ea typeface="Calibri"/>
                <a:cs typeface="Calibri"/>
              </a:rPr>
              <a:t>ao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incluirmos</a:t>
            </a:r>
            <a:r>
              <a:rPr lang="en-US">
                <a:ea typeface="Calibri"/>
                <a:cs typeface="Calibri"/>
              </a:rPr>
              <a:t> as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indicativas</a:t>
            </a:r>
            <a:r>
              <a:rPr lang="en-US">
                <a:ea typeface="Calibri"/>
                <a:cs typeface="Calibri"/>
              </a:rPr>
              <a:t>.  </a:t>
            </a:r>
            <a:r>
              <a:rPr lang="en-US" err="1">
                <a:ea typeface="Calibri"/>
                <a:cs typeface="Calibri"/>
              </a:rPr>
              <a:t>Destacamos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estado</a:t>
            </a:r>
            <a:r>
              <a:rPr lang="en-US">
                <a:ea typeface="Calibri"/>
                <a:cs typeface="Calibri"/>
              </a:rPr>
              <a:t> do RJ com </a:t>
            </a:r>
            <a:r>
              <a:rPr lang="en-US" err="1">
                <a:ea typeface="Calibri"/>
                <a:cs typeface="Calibri"/>
              </a:rPr>
              <a:t>mais</a:t>
            </a:r>
            <a:r>
              <a:rPr lang="en-US">
                <a:ea typeface="Calibri"/>
                <a:cs typeface="Calibri"/>
              </a:rPr>
              <a:t> de 53% do </a:t>
            </a:r>
            <a:r>
              <a:rPr lang="en-US" err="1">
                <a:ea typeface="Calibri"/>
                <a:cs typeface="Calibri"/>
              </a:rPr>
              <a:t>território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urbano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monitorado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795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~25% da </a:t>
            </a:r>
            <a:r>
              <a:rPr lang="en-US" err="1">
                <a:ea typeface="Calibri"/>
                <a:cs typeface="Calibri"/>
              </a:rPr>
              <a:t>população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está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coberta</a:t>
            </a:r>
            <a:r>
              <a:rPr lang="en-US">
                <a:ea typeface="Calibri"/>
                <a:cs typeface="Calibri"/>
              </a:rPr>
              <a:t> com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. Nesta </a:t>
            </a:r>
            <a:r>
              <a:rPr lang="en-US" err="1">
                <a:ea typeface="Calibri"/>
                <a:cs typeface="Calibri"/>
              </a:rPr>
              <a:t>análise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consideramos</a:t>
            </a:r>
            <a:r>
              <a:rPr lang="en-US">
                <a:ea typeface="Calibri"/>
                <a:cs typeface="Calibri"/>
              </a:rPr>
              <a:t> que as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atendem</a:t>
            </a:r>
            <a:r>
              <a:rPr lang="en-US">
                <a:ea typeface="Calibri"/>
                <a:cs typeface="Calibri"/>
              </a:rPr>
              <a:t> um </a:t>
            </a:r>
            <a:r>
              <a:rPr lang="en-US" err="1">
                <a:ea typeface="Calibri"/>
                <a:cs typeface="Calibri"/>
              </a:rPr>
              <a:t>raio</a:t>
            </a:r>
            <a:r>
              <a:rPr lang="en-US">
                <a:ea typeface="Calibri"/>
                <a:cs typeface="Calibri"/>
              </a:rPr>
              <a:t> de 5 km. ~3% da </a:t>
            </a:r>
            <a:r>
              <a:rPr lang="en-US" err="1">
                <a:ea typeface="Calibri"/>
                <a:cs typeface="Calibri"/>
              </a:rPr>
              <a:t>população</a:t>
            </a:r>
            <a:r>
              <a:rPr lang="en-US">
                <a:ea typeface="Calibri"/>
                <a:cs typeface="Calibri"/>
              </a:rPr>
              <a:t> é </a:t>
            </a:r>
            <a:r>
              <a:rPr lang="en-US" err="1">
                <a:ea typeface="Calibri"/>
                <a:cs typeface="Calibri"/>
              </a:rPr>
              <a:t>atendida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indicativas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Entre as UF, o Distrito Federal é o que </a:t>
            </a:r>
            <a:r>
              <a:rPr lang="en-US" err="1">
                <a:ea typeface="Calibri"/>
                <a:cs typeface="Calibri"/>
              </a:rPr>
              <a:t>apresenta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maior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população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coberta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pelo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, com 100% de </a:t>
            </a:r>
            <a:r>
              <a:rPr lang="en-US" err="1">
                <a:ea typeface="Calibri"/>
                <a:cs typeface="Calibri"/>
              </a:rPr>
              <a:t>cobertura</a:t>
            </a:r>
            <a:r>
              <a:rPr lang="en-US">
                <a:ea typeface="Calibri"/>
                <a:cs typeface="Calibri"/>
              </a:rPr>
              <a:t>. RJ e SP </a:t>
            </a:r>
            <a:r>
              <a:rPr lang="en-US" err="1">
                <a:ea typeface="Calibri"/>
                <a:cs typeface="Calibri"/>
              </a:rPr>
              <a:t>atendem</a:t>
            </a:r>
            <a:r>
              <a:rPr lang="en-US">
                <a:ea typeface="Calibri"/>
                <a:cs typeface="Calibri"/>
              </a:rPr>
              <a:t> ~74% e ~59%.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289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As </a:t>
            </a:r>
            <a:r>
              <a:rPr lang="en-US" err="1">
                <a:ea typeface="Calibri"/>
                <a:cs typeface="Calibri"/>
              </a:rPr>
              <a:t>áreas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urbanizadas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são</a:t>
            </a:r>
            <a:r>
              <a:rPr lang="en-US">
                <a:ea typeface="Calibri"/>
                <a:cs typeface="Calibri"/>
              </a:rPr>
              <a:t> as </a:t>
            </a:r>
            <a:r>
              <a:rPr lang="en-US" err="1">
                <a:ea typeface="Calibri"/>
                <a:cs typeface="Calibri"/>
              </a:rPr>
              <a:t>mais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monitradas</a:t>
            </a:r>
            <a:r>
              <a:rPr lang="en-US">
                <a:ea typeface="Calibri"/>
                <a:cs typeface="Calibri"/>
              </a:rPr>
              <a:t> no </a:t>
            </a:r>
            <a:r>
              <a:rPr lang="en-US" err="1">
                <a:ea typeface="Calibri"/>
                <a:cs typeface="Calibri"/>
              </a:rPr>
              <a:t>Brasil</a:t>
            </a:r>
            <a:r>
              <a:rPr lang="en-US">
                <a:ea typeface="Calibri"/>
                <a:cs typeface="Calibri"/>
              </a:rPr>
              <a:t>, com </a:t>
            </a:r>
            <a:r>
              <a:rPr lang="en-US" err="1">
                <a:ea typeface="Calibri"/>
                <a:cs typeface="Calibri"/>
              </a:rPr>
              <a:t>destaque</a:t>
            </a:r>
            <a:r>
              <a:rPr lang="en-US">
                <a:ea typeface="Calibri"/>
                <a:cs typeface="Calibri"/>
              </a:rPr>
              <a:t> para SP, MT, GO. </a:t>
            </a:r>
            <a:r>
              <a:rPr lang="en-US" err="1">
                <a:ea typeface="Calibri"/>
                <a:cs typeface="Calibri"/>
              </a:rPr>
              <a:t>Destaque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também</a:t>
            </a:r>
            <a:r>
              <a:rPr lang="en-US">
                <a:ea typeface="Calibri"/>
                <a:cs typeface="Calibri"/>
              </a:rPr>
              <a:t> para as </a:t>
            </a:r>
            <a:r>
              <a:rPr lang="en-US" err="1">
                <a:ea typeface="Calibri"/>
                <a:cs typeface="Calibri"/>
              </a:rPr>
              <a:t>áreas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agropecuária</a:t>
            </a:r>
            <a:r>
              <a:rPr lang="en-US">
                <a:ea typeface="Calibri"/>
                <a:cs typeface="Calibri"/>
              </a:rPr>
              <a:t> e Floresta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SC, AM, AC, PA, entre outros.  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43932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Fizemos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análise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tipo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uso</a:t>
            </a:r>
            <a:r>
              <a:rPr lang="en-US">
                <a:ea typeface="Calibri"/>
                <a:cs typeface="Calibri"/>
              </a:rPr>
              <a:t> do solo no </a:t>
            </a:r>
            <a:r>
              <a:rPr lang="en-US" err="1">
                <a:ea typeface="Calibri"/>
                <a:cs typeface="Calibri"/>
              </a:rPr>
              <a:t>entorno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estação</a:t>
            </a:r>
            <a:r>
              <a:rPr lang="en-US">
                <a:ea typeface="Calibri"/>
                <a:cs typeface="Calibri"/>
              </a:rPr>
              <a:t> para </a:t>
            </a:r>
            <a:r>
              <a:rPr lang="en-US" err="1">
                <a:ea typeface="Calibri"/>
                <a:cs typeface="Calibri"/>
              </a:rPr>
              <a:t>tentar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identificar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finalidade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(</a:t>
            </a:r>
            <a:r>
              <a:rPr lang="en-US" err="1">
                <a:ea typeface="Calibri"/>
                <a:cs typeface="Calibri"/>
              </a:rPr>
              <a:t>avaliação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efeito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saúde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determinação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concentração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áreas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preservadas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requisitos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licenciamento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etc</a:t>
            </a:r>
            <a:r>
              <a:rPr lang="en-US">
                <a:ea typeface="Calibri"/>
                <a:cs typeface="Calibri"/>
              </a:rPr>
              <a:t>). </a:t>
            </a:r>
            <a:r>
              <a:rPr lang="en-US" err="1">
                <a:ea typeface="Calibri"/>
                <a:cs typeface="Calibri"/>
              </a:rPr>
              <a:t>Identificamos</a:t>
            </a:r>
            <a:r>
              <a:rPr lang="en-US">
                <a:ea typeface="Calibri"/>
                <a:cs typeface="Calibri"/>
              </a:rPr>
              <a:t> que a </a:t>
            </a:r>
            <a:r>
              <a:rPr lang="en-US" err="1">
                <a:ea typeface="Calibri"/>
                <a:cs typeface="Calibri"/>
              </a:rPr>
              <a:t>maioria</a:t>
            </a:r>
            <a:r>
              <a:rPr lang="en-US">
                <a:ea typeface="Calibri"/>
                <a:cs typeface="Calibri"/>
              </a:rPr>
              <a:t> das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está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instalada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locais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urbanizados</a:t>
            </a:r>
            <a:r>
              <a:rPr lang="en-US">
                <a:ea typeface="Calibri"/>
                <a:cs typeface="Calibri"/>
              </a:rPr>
              <a:t> (326), </a:t>
            </a:r>
            <a:r>
              <a:rPr lang="en-US" err="1">
                <a:ea typeface="Calibri"/>
                <a:cs typeface="Calibri"/>
              </a:rPr>
              <a:t>indicando</a:t>
            </a:r>
            <a:r>
              <a:rPr lang="en-US">
                <a:ea typeface="Calibri"/>
                <a:cs typeface="Calibri"/>
              </a:rPr>
              <a:t> que </a:t>
            </a:r>
            <a:r>
              <a:rPr lang="en-US" err="1">
                <a:ea typeface="Calibri"/>
                <a:cs typeface="Calibri"/>
              </a:rPr>
              <a:t>elas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provavelmente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servem</a:t>
            </a:r>
            <a:r>
              <a:rPr lang="en-US">
                <a:ea typeface="Calibri"/>
                <a:cs typeface="Calibri"/>
              </a:rPr>
              <a:t> para </a:t>
            </a:r>
            <a:r>
              <a:rPr lang="en-US" err="1">
                <a:ea typeface="Calibri"/>
                <a:cs typeface="Calibri"/>
              </a:rPr>
              <a:t>avaliar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efeito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poluição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saúde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humana</a:t>
            </a:r>
            <a:r>
              <a:rPr lang="en-US">
                <a:ea typeface="Calibri"/>
                <a:cs typeface="Calibri"/>
              </a:rPr>
              <a:t>. Nas </a:t>
            </a:r>
            <a:r>
              <a:rPr lang="en-US" err="1">
                <a:ea typeface="Calibri"/>
                <a:cs typeface="Calibri"/>
              </a:rPr>
              <a:t>próximas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versões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deste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relatório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questionaremos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sobre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finalidade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ponto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Queremos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quantificar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número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instaladas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como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requisito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licenciamento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ambiental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exemplo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488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9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planejam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expansão</a:t>
            </a:r>
            <a:r>
              <a:rPr lang="en-US">
                <a:ea typeface="Calibri"/>
                <a:cs typeface="Calibri"/>
              </a:rPr>
              <a:t> da rede. 3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pretendem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realizar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manutenção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modernização</a:t>
            </a:r>
            <a:r>
              <a:rPr lang="en-US">
                <a:ea typeface="Calibri"/>
                <a:cs typeface="Calibri"/>
              </a:rPr>
              <a:t> da rede, </a:t>
            </a:r>
            <a:r>
              <a:rPr lang="en-US" err="1">
                <a:ea typeface="Calibri"/>
                <a:cs typeface="Calibri"/>
              </a:rPr>
              <a:t>enquanto</a:t>
            </a:r>
            <a:r>
              <a:rPr lang="en-US">
                <a:ea typeface="Calibri"/>
                <a:cs typeface="Calibri"/>
              </a:rPr>
              <a:t> 3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do NE </a:t>
            </a:r>
            <a:r>
              <a:rPr lang="en-US" err="1">
                <a:ea typeface="Calibri"/>
                <a:cs typeface="Calibri"/>
              </a:rPr>
              <a:t>pretendem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reativar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pontos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desativados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Temos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perspectiva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aumento</a:t>
            </a:r>
            <a:r>
              <a:rPr lang="en-US">
                <a:ea typeface="Calibri"/>
                <a:cs typeface="Calibri"/>
              </a:rPr>
              <a:t> de 39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 e 140 indicativas.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4017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Até</a:t>
            </a:r>
            <a:r>
              <a:rPr lang="en-US">
                <a:ea typeface="Calibri"/>
                <a:cs typeface="Calibri"/>
              </a:rPr>
              <a:t> 2024, 8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apresentaram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relatórios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anuais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avaliação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ar. </a:t>
            </a:r>
            <a:r>
              <a:rPr lang="en-US" err="1">
                <a:ea typeface="Calibri"/>
                <a:cs typeface="Calibri"/>
              </a:rPr>
              <a:t>Apenas</a:t>
            </a:r>
            <a:r>
              <a:rPr lang="en-US">
                <a:ea typeface="Calibri"/>
                <a:cs typeface="Calibri"/>
              </a:rPr>
              <a:t> 3 </a:t>
            </a:r>
            <a:r>
              <a:rPr lang="en-US" err="1">
                <a:ea typeface="Calibri"/>
                <a:cs typeface="Calibri"/>
              </a:rPr>
              <a:t>apresentaram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planos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controle</a:t>
            </a:r>
            <a:r>
              <a:rPr lang="en-US">
                <a:ea typeface="Calibri"/>
                <a:cs typeface="Calibri"/>
              </a:rPr>
              <a:t> das </a:t>
            </a:r>
            <a:r>
              <a:rPr lang="en-US" err="1">
                <a:ea typeface="Calibri"/>
                <a:cs typeface="Calibri"/>
              </a:rPr>
              <a:t>emissões</a:t>
            </a:r>
            <a:r>
              <a:rPr lang="en-US">
                <a:ea typeface="Calibri"/>
                <a:cs typeface="Calibri"/>
              </a:rPr>
              <a:t>. 8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indicaram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possuir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alguma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iniciativa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desenvolvimento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inventário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emisões</a:t>
            </a:r>
            <a:r>
              <a:rPr lang="en-US">
                <a:ea typeface="Calibri"/>
                <a:cs typeface="Calibri"/>
              </a:rPr>
              <a:t>. Este </a:t>
            </a:r>
            <a:r>
              <a:rPr lang="en-US" err="1">
                <a:ea typeface="Calibri"/>
                <a:cs typeface="Calibri"/>
              </a:rPr>
              <a:t>são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pontos</a:t>
            </a:r>
            <a:r>
              <a:rPr lang="en-US">
                <a:ea typeface="Calibri"/>
                <a:cs typeface="Calibri"/>
              </a:rPr>
              <a:t> que </a:t>
            </a:r>
            <a:r>
              <a:rPr lang="en-US" err="1">
                <a:ea typeface="Calibri"/>
                <a:cs typeface="Calibri"/>
              </a:rPr>
              <a:t>precisamos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melhorar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bastante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15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O </a:t>
            </a:r>
            <a:r>
              <a:rPr lang="en-US" err="1">
                <a:ea typeface="Calibri"/>
                <a:cs typeface="Calibri"/>
              </a:rPr>
              <a:t>relatório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contém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seguinte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sumário</a:t>
            </a:r>
            <a:r>
              <a:rPr lang="en-US">
                <a:ea typeface="Calibri"/>
                <a:cs typeface="Calibri"/>
              </a:rPr>
              <a:t>. O </a:t>
            </a:r>
            <a:r>
              <a:rPr lang="en-US" err="1">
                <a:ea typeface="Calibri"/>
                <a:cs typeface="Calibri"/>
              </a:rPr>
              <a:t>método</a:t>
            </a:r>
            <a:r>
              <a:rPr lang="en-US">
                <a:ea typeface="Calibri"/>
                <a:cs typeface="Calibri"/>
              </a:rPr>
              <a:t> de coleta da </a:t>
            </a:r>
            <a:r>
              <a:rPr lang="en-US" err="1">
                <a:ea typeface="Calibri"/>
                <a:cs typeface="Calibri"/>
              </a:rPr>
              <a:t>informações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detalha</a:t>
            </a:r>
            <a:r>
              <a:rPr lang="en-US">
                <a:ea typeface="Calibri"/>
                <a:cs typeface="Calibri"/>
              </a:rPr>
              <a:t> a forma que </a:t>
            </a:r>
            <a:r>
              <a:rPr lang="en-US" err="1">
                <a:ea typeface="Calibri"/>
                <a:cs typeface="Calibri"/>
              </a:rPr>
              <a:t>conseguimos</a:t>
            </a:r>
            <a:r>
              <a:rPr lang="en-US">
                <a:ea typeface="Calibri"/>
                <a:cs typeface="Calibri"/>
              </a:rPr>
              <a:t> as </a:t>
            </a:r>
            <a:r>
              <a:rPr lang="en-US" err="1">
                <a:ea typeface="Calibri"/>
                <a:cs typeface="Calibri"/>
              </a:rPr>
              <a:t>informações</a:t>
            </a:r>
            <a:r>
              <a:rPr lang="en-US">
                <a:ea typeface="Calibri"/>
                <a:cs typeface="Calibri"/>
              </a:rPr>
              <a:t> para o </a:t>
            </a:r>
            <a:r>
              <a:rPr lang="en-US" err="1">
                <a:ea typeface="Calibri"/>
                <a:cs typeface="Calibri"/>
              </a:rPr>
              <a:t>relatório</a:t>
            </a:r>
            <a:r>
              <a:rPr lang="en-US">
                <a:ea typeface="Calibri"/>
                <a:cs typeface="Calibri"/>
              </a:rPr>
              <a:t>. O </a:t>
            </a:r>
            <a:r>
              <a:rPr lang="en-US" err="1">
                <a:ea typeface="Calibri"/>
                <a:cs typeface="Calibri"/>
              </a:rPr>
              <a:t>ítem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governança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sobre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apresenta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estado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atual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governança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Unidades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Federativas</a:t>
            </a:r>
            <a:r>
              <a:rPr lang="en-US">
                <a:ea typeface="Calibri"/>
                <a:cs typeface="Calibri"/>
              </a:rPr>
              <a:t>. O item de rede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detalha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disponsição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espacial</a:t>
            </a:r>
            <a:r>
              <a:rPr lang="en-US">
                <a:ea typeface="Calibri"/>
                <a:cs typeface="Calibri"/>
              </a:rPr>
              <a:t> dos </a:t>
            </a:r>
            <a:r>
              <a:rPr lang="en-US" err="1">
                <a:ea typeface="Calibri"/>
                <a:cs typeface="Calibri"/>
              </a:rPr>
              <a:t>pontos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no </a:t>
            </a:r>
            <a:r>
              <a:rPr lang="en-US" err="1">
                <a:ea typeface="Calibri"/>
                <a:cs typeface="Calibri"/>
              </a:rPr>
              <a:t>Brasil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segregada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indicativas</a:t>
            </a:r>
            <a:r>
              <a:rPr lang="en-US">
                <a:ea typeface="Calibri"/>
                <a:cs typeface="Calibri"/>
              </a:rPr>
              <a:t>. O item de </a:t>
            </a:r>
            <a:r>
              <a:rPr lang="en-US" err="1">
                <a:ea typeface="Calibri"/>
                <a:cs typeface="Calibri"/>
              </a:rPr>
              <a:t>poluentes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apresenta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tipos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poluentes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monitorados</a:t>
            </a:r>
            <a:r>
              <a:rPr lang="en-US">
                <a:ea typeface="Calibri"/>
                <a:cs typeface="Calibri"/>
              </a:rPr>
              <a:t> pela rede </a:t>
            </a:r>
            <a:r>
              <a:rPr lang="en-US" err="1">
                <a:ea typeface="Calibri"/>
                <a:cs typeface="Calibri"/>
              </a:rPr>
              <a:t>brasileira</a:t>
            </a:r>
            <a:r>
              <a:rPr lang="en-US">
                <a:ea typeface="Calibri"/>
                <a:cs typeface="Calibri"/>
              </a:rPr>
              <a:t>. A </a:t>
            </a:r>
            <a:r>
              <a:rPr lang="en-US" err="1">
                <a:ea typeface="Calibri"/>
                <a:cs typeface="Calibri"/>
              </a:rPr>
              <a:t>completude</a:t>
            </a:r>
            <a:r>
              <a:rPr lang="en-US">
                <a:ea typeface="Calibri"/>
                <a:cs typeface="Calibri"/>
              </a:rPr>
              <a:t> dos dados (</a:t>
            </a:r>
            <a:r>
              <a:rPr lang="en-US" err="1">
                <a:ea typeface="Calibri"/>
                <a:cs typeface="Calibri"/>
              </a:rPr>
              <a:t>porcentagem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dias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válidos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sem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falhas</a:t>
            </a:r>
            <a:r>
              <a:rPr lang="en-US">
                <a:ea typeface="Calibri"/>
                <a:cs typeface="Calibri"/>
              </a:rPr>
              <a:t>) e </a:t>
            </a:r>
            <a:r>
              <a:rPr lang="en-US" err="1">
                <a:ea typeface="Calibri"/>
                <a:cs typeface="Calibri"/>
              </a:rPr>
              <a:t>número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violações</a:t>
            </a:r>
            <a:r>
              <a:rPr lang="en-US">
                <a:ea typeface="Calibri"/>
                <a:cs typeface="Calibri"/>
              </a:rPr>
              <a:t> dos </a:t>
            </a:r>
            <a:r>
              <a:rPr lang="en-US" err="1">
                <a:ea typeface="Calibri"/>
                <a:cs typeface="Calibri"/>
              </a:rPr>
              <a:t>padrões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foram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analisados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utilizando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dados da rede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coletados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2023.  No </a:t>
            </a:r>
            <a:r>
              <a:rPr lang="en-US" err="1">
                <a:ea typeface="Calibri"/>
                <a:cs typeface="Calibri"/>
              </a:rPr>
              <a:t>ítem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análise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área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cobertura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analisamos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área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território</a:t>
            </a:r>
            <a:r>
              <a:rPr lang="en-US">
                <a:ea typeface="Calibri"/>
                <a:cs typeface="Calibri"/>
              </a:rPr>
              <a:t> Brasileiro que </a:t>
            </a:r>
            <a:r>
              <a:rPr lang="en-US" err="1">
                <a:ea typeface="Calibri"/>
                <a:cs typeface="Calibri"/>
              </a:rPr>
              <a:t>possui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, a </a:t>
            </a:r>
            <a:r>
              <a:rPr lang="en-US" err="1">
                <a:ea typeface="Calibri"/>
                <a:cs typeface="Calibri"/>
              </a:rPr>
              <a:t>população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atendida</a:t>
            </a:r>
            <a:r>
              <a:rPr lang="en-US">
                <a:ea typeface="Calibri"/>
                <a:cs typeface="Calibri"/>
              </a:rPr>
              <a:t> (que </a:t>
            </a:r>
            <a:r>
              <a:rPr lang="en-US" err="1">
                <a:ea typeface="Calibri"/>
                <a:cs typeface="Calibri"/>
              </a:rPr>
              <a:t>possui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alguma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estação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perto</a:t>
            </a:r>
            <a:r>
              <a:rPr lang="en-US">
                <a:ea typeface="Calibri"/>
                <a:cs typeface="Calibri"/>
              </a:rPr>
              <a:t>) e </a:t>
            </a:r>
            <a:r>
              <a:rPr lang="en-US" err="1">
                <a:ea typeface="Calibri"/>
                <a:cs typeface="Calibri"/>
              </a:rPr>
              <a:t>tipos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uso</a:t>
            </a:r>
            <a:r>
              <a:rPr lang="en-US">
                <a:ea typeface="Calibri"/>
                <a:cs typeface="Calibri"/>
              </a:rPr>
              <a:t> do solo que </a:t>
            </a:r>
            <a:r>
              <a:rPr lang="en-US" err="1">
                <a:ea typeface="Calibri"/>
                <a:cs typeface="Calibri"/>
              </a:rPr>
              <a:t>são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monitorados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Apresentamos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também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perspectiva</a:t>
            </a:r>
            <a:r>
              <a:rPr lang="en-US">
                <a:ea typeface="Calibri"/>
                <a:cs typeface="Calibri"/>
              </a:rPr>
              <a:t> para </a:t>
            </a:r>
            <a:r>
              <a:rPr lang="en-US" err="1">
                <a:ea typeface="Calibri"/>
                <a:cs typeface="Calibri"/>
              </a:rPr>
              <a:t>ampliação</a:t>
            </a:r>
            <a:r>
              <a:rPr lang="en-US">
                <a:ea typeface="Calibri"/>
                <a:cs typeface="Calibri"/>
              </a:rPr>
              <a:t> da rede e </a:t>
            </a:r>
            <a:r>
              <a:rPr lang="en-US" err="1">
                <a:ea typeface="Calibri"/>
                <a:cs typeface="Calibri"/>
              </a:rPr>
              <a:t>comunicação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divulgação</a:t>
            </a:r>
            <a:r>
              <a:rPr lang="en-US">
                <a:ea typeface="Calibri"/>
                <a:cs typeface="Calibri"/>
              </a:rPr>
              <a:t> dos dados </a:t>
            </a:r>
            <a:r>
              <a:rPr lang="en-US" err="1">
                <a:ea typeface="Calibri"/>
                <a:cs typeface="Calibri"/>
              </a:rPr>
              <a:t>nos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periódicos científicos.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98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err="1">
                <a:ea typeface="Calibri"/>
                <a:cs typeface="Calibri"/>
              </a:rPr>
              <a:t>Utilizamos</a:t>
            </a:r>
            <a:r>
              <a:rPr lang="en-US">
                <a:ea typeface="Calibri"/>
                <a:cs typeface="Calibri"/>
              </a:rPr>
              <a:t> duas </a:t>
            </a:r>
            <a:r>
              <a:rPr lang="en-US" err="1">
                <a:ea typeface="Calibri"/>
                <a:cs typeface="Calibri"/>
              </a:rPr>
              <a:t>abordagens</a:t>
            </a:r>
            <a:r>
              <a:rPr lang="en-US">
                <a:ea typeface="Calibri"/>
                <a:cs typeface="Calibri"/>
              </a:rPr>
              <a:t> para coleta das </a:t>
            </a:r>
            <a:r>
              <a:rPr lang="en-US" err="1">
                <a:ea typeface="Calibri"/>
                <a:cs typeface="Calibri"/>
              </a:rPr>
              <a:t>informações</a:t>
            </a:r>
            <a:r>
              <a:rPr lang="en-US">
                <a:ea typeface="Calibri"/>
                <a:cs typeface="Calibri"/>
              </a:rPr>
              <a:t>: </a:t>
            </a:r>
            <a:r>
              <a:rPr lang="en-US" err="1">
                <a:ea typeface="Calibri"/>
                <a:cs typeface="Calibri"/>
              </a:rPr>
              <a:t>aplicação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questionários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pesquina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na</a:t>
            </a:r>
            <a:r>
              <a:rPr lang="en-US">
                <a:ea typeface="Calibri"/>
                <a:cs typeface="Calibri"/>
              </a:rPr>
              <a:t> homepage das OEMAS. 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>
              <a:lnSpc>
                <a:spcPct val="150000"/>
              </a:lnSpc>
            </a:pPr>
            <a:r>
              <a:rPr lang="en-US" err="1">
                <a:ea typeface="Calibri"/>
                <a:cs typeface="Calibri"/>
              </a:rPr>
              <a:t>Coletamos</a:t>
            </a:r>
            <a:r>
              <a:rPr lang="en-US">
                <a:ea typeface="Calibri"/>
                <a:cs typeface="Calibri"/>
              </a:rPr>
              <a:t> as </a:t>
            </a:r>
            <a:r>
              <a:rPr lang="en-US" err="1">
                <a:ea typeface="Calibri"/>
                <a:cs typeface="Calibri"/>
              </a:rPr>
              <a:t>seguintes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informações</a:t>
            </a:r>
            <a:r>
              <a:rPr lang="en-US">
                <a:ea typeface="Calibri"/>
                <a:cs typeface="Calibri"/>
              </a:rPr>
              <a:t>: </a:t>
            </a:r>
            <a:endParaRPr lang="pt-BR"/>
          </a:p>
          <a:p>
            <a:pPr marL="171450" indent="-171450">
              <a:lnSpc>
                <a:spcPct val="150000"/>
              </a:lnSpc>
              <a:buFont typeface="Arial"/>
              <a:buChar char="•"/>
            </a:pPr>
            <a:r>
              <a:rPr lang="pt-BR"/>
              <a:t>   Características da rede de monitoramento;</a:t>
            </a:r>
            <a:endParaRPr lang="pt-BR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t-BR"/>
              <a:t>Divulgação e disponibilização dos dados de qualidade do ar;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t-BR"/>
              <a:t>Interligação com o </a:t>
            </a:r>
            <a:r>
              <a:rPr lang="pt-BR" err="1"/>
              <a:t>MonitorAr</a:t>
            </a:r>
            <a:r>
              <a:rPr lang="pt-BR"/>
              <a:t>;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t-BR"/>
              <a:t>Elaboração e divulgação de:</a:t>
            </a:r>
            <a:endParaRPr lang="en-US">
              <a:ea typeface="Calibri" panose="020F0502020204030204"/>
              <a:cs typeface="Calibri" panose="020F0502020204030204"/>
            </a:endParaRPr>
          </a:p>
          <a:p>
            <a:pPr marL="742950" lvl="1" indent="-285750">
              <a:lnSpc>
                <a:spcPct val="150000"/>
              </a:lnSpc>
              <a:buFont typeface="Courier New,monospace"/>
              <a:buChar char="o"/>
            </a:pPr>
            <a:r>
              <a:rPr lang="pt-BR"/>
              <a:t>Relatório de Avaliação da Qualidade do Ar;</a:t>
            </a:r>
            <a:endParaRPr lang="en-US"/>
          </a:p>
          <a:p>
            <a:pPr marL="742950" lvl="1" indent="-285750">
              <a:lnSpc>
                <a:spcPct val="150000"/>
              </a:lnSpc>
              <a:buFont typeface="Courier New,monospace"/>
              <a:buChar char="o"/>
            </a:pPr>
            <a:r>
              <a:rPr lang="pt-BR"/>
              <a:t>Plano de Controle de Emissões Atmosféricas;</a:t>
            </a:r>
            <a:endParaRPr lang="en-US"/>
          </a:p>
          <a:p>
            <a:pPr marL="742950" lvl="1" indent="-285750">
              <a:lnSpc>
                <a:spcPct val="150000"/>
              </a:lnSpc>
              <a:buFont typeface="Courier New,monospace"/>
              <a:buChar char="o"/>
            </a:pPr>
            <a:r>
              <a:rPr lang="pt-BR"/>
              <a:t>Inventário de Emissões Atmosféricas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5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Esta é a </a:t>
            </a:r>
            <a:r>
              <a:rPr lang="en-US" err="1">
                <a:ea typeface="Calibri"/>
                <a:cs typeface="Calibri"/>
              </a:rPr>
              <a:t>distribuição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espacial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nossa</a:t>
            </a:r>
            <a:r>
              <a:rPr lang="en-US">
                <a:ea typeface="Calibri"/>
                <a:cs typeface="Calibri"/>
              </a:rPr>
              <a:t> rede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. A </a:t>
            </a:r>
            <a:r>
              <a:rPr lang="en-US" err="1">
                <a:ea typeface="Calibri"/>
                <a:cs typeface="Calibri"/>
              </a:rPr>
              <a:t>figura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esquerda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mostra</a:t>
            </a:r>
            <a:r>
              <a:rPr lang="en-US">
                <a:ea typeface="Calibri"/>
                <a:cs typeface="Calibri"/>
              </a:rPr>
              <a:t> as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ativas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inativas</a:t>
            </a:r>
            <a:r>
              <a:rPr lang="en-US">
                <a:ea typeface="Calibri"/>
                <a:cs typeface="Calibri"/>
              </a:rPr>
              <a:t> no </a:t>
            </a:r>
            <a:r>
              <a:rPr lang="en-US" err="1">
                <a:ea typeface="Calibri"/>
                <a:cs typeface="Calibri"/>
              </a:rPr>
              <a:t>Brasil</a:t>
            </a:r>
            <a:r>
              <a:rPr lang="en-US">
                <a:ea typeface="Calibri"/>
                <a:cs typeface="Calibri"/>
              </a:rPr>
              <a:t>. Na </a:t>
            </a:r>
            <a:r>
              <a:rPr lang="en-US" err="1">
                <a:ea typeface="Calibri"/>
                <a:cs typeface="Calibri"/>
              </a:rPr>
              <a:t>figura</a:t>
            </a:r>
            <a:r>
              <a:rPr lang="en-US">
                <a:ea typeface="Calibri"/>
                <a:cs typeface="Calibri"/>
              </a:rPr>
              <a:t> à </a:t>
            </a:r>
            <a:r>
              <a:rPr lang="en-US" err="1">
                <a:ea typeface="Calibri"/>
                <a:cs typeface="Calibri"/>
              </a:rPr>
              <a:t>direita</a:t>
            </a:r>
            <a:r>
              <a:rPr lang="en-US">
                <a:ea typeface="Calibri"/>
                <a:cs typeface="Calibri"/>
              </a:rPr>
              <a:t>, apresentamos a rede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segregando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tipo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sendo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ele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ou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indicativo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Destaque</a:t>
            </a:r>
            <a:r>
              <a:rPr lang="en-US">
                <a:ea typeface="Calibri"/>
                <a:cs typeface="Calibri"/>
              </a:rPr>
              <a:t> para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do RJ, SP, MG e PE que </a:t>
            </a:r>
            <a:r>
              <a:rPr lang="en-US" err="1">
                <a:ea typeface="Calibri"/>
                <a:cs typeface="Calibri"/>
              </a:rPr>
              <a:t>possuem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mais</a:t>
            </a:r>
            <a:r>
              <a:rPr lang="en-US">
                <a:ea typeface="Calibri"/>
                <a:cs typeface="Calibri"/>
              </a:rPr>
              <a:t> de 45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de  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. AM e AC </a:t>
            </a:r>
            <a:r>
              <a:rPr lang="en-US" err="1">
                <a:ea typeface="Calibri"/>
                <a:cs typeface="Calibri"/>
              </a:rPr>
              <a:t>possuem</a:t>
            </a:r>
            <a:r>
              <a:rPr lang="en-US">
                <a:ea typeface="Calibri"/>
                <a:cs typeface="Calibri"/>
              </a:rPr>
              <a:t> rede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baseada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sistema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medição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baixo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custo</a:t>
            </a:r>
            <a:r>
              <a:rPr lang="en-US">
                <a:ea typeface="Calibri"/>
                <a:cs typeface="Calibri"/>
              </a:rPr>
              <a:t>/ indicativo.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274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Aqui </a:t>
            </a:r>
            <a:r>
              <a:rPr lang="en-US" err="1">
                <a:ea typeface="Calibri"/>
                <a:cs typeface="Calibri"/>
              </a:rPr>
              <a:t>mostramos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disposição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espacial</a:t>
            </a:r>
            <a:r>
              <a:rPr lang="en-US">
                <a:ea typeface="Calibri"/>
                <a:cs typeface="Calibri"/>
              </a:rPr>
              <a:t> das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cada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região</a:t>
            </a:r>
            <a:r>
              <a:rPr lang="en-US">
                <a:ea typeface="Calibri"/>
                <a:cs typeface="Calibri"/>
              </a:rPr>
              <a:t>., com </a:t>
            </a:r>
            <a:r>
              <a:rPr lang="en-US" err="1">
                <a:ea typeface="Calibri"/>
                <a:cs typeface="Calibri"/>
              </a:rPr>
              <a:t>destaque</a:t>
            </a:r>
            <a:r>
              <a:rPr lang="en-US">
                <a:ea typeface="Calibri"/>
                <a:cs typeface="Calibri"/>
              </a:rPr>
              <a:t> para o </a:t>
            </a:r>
            <a:r>
              <a:rPr lang="en-US" err="1">
                <a:ea typeface="Calibri"/>
                <a:cs typeface="Calibri"/>
              </a:rPr>
              <a:t>Sudeste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pelas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8660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Atualmente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temos</a:t>
            </a:r>
            <a:r>
              <a:rPr lang="en-US">
                <a:ea typeface="Calibri"/>
                <a:cs typeface="Calibri"/>
              </a:rPr>
              <a:t> 385 pontos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 e 94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indicativas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ar. </a:t>
            </a:r>
            <a:r>
              <a:rPr lang="en-US" err="1">
                <a:ea typeface="Calibri"/>
                <a:cs typeface="Calibri"/>
              </a:rPr>
              <a:t>Tivemos</a:t>
            </a:r>
            <a:r>
              <a:rPr lang="en-US">
                <a:ea typeface="Calibri"/>
                <a:cs typeface="Calibri"/>
              </a:rPr>
              <a:t> um </a:t>
            </a:r>
            <a:r>
              <a:rPr lang="en-US" err="1">
                <a:ea typeface="Calibri"/>
                <a:cs typeface="Calibri"/>
              </a:rPr>
              <a:t>aumento</a:t>
            </a:r>
            <a:r>
              <a:rPr lang="en-US">
                <a:ea typeface="Calibri"/>
                <a:cs typeface="Calibri"/>
              </a:rPr>
              <a:t> de 27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referência</a:t>
            </a:r>
            <a:r>
              <a:rPr lang="en-US">
                <a:ea typeface="Calibri"/>
                <a:cs typeface="Calibri"/>
              </a:rPr>
              <a:t> e 57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indicativas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2024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relação</a:t>
            </a:r>
            <a:r>
              <a:rPr lang="en-US">
                <a:ea typeface="Calibri"/>
                <a:cs typeface="Calibri"/>
              </a:rPr>
              <a:t> à 2023. A </a:t>
            </a:r>
            <a:r>
              <a:rPr lang="en-US" err="1">
                <a:ea typeface="Calibri"/>
                <a:cs typeface="Calibri"/>
              </a:rPr>
              <a:t>tabela</a:t>
            </a:r>
            <a:r>
              <a:rPr lang="en-US">
                <a:ea typeface="Calibri"/>
                <a:cs typeface="Calibri"/>
              </a:rPr>
              <a:t> à </a:t>
            </a:r>
            <a:r>
              <a:rPr lang="en-US" err="1">
                <a:ea typeface="Calibri"/>
                <a:cs typeface="Calibri"/>
              </a:rPr>
              <a:t>direita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mostra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como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apresentamos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estes</a:t>
            </a:r>
            <a:r>
              <a:rPr lang="en-US">
                <a:ea typeface="Calibri"/>
                <a:cs typeface="Calibri"/>
              </a:rPr>
              <a:t> dados no </a:t>
            </a:r>
            <a:r>
              <a:rPr lang="en-US" err="1">
                <a:ea typeface="Calibri"/>
                <a:cs typeface="Calibri"/>
              </a:rPr>
              <a:t>relatório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3769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Monitoramos</a:t>
            </a:r>
            <a:r>
              <a:rPr lang="en-US">
                <a:ea typeface="Calibri"/>
                <a:cs typeface="Calibri"/>
              </a:rPr>
              <a:t> 26 </a:t>
            </a:r>
            <a:r>
              <a:rPr lang="en-US" err="1">
                <a:ea typeface="Calibri"/>
                <a:cs typeface="Calibri"/>
              </a:rPr>
              <a:t>poluentes</a:t>
            </a:r>
            <a:r>
              <a:rPr lang="en-US">
                <a:ea typeface="Calibri"/>
                <a:cs typeface="Calibri"/>
              </a:rPr>
              <a:t> no </a:t>
            </a:r>
            <a:r>
              <a:rPr lang="en-US" err="1">
                <a:ea typeface="Calibri"/>
                <a:cs typeface="Calibri"/>
              </a:rPr>
              <a:t>Brasil</a:t>
            </a:r>
            <a:r>
              <a:rPr lang="en-US">
                <a:ea typeface="Calibri"/>
                <a:cs typeface="Calibri"/>
              </a:rPr>
              <a:t>, com </a:t>
            </a:r>
            <a:r>
              <a:rPr lang="en-US" err="1">
                <a:ea typeface="Calibri"/>
                <a:cs typeface="Calibri"/>
              </a:rPr>
              <a:t>destaque</a:t>
            </a:r>
            <a:r>
              <a:rPr lang="en-US">
                <a:ea typeface="Calibri"/>
                <a:cs typeface="Calibri"/>
              </a:rPr>
              <a:t> para o MP10 que é </a:t>
            </a:r>
            <a:r>
              <a:rPr lang="en-US" err="1">
                <a:ea typeface="Calibri"/>
                <a:cs typeface="Calibri"/>
              </a:rPr>
              <a:t>monitorado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251 </a:t>
            </a:r>
            <a:r>
              <a:rPr lang="en-US" err="1">
                <a:ea typeface="Calibri"/>
                <a:cs typeface="Calibri"/>
              </a:rPr>
              <a:t>pontos</a:t>
            </a:r>
            <a:r>
              <a:rPr lang="en-US">
                <a:ea typeface="Calibri"/>
                <a:cs typeface="Calibri"/>
              </a:rPr>
              <a:t>. O </a:t>
            </a:r>
            <a:r>
              <a:rPr lang="en-US" err="1">
                <a:ea typeface="Calibri"/>
                <a:cs typeface="Calibri"/>
              </a:rPr>
              <a:t>Chumbo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poluente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regulamentado</a:t>
            </a:r>
            <a:r>
              <a:rPr lang="en-US">
                <a:ea typeface="Calibri"/>
                <a:cs typeface="Calibri"/>
              </a:rPr>
              <a:t> pela CONAMA 506/2024, </a:t>
            </a:r>
            <a:r>
              <a:rPr lang="en-US" err="1">
                <a:ea typeface="Calibri"/>
                <a:cs typeface="Calibri"/>
              </a:rPr>
              <a:t>não</a:t>
            </a:r>
            <a:r>
              <a:rPr lang="en-US">
                <a:ea typeface="Calibri"/>
                <a:cs typeface="Calibri"/>
              </a:rPr>
              <a:t> é </a:t>
            </a:r>
            <a:r>
              <a:rPr lang="en-US" err="1">
                <a:ea typeface="Calibri"/>
                <a:cs typeface="Calibri"/>
              </a:rPr>
              <a:t>monitorado</a:t>
            </a:r>
            <a:r>
              <a:rPr lang="en-US">
                <a:ea typeface="Calibri"/>
                <a:cs typeface="Calibri"/>
              </a:rPr>
              <a:t>. O </a:t>
            </a:r>
            <a:r>
              <a:rPr lang="en-US" err="1">
                <a:ea typeface="Calibri"/>
                <a:cs typeface="Calibri"/>
              </a:rPr>
              <a:t>parâmetro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Fumaça</a:t>
            </a:r>
            <a:r>
              <a:rPr lang="en-US">
                <a:ea typeface="Calibri"/>
                <a:cs typeface="Calibri"/>
              </a:rPr>
              <a:t> é </a:t>
            </a:r>
            <a:r>
              <a:rPr lang="en-US" err="1">
                <a:ea typeface="Calibri"/>
                <a:cs typeface="Calibri"/>
              </a:rPr>
              <a:t>monitorado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apenas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em</a:t>
            </a:r>
            <a:r>
              <a:rPr lang="en-US">
                <a:ea typeface="Calibri"/>
                <a:cs typeface="Calibri"/>
              </a:rPr>
              <a:t> 8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4649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Em </a:t>
            </a:r>
            <a:r>
              <a:rPr lang="en-US" err="1">
                <a:ea typeface="Calibri"/>
                <a:cs typeface="Calibri"/>
              </a:rPr>
              <a:t>relação</a:t>
            </a:r>
            <a:r>
              <a:rPr lang="en-US">
                <a:ea typeface="Calibri"/>
                <a:cs typeface="Calibri"/>
              </a:rPr>
              <a:t> à </a:t>
            </a:r>
            <a:r>
              <a:rPr lang="en-US" err="1">
                <a:ea typeface="Calibri"/>
                <a:cs typeface="Calibri"/>
              </a:rPr>
              <a:t>completude</a:t>
            </a:r>
            <a:r>
              <a:rPr lang="en-US">
                <a:ea typeface="Calibri"/>
                <a:cs typeface="Calibri"/>
              </a:rPr>
              <a:t> dos dados (</a:t>
            </a:r>
            <a:r>
              <a:rPr lang="en-US" err="1">
                <a:ea typeface="Calibri"/>
                <a:cs typeface="Calibri"/>
              </a:rPr>
              <a:t>parâmetro</a:t>
            </a:r>
            <a:r>
              <a:rPr lang="en-US">
                <a:ea typeface="Calibri"/>
                <a:cs typeface="Calibri"/>
              </a:rPr>
              <a:t> que </a:t>
            </a:r>
            <a:r>
              <a:rPr lang="en-US" err="1">
                <a:ea typeface="Calibri"/>
                <a:cs typeface="Calibri"/>
              </a:rPr>
              <a:t>reflete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número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dias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válidos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manutenção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permanente</a:t>
            </a:r>
            <a:r>
              <a:rPr lang="en-US">
                <a:ea typeface="Calibri"/>
                <a:cs typeface="Calibri"/>
              </a:rPr>
              <a:t> da rede) </a:t>
            </a:r>
            <a:r>
              <a:rPr lang="en-US" err="1">
                <a:ea typeface="Calibri"/>
                <a:cs typeface="Calibri"/>
              </a:rPr>
              <a:t>destacamos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região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sudeste</a:t>
            </a:r>
            <a:r>
              <a:rPr lang="en-US">
                <a:ea typeface="Calibri"/>
                <a:cs typeface="Calibri"/>
              </a:rPr>
              <a:t> 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possuir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maior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quantidade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dias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válidos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monitorados</a:t>
            </a:r>
            <a:r>
              <a:rPr lang="en-US">
                <a:ea typeface="Calibri"/>
                <a:cs typeface="Calibri"/>
              </a:rPr>
              <a:t>. Isto indica que </a:t>
            </a:r>
            <a:r>
              <a:rPr lang="en-US" err="1">
                <a:ea typeface="Calibri"/>
                <a:cs typeface="Calibri"/>
              </a:rPr>
              <a:t>estes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possuem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estrutura</a:t>
            </a:r>
            <a:r>
              <a:rPr lang="en-US">
                <a:ea typeface="Calibri"/>
                <a:cs typeface="Calibri"/>
              </a:rPr>
              <a:t> para </a:t>
            </a:r>
            <a:r>
              <a:rPr lang="en-US" err="1">
                <a:ea typeface="Calibri"/>
                <a:cs typeface="Calibri"/>
              </a:rPr>
              <a:t>manutenção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adequada</a:t>
            </a:r>
            <a:r>
              <a:rPr lang="en-US">
                <a:ea typeface="Calibri"/>
                <a:cs typeface="Calibri"/>
              </a:rPr>
              <a:t> dos </a:t>
            </a:r>
            <a:r>
              <a:rPr lang="en-US" err="1">
                <a:ea typeface="Calibri"/>
                <a:cs typeface="Calibri"/>
              </a:rPr>
              <a:t>equipamentos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medição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envio</a:t>
            </a:r>
            <a:r>
              <a:rPr lang="en-US">
                <a:ea typeface="Calibri"/>
                <a:cs typeface="Calibri"/>
              </a:rPr>
              <a:t> dos dados. A </a:t>
            </a:r>
            <a:r>
              <a:rPr lang="en-US" err="1">
                <a:ea typeface="Calibri"/>
                <a:cs typeface="Calibri"/>
              </a:rPr>
              <a:t>avaliação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completude</a:t>
            </a:r>
            <a:r>
              <a:rPr lang="en-US">
                <a:ea typeface="Calibri"/>
                <a:cs typeface="Calibri"/>
              </a:rPr>
              <a:t> dos dados </a:t>
            </a:r>
            <a:r>
              <a:rPr lang="en-US" err="1">
                <a:ea typeface="Calibri"/>
                <a:cs typeface="Calibri"/>
              </a:rPr>
              <a:t>seguiu</a:t>
            </a:r>
            <a:r>
              <a:rPr lang="en-US">
                <a:ea typeface="Calibri"/>
                <a:cs typeface="Calibri"/>
              </a:rPr>
              <a:t> a </a:t>
            </a:r>
            <a:r>
              <a:rPr lang="en-US" err="1">
                <a:ea typeface="Calibri"/>
                <a:cs typeface="Calibri"/>
              </a:rPr>
              <a:t>recomendação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guia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técnico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da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elaborado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pelo</a:t>
            </a:r>
            <a:r>
              <a:rPr lang="en-US">
                <a:ea typeface="Calibri"/>
                <a:cs typeface="Calibri"/>
              </a:rPr>
              <a:t> MMA.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1716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>
                <a:ea typeface="Calibri"/>
                <a:cs typeface="Calibri"/>
              </a:rPr>
              <a:t>Avaliamos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número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violações</a:t>
            </a:r>
            <a:r>
              <a:rPr lang="en-US">
                <a:ea typeface="Calibri"/>
                <a:cs typeface="Calibri"/>
              </a:rPr>
              <a:t> dos </a:t>
            </a:r>
            <a:r>
              <a:rPr lang="en-US" err="1">
                <a:ea typeface="Calibri"/>
                <a:cs typeface="Calibri"/>
              </a:rPr>
              <a:t>padrões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qualidade</a:t>
            </a:r>
            <a:r>
              <a:rPr lang="en-US">
                <a:ea typeface="Calibri"/>
                <a:cs typeface="Calibri"/>
              </a:rPr>
              <a:t> do </a:t>
            </a:r>
            <a:r>
              <a:rPr lang="en-US" err="1">
                <a:ea typeface="Calibri"/>
                <a:cs typeface="Calibri"/>
              </a:rPr>
              <a:t>ar</a:t>
            </a:r>
            <a:r>
              <a:rPr lang="en-US">
                <a:ea typeface="Calibri"/>
                <a:cs typeface="Calibri"/>
              </a:rPr>
              <a:t>  PI-1 e PF </a:t>
            </a:r>
            <a:r>
              <a:rPr lang="en-US" err="1">
                <a:ea typeface="Calibri"/>
                <a:cs typeface="Calibri"/>
              </a:rPr>
              <a:t>nas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. A </a:t>
            </a:r>
            <a:r>
              <a:rPr lang="en-US" err="1">
                <a:ea typeface="Calibri"/>
                <a:cs typeface="Calibri"/>
              </a:rPr>
              <a:t>análise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foi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feita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tipo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poluente</a:t>
            </a:r>
            <a:r>
              <a:rPr lang="en-US">
                <a:ea typeface="Calibri"/>
                <a:cs typeface="Calibri"/>
              </a:rPr>
              <a:t> e </a:t>
            </a:r>
            <a:r>
              <a:rPr lang="en-US" err="1">
                <a:ea typeface="Calibri"/>
                <a:cs typeface="Calibri"/>
              </a:rPr>
              <a:t>destacamos</a:t>
            </a:r>
            <a:r>
              <a:rPr lang="en-US">
                <a:ea typeface="Calibri"/>
                <a:cs typeface="Calibri"/>
              </a:rPr>
              <a:t> as 5 </a:t>
            </a:r>
            <a:r>
              <a:rPr lang="en-US" err="1">
                <a:ea typeface="Calibri"/>
                <a:cs typeface="Calibri"/>
              </a:rPr>
              <a:t>estações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onde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foram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observados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maiores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números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violações</a:t>
            </a:r>
            <a:r>
              <a:rPr lang="en-US">
                <a:ea typeface="Calibri"/>
                <a:cs typeface="Calibri"/>
              </a:rPr>
              <a:t>  - TABELA no slide. </a:t>
            </a:r>
            <a:r>
              <a:rPr lang="en-US" err="1">
                <a:ea typeface="Calibri"/>
                <a:cs typeface="Calibri"/>
              </a:rPr>
              <a:t>Ressaltamos</a:t>
            </a:r>
            <a:r>
              <a:rPr lang="en-US">
                <a:ea typeface="Calibri"/>
                <a:cs typeface="Calibri"/>
              </a:rPr>
              <a:t> que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com </a:t>
            </a:r>
            <a:r>
              <a:rPr lang="en-US" err="1">
                <a:ea typeface="Calibri"/>
                <a:cs typeface="Calibri"/>
              </a:rPr>
              <a:t>maior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número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pontos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monitoramento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possuem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maior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probabilidade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encontrarmos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violações</a:t>
            </a:r>
            <a:r>
              <a:rPr lang="en-US">
                <a:ea typeface="Calibri"/>
                <a:cs typeface="Calibri"/>
              </a:rPr>
              <a:t>. </a:t>
            </a:r>
            <a:r>
              <a:rPr lang="en-US" err="1">
                <a:ea typeface="Calibri"/>
                <a:cs typeface="Calibri"/>
              </a:rPr>
              <a:t>Estados</a:t>
            </a:r>
            <a:r>
              <a:rPr lang="en-US">
                <a:ea typeface="Calibri"/>
                <a:cs typeface="Calibri"/>
              </a:rPr>
              <a:t> que </a:t>
            </a:r>
            <a:r>
              <a:rPr lang="en-US" err="1">
                <a:ea typeface="Calibri"/>
                <a:cs typeface="Calibri"/>
              </a:rPr>
              <a:t>não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monitoram</a:t>
            </a:r>
            <a:r>
              <a:rPr lang="en-US">
                <a:ea typeface="Calibri"/>
                <a:cs typeface="Calibri"/>
              </a:rPr>
              <a:t>, </a:t>
            </a:r>
            <a:r>
              <a:rPr lang="en-US" err="1">
                <a:ea typeface="Calibri"/>
                <a:cs typeface="Calibri"/>
              </a:rPr>
              <a:t>obviamente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não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apresentam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violações</a:t>
            </a:r>
            <a:r>
              <a:rPr lang="en-US">
                <a:ea typeface="Calibri"/>
                <a:cs typeface="Calibri"/>
              </a:rPr>
              <a:t>. </a:t>
            </a:r>
          </a:p>
          <a:p>
            <a:r>
              <a:rPr lang="en-US" err="1">
                <a:ea typeface="Calibri"/>
                <a:cs typeface="Calibri"/>
              </a:rPr>
              <a:t>Destacamos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desafio</a:t>
            </a:r>
            <a:r>
              <a:rPr lang="en-US">
                <a:ea typeface="Calibri"/>
                <a:cs typeface="Calibri"/>
              </a:rPr>
              <a:t> que </a:t>
            </a:r>
            <a:r>
              <a:rPr lang="en-US" err="1">
                <a:ea typeface="Calibri"/>
                <a:cs typeface="Calibri"/>
              </a:rPr>
              <a:t>teremos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próximos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anos</a:t>
            </a:r>
            <a:r>
              <a:rPr lang="en-US">
                <a:ea typeface="Calibri"/>
                <a:cs typeface="Calibri"/>
              </a:rPr>
              <a:t> para </a:t>
            </a:r>
            <a:r>
              <a:rPr lang="en-US" err="1">
                <a:ea typeface="Calibri"/>
                <a:cs typeface="Calibri"/>
              </a:rPr>
              <a:t>reduzir</a:t>
            </a:r>
            <a:r>
              <a:rPr lang="en-US">
                <a:ea typeface="Calibri"/>
                <a:cs typeface="Calibri"/>
              </a:rPr>
              <a:t> o </a:t>
            </a:r>
            <a:r>
              <a:rPr lang="en-US" err="1">
                <a:ea typeface="Calibri"/>
                <a:cs typeface="Calibri"/>
              </a:rPr>
              <a:t>número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violações</a:t>
            </a:r>
            <a:r>
              <a:rPr lang="en-US">
                <a:ea typeface="Calibri"/>
                <a:cs typeface="Calibri"/>
              </a:rPr>
              <a:t> do PI-1 e </a:t>
            </a:r>
            <a:r>
              <a:rPr lang="en-US" err="1">
                <a:ea typeface="Calibri"/>
                <a:cs typeface="Calibri"/>
              </a:rPr>
              <a:t>também</a:t>
            </a:r>
            <a:r>
              <a:rPr lang="en-US">
                <a:ea typeface="Calibri"/>
                <a:cs typeface="Calibri"/>
              </a:rPr>
              <a:t> para </a:t>
            </a:r>
            <a:r>
              <a:rPr lang="en-US" err="1">
                <a:ea typeface="Calibri"/>
                <a:cs typeface="Calibri"/>
              </a:rPr>
              <a:t>alcançarmos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os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níveis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desejaveis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concentração</a:t>
            </a:r>
            <a:r>
              <a:rPr lang="en-US">
                <a:ea typeface="Calibri"/>
                <a:cs typeface="Calibri"/>
              </a:rPr>
              <a:t> de </a:t>
            </a:r>
            <a:r>
              <a:rPr lang="en-US" err="1">
                <a:ea typeface="Calibri"/>
                <a:cs typeface="Calibri"/>
              </a:rPr>
              <a:t>poluentes</a:t>
            </a:r>
            <a:r>
              <a:rPr lang="en-US">
                <a:ea typeface="Calibri"/>
                <a:cs typeface="Calibri"/>
              </a:rPr>
              <a:t> </a:t>
            </a:r>
            <a:r>
              <a:rPr lang="en-US" err="1">
                <a:ea typeface="Calibri"/>
                <a:cs typeface="Calibri"/>
              </a:rPr>
              <a:t>recomendados</a:t>
            </a:r>
            <a:r>
              <a:rPr lang="en-US">
                <a:ea typeface="Calibri"/>
                <a:cs typeface="Calibri"/>
              </a:rPr>
              <a:t> pela OMS (PF).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0A6704-56EC-4092-9C7F-094432F81D10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958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0388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807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5354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5080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1128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535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12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027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585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0604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805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304C2-4B85-4418-BAD6-6250E1BE820C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05642-8736-4D3D-B6F7-6A530FEEECE5}" type="slidenum">
              <a:rPr lang="pt-BR" smtClean="0"/>
              <a:t>‹nº›</a:t>
            </a:fld>
            <a:endParaRPr lang="pt-BR"/>
          </a:p>
        </p:txBody>
      </p:sp>
      <p:grpSp>
        <p:nvGrpSpPr>
          <p:cNvPr id="7" name="Agrupar 6"/>
          <p:cNvGrpSpPr/>
          <p:nvPr userDrawn="1"/>
        </p:nvGrpSpPr>
        <p:grpSpPr>
          <a:xfrm>
            <a:off x="8119723" y="0"/>
            <a:ext cx="4074727" cy="91723"/>
            <a:chOff x="7878655" y="0"/>
            <a:chExt cx="4074727" cy="91723"/>
          </a:xfrm>
        </p:grpSpPr>
        <p:grpSp>
          <p:nvGrpSpPr>
            <p:cNvPr id="8" name="Agrupar 7">
              <a:extLst>
                <a:ext uri="{FF2B5EF4-FFF2-40B4-BE49-F238E27FC236}">
                  <a16:creationId xmlns:a16="http://schemas.microsoft.com/office/drawing/2014/main" id="{93595401-D03E-412B-BBA3-E65107D22720}"/>
                </a:ext>
              </a:extLst>
            </p:cNvPr>
            <p:cNvGrpSpPr/>
            <p:nvPr/>
          </p:nvGrpSpPr>
          <p:grpSpPr>
            <a:xfrm>
              <a:off x="7878655" y="0"/>
              <a:ext cx="3056045" cy="91723"/>
              <a:chOff x="7772400" y="1164320"/>
              <a:chExt cx="4419600" cy="221845"/>
            </a:xfrm>
          </p:grpSpPr>
          <p:sp>
            <p:nvSpPr>
              <p:cNvPr id="10" name="Retângulo 9">
                <a:extLst>
                  <a:ext uri="{FF2B5EF4-FFF2-40B4-BE49-F238E27FC236}">
                    <a16:creationId xmlns:a16="http://schemas.microsoft.com/office/drawing/2014/main" id="{12B5DA99-61D2-425A-A736-2F1F1D309246}"/>
                  </a:ext>
                </a:extLst>
              </p:cNvPr>
              <p:cNvSpPr/>
              <p:nvPr/>
            </p:nvSpPr>
            <p:spPr>
              <a:xfrm flipV="1">
                <a:off x="10718800" y="1164320"/>
                <a:ext cx="1473200" cy="219980"/>
              </a:xfrm>
              <a:prstGeom prst="rect">
                <a:avLst/>
              </a:prstGeom>
              <a:solidFill>
                <a:srgbClr val="FDD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ACBC6934-0596-4718-A3BD-34C88DBBA99D}"/>
                  </a:ext>
                </a:extLst>
              </p:cNvPr>
              <p:cNvSpPr/>
              <p:nvPr/>
            </p:nvSpPr>
            <p:spPr>
              <a:xfrm flipV="1">
                <a:off x="9245600" y="1164320"/>
                <a:ext cx="1473200" cy="219980"/>
              </a:xfrm>
              <a:prstGeom prst="rect">
                <a:avLst/>
              </a:prstGeom>
              <a:solidFill>
                <a:srgbClr val="1C3EF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Retângulo 11">
                <a:extLst>
                  <a:ext uri="{FF2B5EF4-FFF2-40B4-BE49-F238E27FC236}">
                    <a16:creationId xmlns:a16="http://schemas.microsoft.com/office/drawing/2014/main" id="{0581D0D8-A08D-4B97-87EE-423AB923C900}"/>
                  </a:ext>
                </a:extLst>
              </p:cNvPr>
              <p:cNvSpPr/>
              <p:nvPr/>
            </p:nvSpPr>
            <p:spPr>
              <a:xfrm flipV="1">
                <a:off x="7772400" y="1166185"/>
                <a:ext cx="1473200" cy="219980"/>
              </a:xfrm>
              <a:prstGeom prst="rect">
                <a:avLst/>
              </a:prstGeom>
              <a:solidFill>
                <a:srgbClr val="15D01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12B5DA99-61D2-425A-A736-2F1F1D309246}"/>
                </a:ext>
              </a:extLst>
            </p:cNvPr>
            <p:cNvSpPr/>
            <p:nvPr/>
          </p:nvSpPr>
          <p:spPr>
            <a:xfrm flipV="1">
              <a:off x="10934700" y="0"/>
              <a:ext cx="1018682" cy="9095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rgbClr val="FF0000"/>
                </a:solidFill>
              </a:endParaRPr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122CC2F-9716-4E14-A61C-FC7D9AF1B8AE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614984"/>
            <a:ext cx="12192000" cy="285878"/>
          </a:xfrm>
          <a:prstGeom prst="rect">
            <a:avLst/>
          </a:prstGeom>
        </p:spPr>
      </p:pic>
      <p:pic>
        <p:nvPicPr>
          <p:cNvPr id="14" name="Imagem 13" descr="Forma, Quadrado&#10;&#10;Descrição gerada automaticamente">
            <a:extLst>
              <a:ext uri="{FF2B5EF4-FFF2-40B4-BE49-F238E27FC236}">
                <a16:creationId xmlns:a16="http://schemas.microsoft.com/office/drawing/2014/main" id="{00FB9EB9-17CE-4D5A-8755-288F4886060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4700" y="5907753"/>
            <a:ext cx="1257300" cy="70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29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11" Type="http://schemas.openxmlformats.org/officeDocument/2006/relationships/image" Target="../media/image34.png"/><Relationship Id="rId5" Type="http://schemas.openxmlformats.org/officeDocument/2006/relationships/image" Target="../media/image32.jpeg"/><Relationship Id="rId10" Type="http://schemas.openxmlformats.org/officeDocument/2006/relationships/image" Target="../media/image48.png"/><Relationship Id="rId4" Type="http://schemas.openxmlformats.org/officeDocument/2006/relationships/image" Target="../media/image31.jpeg"/><Relationship Id="rId9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1A55EE98-D04D-63AC-EC7B-26576A0CF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297"/>
            <a:ext cx="12192528" cy="666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6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3E33E-6352-3B34-7C07-102AB4B9A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highlight>
                  <a:srgbClr val="F2F2F2"/>
                </a:highlight>
              </a:rPr>
              <a:t>  </a:t>
            </a:r>
            <a:r>
              <a:rPr lang="pt-BR" sz="4000">
                <a:highlight>
                  <a:srgbClr val="F2F2F2"/>
                </a:highlight>
              </a:rPr>
              <a:t>Área de cobertura  </a:t>
            </a:r>
          </a:p>
        </p:txBody>
      </p:sp>
      <p:pic>
        <p:nvPicPr>
          <p:cNvPr id="5" name="Imagem 4" descr="Tabela&#10;&#10;Descrição gerada automaticamente">
            <a:extLst>
              <a:ext uri="{FF2B5EF4-FFF2-40B4-BE49-F238E27FC236}">
                <a16:creationId xmlns:a16="http://schemas.microsoft.com/office/drawing/2014/main" id="{43011A83-2429-D921-6C42-23753BF637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77" t="19403" r="234"/>
          <a:stretch/>
        </p:blipFill>
        <p:spPr>
          <a:xfrm>
            <a:off x="2201313" y="1628395"/>
            <a:ext cx="6273949" cy="1599156"/>
          </a:xfrm>
          <a:prstGeom prst="rect">
            <a:avLst/>
          </a:prstGeom>
        </p:spPr>
      </p:pic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AC988E7B-37F3-1E59-2C11-78F0086F8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3077" y="3478106"/>
            <a:ext cx="6279444" cy="3114129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575120A1-62F8-8F39-5F65-E7F30C1C848B}"/>
              </a:ext>
            </a:extLst>
          </p:cNvPr>
          <p:cNvSpPr/>
          <p:nvPr/>
        </p:nvSpPr>
        <p:spPr>
          <a:xfrm>
            <a:off x="2322274" y="2835677"/>
            <a:ext cx="921507" cy="3839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 14" descr="Arrow Arc Flecha Arredondada PNG , Seta Png, Seta Vermelha Png, Seta Curva  Png Imagem PNG e Vetor Para Download Gratuito">
            <a:extLst>
              <a:ext uri="{FF2B5EF4-FFF2-40B4-BE49-F238E27FC236}">
                <a16:creationId xmlns:a16="http://schemas.microsoft.com/office/drawing/2014/main" id="{C8564BE0-DB03-9997-44E7-ED0606B7950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646" t="34294" r="4997" b="33959"/>
          <a:stretch/>
        </p:blipFill>
        <p:spPr>
          <a:xfrm rot="3060000">
            <a:off x="2236340" y="3866261"/>
            <a:ext cx="1735915" cy="596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232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DD810E-B0FB-801B-5080-1336DA71E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highlight>
                  <a:srgbClr val="F2F2F2"/>
                </a:highlight>
              </a:rPr>
              <a:t>População coberta pelo monitoramento</a:t>
            </a:r>
          </a:p>
        </p:txBody>
      </p:sp>
      <p:pic>
        <p:nvPicPr>
          <p:cNvPr id="3" name="Imagem 2" descr="Interface gráfica do usuário, Gráfico de mapa de árvore&#10;&#10;Descrição gerada automaticamente">
            <a:extLst>
              <a:ext uri="{FF2B5EF4-FFF2-40B4-BE49-F238E27FC236}">
                <a16:creationId xmlns:a16="http://schemas.microsoft.com/office/drawing/2014/main" id="{F684AD1F-C099-8CD5-7A10-95D9925C8E0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779" r="267" b="37058"/>
          <a:stretch/>
        </p:blipFill>
        <p:spPr>
          <a:xfrm>
            <a:off x="99358" y="1334126"/>
            <a:ext cx="5439672" cy="4971424"/>
          </a:xfrm>
          <a:prstGeom prst="rect">
            <a:avLst/>
          </a:prstGeom>
        </p:spPr>
      </p:pic>
      <p:pic>
        <p:nvPicPr>
          <p:cNvPr id="6" name="Imagem 5" descr="Interface gráfica do usuário, Gráfico de mapa de árvore&#10;&#10;Descrição gerada automaticamente">
            <a:extLst>
              <a:ext uri="{FF2B5EF4-FFF2-40B4-BE49-F238E27FC236}">
                <a16:creationId xmlns:a16="http://schemas.microsoft.com/office/drawing/2014/main" id="{8D1185DC-5578-0793-7C67-0A7156B44F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862" r="1907"/>
          <a:stretch/>
        </p:blipFill>
        <p:spPr>
          <a:xfrm>
            <a:off x="5468079" y="1838268"/>
            <a:ext cx="6056437" cy="348058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D68E9BB6-DE8F-C400-A313-84703FB219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7372" y="5521576"/>
            <a:ext cx="6079753" cy="261659"/>
          </a:xfrm>
          <a:prstGeom prst="rect">
            <a:avLst/>
          </a:prstGeom>
        </p:spPr>
      </p:pic>
      <p:sp>
        <p:nvSpPr>
          <p:cNvPr id="9" name="Elipse 8">
            <a:extLst>
              <a:ext uri="{FF2B5EF4-FFF2-40B4-BE49-F238E27FC236}">
                <a16:creationId xmlns:a16="http://schemas.microsoft.com/office/drawing/2014/main" id="{E8D48DD6-551D-177E-9350-DBAEF9A9FC60}"/>
              </a:ext>
            </a:extLst>
          </p:cNvPr>
          <p:cNvSpPr/>
          <p:nvPr/>
        </p:nvSpPr>
        <p:spPr>
          <a:xfrm>
            <a:off x="9357887" y="5483060"/>
            <a:ext cx="562919" cy="26069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9F0A7AD-B21C-11D0-7CA1-74972EFAD636}"/>
              </a:ext>
            </a:extLst>
          </p:cNvPr>
          <p:cNvSpPr/>
          <p:nvPr/>
        </p:nvSpPr>
        <p:spPr>
          <a:xfrm>
            <a:off x="11054959" y="5507998"/>
            <a:ext cx="540507" cy="27190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Interface gráfica do usuário, Gráfico de mapa de árvore&#10;&#10;Descrição gerada automaticamente">
            <a:extLst>
              <a:ext uri="{FF2B5EF4-FFF2-40B4-BE49-F238E27FC236}">
                <a16:creationId xmlns:a16="http://schemas.microsoft.com/office/drawing/2014/main" id="{EDC59514-CD36-DA51-F66A-416DA8A545E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8" t="6655" r="155" b="86033"/>
          <a:stretch/>
        </p:blipFill>
        <p:spPr>
          <a:xfrm>
            <a:off x="5539029" y="1412127"/>
            <a:ext cx="6056437" cy="635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02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Mapa&#10;&#10;Descrição gerada automaticamente">
            <a:extLst>
              <a:ext uri="{FF2B5EF4-FFF2-40B4-BE49-F238E27FC236}">
                <a16:creationId xmlns:a16="http://schemas.microsoft.com/office/drawing/2014/main" id="{87F6FEE4-6A6A-75E2-6F62-E3ECCF3057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98" y="1400266"/>
            <a:ext cx="5865063" cy="509264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F17C8ECE-6A40-5120-807A-0F9CA0413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highlight>
                  <a:srgbClr val="F2F2F2"/>
                </a:highlight>
              </a:rPr>
              <a:t>Usos do solo monitorados</a:t>
            </a:r>
          </a:p>
        </p:txBody>
      </p:sp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id="{F14137E3-2872-EAC1-EC80-BAAEB13599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069" y="1877989"/>
            <a:ext cx="5571226" cy="345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05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apa&#10;&#10;Descrição gerada automaticamente">
            <a:extLst>
              <a:ext uri="{FF2B5EF4-FFF2-40B4-BE49-F238E27FC236}">
                <a16:creationId xmlns:a16="http://schemas.microsoft.com/office/drawing/2014/main" id="{37384AA2-D0F4-460F-99B4-73558B0B6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42" y="970712"/>
            <a:ext cx="6539033" cy="553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C8066CD-F727-261E-FF83-4E5F2CBD6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1781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>
                <a:highlight>
                  <a:srgbClr val="F2F2F2"/>
                </a:highlight>
              </a:rPr>
              <a:t>Localização das estações por tipo de uso do solo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BEB01E2-99CF-255E-35EE-60C4D82BB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745" y="5614248"/>
            <a:ext cx="5400944" cy="250869"/>
          </a:xfrm>
          <a:prstGeom prst="rect">
            <a:avLst/>
          </a:prstGeom>
        </p:spPr>
      </p:pic>
      <p:pic>
        <p:nvPicPr>
          <p:cNvPr id="3" name="Imagem 2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D28CAAB2-E845-6923-942B-8B10C661EE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8381" y="1277470"/>
            <a:ext cx="3138768" cy="43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49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066CD-F727-261E-FF83-4E5F2CBD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highlight>
                  <a:srgbClr val="F2F2F2"/>
                </a:highlight>
              </a:rPr>
              <a:t>  Perspectiva de ampliação da rede  </a:t>
            </a:r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90D81-1F7D-A220-FD76-E3A6478A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889"/>
            <a:ext cx="3398808" cy="443760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t-BR"/>
              <a:t>Expansão da rede de monitoramento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117E3BE-4A1E-077F-1CBC-C02CBA32022B}"/>
              </a:ext>
            </a:extLst>
          </p:cNvPr>
          <p:cNvSpPr txBox="1">
            <a:spLocks/>
          </p:cNvSpPr>
          <p:nvPr/>
        </p:nvSpPr>
        <p:spPr>
          <a:xfrm>
            <a:off x="4398035" y="1906138"/>
            <a:ext cx="3398808" cy="443760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/>
              <a:t>Manutenção e modernização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4790D81-1F7D-A220-FD76-E3A6478AD3F4}"/>
              </a:ext>
            </a:extLst>
          </p:cNvPr>
          <p:cNvSpPr>
            <a:spLocks noGrp="1"/>
          </p:cNvSpPr>
          <p:nvPr/>
        </p:nvSpPr>
        <p:spPr>
          <a:xfrm>
            <a:off x="7954992" y="1911889"/>
            <a:ext cx="3398808" cy="443760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/>
              <a:t>Escala Nacional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CE7E309-67EB-075D-395F-4C58F1F9DBFB}"/>
              </a:ext>
            </a:extLst>
          </p:cNvPr>
          <p:cNvGrpSpPr/>
          <p:nvPr/>
        </p:nvGrpSpPr>
        <p:grpSpPr>
          <a:xfrm>
            <a:off x="1226984" y="2773426"/>
            <a:ext cx="2797137" cy="1337816"/>
            <a:chOff x="1413890" y="2802181"/>
            <a:chExt cx="2797137" cy="1337816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42E39CF-75FC-DC7B-F8E3-523EC8B5579E}"/>
                </a:ext>
              </a:extLst>
            </p:cNvPr>
            <p:cNvSpPr txBox="1"/>
            <p:nvPr/>
          </p:nvSpPr>
          <p:spPr>
            <a:xfrm>
              <a:off x="2058587" y="3082370"/>
              <a:ext cx="2152440" cy="73866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400"/>
                <a:t>estados têm projetos para expandir as redes de referência e equivalentes</a:t>
              </a:r>
              <a:endParaRPr lang="pt-BR" sz="160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656F8E4-8C57-2DB6-13A4-D1E6F521CC81}"/>
                </a:ext>
              </a:extLst>
            </p:cNvPr>
            <p:cNvSpPr txBox="1"/>
            <p:nvPr/>
          </p:nvSpPr>
          <p:spPr>
            <a:xfrm>
              <a:off x="1413890" y="2802181"/>
              <a:ext cx="874143" cy="13378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8000"/>
                <a:t>9</a:t>
              </a:r>
            </a:p>
          </p:txBody>
        </p:sp>
      </p:grp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38308F55-CCD9-1DAE-C0F1-846456C067F5}"/>
              </a:ext>
            </a:extLst>
          </p:cNvPr>
          <p:cNvGrpSpPr/>
          <p:nvPr/>
        </p:nvGrpSpPr>
        <p:grpSpPr>
          <a:xfrm>
            <a:off x="8147968" y="2773365"/>
            <a:ext cx="2999276" cy="1338841"/>
            <a:chOff x="6073634" y="4299228"/>
            <a:chExt cx="2999276" cy="1338841"/>
          </a:xfrm>
        </p:grpSpPr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59027997-188F-3650-1102-55F2EBB33505}"/>
                </a:ext>
              </a:extLst>
            </p:cNvPr>
            <p:cNvSpPr txBox="1"/>
            <p:nvPr/>
          </p:nvSpPr>
          <p:spPr>
            <a:xfrm>
              <a:off x="6586026" y="4299228"/>
              <a:ext cx="1966503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4800" b="1">
                  <a:solidFill>
                    <a:schemeClr val="accent6"/>
                  </a:solidFill>
                </a:rPr>
                <a:t>+39</a:t>
              </a:r>
              <a:endParaRPr lang="pt-BR" sz="1100" b="1">
                <a:solidFill>
                  <a:schemeClr val="accent6"/>
                </a:solidFill>
              </a:endParaRP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E1CD08FE-412B-3180-3E41-6D2C71F191EE}"/>
                </a:ext>
              </a:extLst>
            </p:cNvPr>
            <p:cNvSpPr txBox="1"/>
            <p:nvPr/>
          </p:nvSpPr>
          <p:spPr>
            <a:xfrm>
              <a:off x="6073634" y="4991738"/>
              <a:ext cx="2999276" cy="646331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/>
                <a:t>estações de referência ou equivalentes</a:t>
              </a:r>
            </a:p>
          </p:txBody>
        </p:sp>
      </p:grpSp>
      <p:grpSp>
        <p:nvGrpSpPr>
          <p:cNvPr id="30" name="Agrupar 29">
            <a:extLst>
              <a:ext uri="{FF2B5EF4-FFF2-40B4-BE49-F238E27FC236}">
                <a16:creationId xmlns:a16="http://schemas.microsoft.com/office/drawing/2014/main" id="{8CC97573-19CC-A4D8-9FAD-7BB0DBFE6B06}"/>
              </a:ext>
            </a:extLst>
          </p:cNvPr>
          <p:cNvGrpSpPr/>
          <p:nvPr/>
        </p:nvGrpSpPr>
        <p:grpSpPr>
          <a:xfrm>
            <a:off x="8147968" y="4466698"/>
            <a:ext cx="2999276" cy="1061842"/>
            <a:chOff x="6073634" y="4299228"/>
            <a:chExt cx="2999276" cy="1061842"/>
          </a:xfrm>
        </p:grpSpPr>
        <p:sp>
          <p:nvSpPr>
            <p:cNvPr id="42" name="CaixaDeTexto 41">
              <a:extLst>
                <a:ext uri="{FF2B5EF4-FFF2-40B4-BE49-F238E27FC236}">
                  <a16:creationId xmlns:a16="http://schemas.microsoft.com/office/drawing/2014/main" id="{AC56B869-9539-B719-BA44-6E2CDBF0A6A2}"/>
                </a:ext>
              </a:extLst>
            </p:cNvPr>
            <p:cNvSpPr txBox="1"/>
            <p:nvPr/>
          </p:nvSpPr>
          <p:spPr>
            <a:xfrm>
              <a:off x="6586026" y="4299228"/>
              <a:ext cx="1966503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4800" b="1">
                  <a:solidFill>
                    <a:schemeClr val="accent6"/>
                  </a:solidFill>
                </a:rPr>
                <a:t>+140</a:t>
              </a:r>
              <a:endParaRPr lang="pt-BR" sz="1100" b="1">
                <a:solidFill>
                  <a:schemeClr val="accent6"/>
                </a:solidFill>
              </a:endParaRPr>
            </a:p>
          </p:txBody>
        </p:sp>
        <p:sp>
          <p:nvSpPr>
            <p:cNvPr id="44" name="CaixaDeTexto 43">
              <a:extLst>
                <a:ext uri="{FF2B5EF4-FFF2-40B4-BE49-F238E27FC236}">
                  <a16:creationId xmlns:a16="http://schemas.microsoft.com/office/drawing/2014/main" id="{0E766624-4D45-32E6-5259-2401BB787AC0}"/>
                </a:ext>
              </a:extLst>
            </p:cNvPr>
            <p:cNvSpPr txBox="1"/>
            <p:nvPr/>
          </p:nvSpPr>
          <p:spPr>
            <a:xfrm>
              <a:off x="6073634" y="4991738"/>
              <a:ext cx="299927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/>
                <a:t>estações indicativas</a:t>
              </a:r>
            </a:p>
          </p:txBody>
        </p:sp>
      </p:grpSp>
      <p:grpSp>
        <p:nvGrpSpPr>
          <p:cNvPr id="49" name="Agrupar 48">
            <a:extLst>
              <a:ext uri="{FF2B5EF4-FFF2-40B4-BE49-F238E27FC236}">
                <a16:creationId xmlns:a16="http://schemas.microsoft.com/office/drawing/2014/main" id="{5AED7DC8-F736-0865-AFA1-2091CA7CE526}"/>
              </a:ext>
            </a:extLst>
          </p:cNvPr>
          <p:cNvGrpSpPr/>
          <p:nvPr/>
        </p:nvGrpSpPr>
        <p:grpSpPr>
          <a:xfrm>
            <a:off x="1399700" y="4212293"/>
            <a:ext cx="2277737" cy="1479483"/>
            <a:chOff x="1399700" y="4212293"/>
            <a:chExt cx="2277737" cy="1479483"/>
          </a:xfrm>
        </p:grpSpPr>
        <p:pic>
          <p:nvPicPr>
            <p:cNvPr id="31" name="Imagem 30" descr="Uma imagem contendo desenho, quarto&#10;&#10;Descrição gerada automaticamente">
              <a:extLst>
                <a:ext uri="{FF2B5EF4-FFF2-40B4-BE49-F238E27FC236}">
                  <a16:creationId xmlns:a16="http://schemas.microsoft.com/office/drawing/2014/main" id="{80222839-AFB8-8B04-C01B-573AFF2F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4784" y="5298219"/>
              <a:ext cx="568714" cy="37300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2" name="Imagem 31" descr="Diagrama&#10;&#10;Descrição gerada automaticamente">
              <a:extLst>
                <a:ext uri="{FF2B5EF4-FFF2-40B4-BE49-F238E27FC236}">
                  <a16:creationId xmlns:a16="http://schemas.microsoft.com/office/drawing/2014/main" id="{A21E6FF2-2A39-9374-D090-CCEBE7698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08792" y="4240351"/>
              <a:ext cx="568713" cy="372080"/>
            </a:xfrm>
            <a:prstGeom prst="rect">
              <a:avLst/>
            </a:prstGeom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98F2B91D-BF43-03EC-0AEB-520FC4E3D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19948" y="4789562"/>
              <a:ext cx="568713" cy="37432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7" name="Imagem 36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783EDDF5-4F60-F1E3-B39E-F6E592705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9700" y="4234847"/>
              <a:ext cx="583003" cy="40702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7" name="Imagem 6" descr="Bandeira de Goiás – Wikipédia, a enciclopédia livre">
              <a:extLst>
                <a:ext uri="{FF2B5EF4-FFF2-40B4-BE49-F238E27FC236}">
                  <a16:creationId xmlns:a16="http://schemas.microsoft.com/office/drawing/2014/main" id="{BE63899F-A435-301F-6FFE-550AB770A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09868" y="4801287"/>
              <a:ext cx="591256" cy="379589"/>
            </a:xfrm>
            <a:prstGeom prst="rect">
              <a:avLst/>
            </a:prstGeom>
          </p:spPr>
        </p:pic>
        <p:pic>
          <p:nvPicPr>
            <p:cNvPr id="9" name="Imagem 8" descr="Bandeira de Mato Grosso – Wikipédia, a enciclopédia livre">
              <a:extLst>
                <a:ext uri="{FF2B5EF4-FFF2-40B4-BE49-F238E27FC236}">
                  <a16:creationId xmlns:a16="http://schemas.microsoft.com/office/drawing/2014/main" id="{C788B3F3-74C1-FEE5-B189-6EFA59E12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22900" y="4212293"/>
              <a:ext cx="633589" cy="407812"/>
            </a:xfrm>
            <a:prstGeom prst="rect">
              <a:avLst/>
            </a:prstGeom>
          </p:spPr>
        </p:pic>
        <p:pic>
          <p:nvPicPr>
            <p:cNvPr id="19" name="Imagem 18" descr="Bandeira de Mato Grosso do Sul – Wikipédia, a enciclopédia livre">
              <a:extLst>
                <a:ext uri="{FF2B5EF4-FFF2-40B4-BE49-F238E27FC236}">
                  <a16:creationId xmlns:a16="http://schemas.microsoft.com/office/drawing/2014/main" id="{93D60A26-06FC-0F97-7B89-B1718BC2C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9868" y="5309287"/>
              <a:ext cx="591257" cy="379590"/>
            </a:xfrm>
            <a:prstGeom prst="rect">
              <a:avLst/>
            </a:prstGeom>
          </p:spPr>
        </p:pic>
        <p:pic>
          <p:nvPicPr>
            <p:cNvPr id="45" name="Imagem 44" descr="noticias/bandeira-de-pernambuco-histo... - Unit Pernambuco">
              <a:extLst>
                <a:ext uri="{FF2B5EF4-FFF2-40B4-BE49-F238E27FC236}">
                  <a16:creationId xmlns:a16="http://schemas.microsoft.com/office/drawing/2014/main" id="{0EC53735-E61D-E0D7-5F5B-9E484DE447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/>
          </p:blipFill>
          <p:spPr>
            <a:xfrm>
              <a:off x="3025855" y="4787289"/>
              <a:ext cx="651582" cy="381001"/>
            </a:xfrm>
            <a:prstGeom prst="rect">
              <a:avLst/>
            </a:prstGeom>
          </p:spPr>
        </p:pic>
        <p:pic>
          <p:nvPicPr>
            <p:cNvPr id="47" name="Imagem 46" descr="Bandeira da Paraíba – Wikipédia, a enciclopédia livre">
              <a:extLst>
                <a:ext uri="{FF2B5EF4-FFF2-40B4-BE49-F238E27FC236}">
                  <a16:creationId xmlns:a16="http://schemas.microsoft.com/office/drawing/2014/main" id="{D5F686BB-4788-AA31-E963-D45FC74CE4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024253" y="5299815"/>
              <a:ext cx="632043" cy="391961"/>
            </a:xfrm>
            <a:prstGeom prst="rect">
              <a:avLst/>
            </a:prstGeom>
          </p:spPr>
        </p:pic>
      </p:grp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BFECA4FE-F4C3-67BC-C585-9672EF589F04}"/>
              </a:ext>
            </a:extLst>
          </p:cNvPr>
          <p:cNvSpPr txBox="1"/>
          <p:nvPr/>
        </p:nvSpPr>
        <p:spPr>
          <a:xfrm>
            <a:off x="4594752" y="4038128"/>
            <a:ext cx="2999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Manutenção e modernização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EFCE67F2-335B-4F10-7A54-C2581B119912}"/>
              </a:ext>
            </a:extLst>
          </p:cNvPr>
          <p:cNvGrpSpPr/>
          <p:nvPr/>
        </p:nvGrpSpPr>
        <p:grpSpPr>
          <a:xfrm>
            <a:off x="4594751" y="3265688"/>
            <a:ext cx="2999276" cy="703759"/>
            <a:chOff x="4594751" y="3109113"/>
            <a:chExt cx="2999276" cy="703759"/>
          </a:xfrm>
        </p:grpSpPr>
        <p:pic>
          <p:nvPicPr>
            <p:cNvPr id="51" name="Imagem 50" descr="Diagrama&#10;&#10;Descrição gerada automaticamente">
              <a:extLst>
                <a:ext uri="{FF2B5EF4-FFF2-40B4-BE49-F238E27FC236}">
                  <a16:creationId xmlns:a16="http://schemas.microsoft.com/office/drawing/2014/main" id="{BEBC2764-B27C-B106-3550-F24FA4B35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91657" y="3421984"/>
              <a:ext cx="568713" cy="372080"/>
            </a:xfrm>
            <a:prstGeom prst="rect">
              <a:avLst/>
            </a:prstGeom>
          </p:spPr>
        </p:pic>
        <p:pic>
          <p:nvPicPr>
            <p:cNvPr id="56" name="Imagem 55" descr="Bandeira do estado de São Paulo – Wikipédia, a enciclopédia livre">
              <a:extLst>
                <a:ext uri="{FF2B5EF4-FFF2-40B4-BE49-F238E27FC236}">
                  <a16:creationId xmlns:a16="http://schemas.microsoft.com/office/drawing/2014/main" id="{CFCCD913-9F59-2087-F61C-AF4445820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809271" y="3423847"/>
              <a:ext cx="552581" cy="386089"/>
            </a:xfrm>
            <a:prstGeom prst="rect">
              <a:avLst/>
            </a:prstGeom>
          </p:spPr>
        </p:pic>
        <p:pic>
          <p:nvPicPr>
            <p:cNvPr id="57" name="Imagem 56" descr="Bandeira de Minas Gerais – Wikipédia, a enciclopédia livre">
              <a:extLst>
                <a:ext uri="{FF2B5EF4-FFF2-40B4-BE49-F238E27FC236}">
                  <a16:creationId xmlns:a16="http://schemas.microsoft.com/office/drawing/2014/main" id="{DF99B4F5-890C-7902-8B3A-28960CC43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656801" y="3410473"/>
              <a:ext cx="569412" cy="402399"/>
            </a:xfrm>
            <a:prstGeom prst="rect">
              <a:avLst/>
            </a:prstGeom>
          </p:spPr>
        </p:pic>
        <p:sp>
          <p:nvSpPr>
            <p:cNvPr id="58" name="CaixaDeTexto 57">
              <a:extLst>
                <a:ext uri="{FF2B5EF4-FFF2-40B4-BE49-F238E27FC236}">
                  <a16:creationId xmlns:a16="http://schemas.microsoft.com/office/drawing/2014/main" id="{B0483E20-F0E1-30A1-F54D-2EE230B44DDC}"/>
                </a:ext>
              </a:extLst>
            </p:cNvPr>
            <p:cNvSpPr txBox="1"/>
            <p:nvPr/>
          </p:nvSpPr>
          <p:spPr>
            <a:xfrm>
              <a:off x="4594751" y="3109113"/>
              <a:ext cx="2999276" cy="338554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1600"/>
                <a:t> RJ               SP             MG</a:t>
              </a:r>
              <a:endParaRPr lang="pt-BR"/>
            </a:p>
          </p:txBody>
        </p:sp>
      </p:grpSp>
      <p:pic>
        <p:nvPicPr>
          <p:cNvPr id="60" name="Imagem 59" descr="Bandeira do Acre – Wikipédia, a enciclopédia livre">
            <a:extLst>
              <a:ext uri="{FF2B5EF4-FFF2-40B4-BE49-F238E27FC236}">
                <a16:creationId xmlns:a16="http://schemas.microsoft.com/office/drawing/2014/main" id="{C72F5DA5-E2B0-D696-8492-E7E7C4522D0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310253" y="4976225"/>
            <a:ext cx="569414" cy="360646"/>
          </a:xfrm>
          <a:prstGeom prst="rect">
            <a:avLst/>
          </a:prstGeom>
        </p:spPr>
      </p:pic>
      <p:pic>
        <p:nvPicPr>
          <p:cNvPr id="61" name="Imagem 60" descr="Bandeira do Ceará – Wikipédia, a enciclopédia livre">
            <a:extLst>
              <a:ext uri="{FF2B5EF4-FFF2-40B4-BE49-F238E27FC236}">
                <a16:creationId xmlns:a16="http://schemas.microsoft.com/office/drawing/2014/main" id="{BF8D1BB0-9A31-AE0A-544D-AD68F464098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39267" y="4976224"/>
            <a:ext cx="569413" cy="381523"/>
          </a:xfrm>
          <a:prstGeom prst="rect">
            <a:avLst/>
          </a:prstGeom>
        </p:spPr>
      </p:pic>
      <p:sp>
        <p:nvSpPr>
          <p:cNvPr id="63" name="CaixaDeTexto 62">
            <a:extLst>
              <a:ext uri="{FF2B5EF4-FFF2-40B4-BE49-F238E27FC236}">
                <a16:creationId xmlns:a16="http://schemas.microsoft.com/office/drawing/2014/main" id="{E869B487-9E87-5401-1F19-1BB5FAF1E4CA}"/>
              </a:ext>
            </a:extLst>
          </p:cNvPr>
          <p:cNvSpPr txBox="1"/>
          <p:nvPr/>
        </p:nvSpPr>
        <p:spPr>
          <a:xfrm>
            <a:off x="4548823" y="4691568"/>
            <a:ext cx="2999276" cy="33855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/>
              <a:t> AC                CE</a:t>
            </a:r>
            <a:endParaRPr lang="pt-BR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15019D5F-6FB8-7FC7-E5B3-0230A477EE57}"/>
              </a:ext>
            </a:extLst>
          </p:cNvPr>
          <p:cNvSpPr txBox="1"/>
          <p:nvPr/>
        </p:nvSpPr>
        <p:spPr>
          <a:xfrm>
            <a:off x="4552998" y="5384675"/>
            <a:ext cx="2999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Reativação de estações</a:t>
            </a:r>
          </a:p>
        </p:txBody>
      </p:sp>
    </p:spTree>
    <p:extLst>
      <p:ext uri="{BB962C8B-B14F-4D97-AF65-F5344CB8AC3E}">
        <p14:creationId xmlns:p14="http://schemas.microsoft.com/office/powerpoint/2010/main" val="1170039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8066CD-F727-261E-FF83-4E5F2CBD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highlight>
                  <a:srgbClr val="F2F2F2"/>
                </a:highlight>
              </a:rPr>
              <a:t>Comunicação e divulgação sobre qualidade do ar nos estados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4790D81-1F7D-A220-FD76-E3A6478A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889"/>
            <a:ext cx="3398808" cy="443760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pt-BR"/>
              <a:t>Relatório anual de avaliação</a:t>
            </a:r>
          </a:p>
        </p:txBody>
      </p:sp>
      <p:sp>
        <p:nvSpPr>
          <p:cNvPr id="5" name="Espaço Reservado para Conteúdo 2">
            <a:extLst>
              <a:ext uri="{FF2B5EF4-FFF2-40B4-BE49-F238E27FC236}">
                <a16:creationId xmlns:a16="http://schemas.microsoft.com/office/drawing/2014/main" id="{9117E3BE-4A1E-077F-1CBC-C02CBA32022B}"/>
              </a:ext>
            </a:extLst>
          </p:cNvPr>
          <p:cNvSpPr txBox="1">
            <a:spLocks/>
          </p:cNvSpPr>
          <p:nvPr/>
        </p:nvSpPr>
        <p:spPr>
          <a:xfrm>
            <a:off x="4398035" y="1906138"/>
            <a:ext cx="3398808" cy="443760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/>
              <a:t>Planos de controle 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A4790D81-1F7D-A220-FD76-E3A6478AD3F4}"/>
              </a:ext>
            </a:extLst>
          </p:cNvPr>
          <p:cNvSpPr>
            <a:spLocks noGrp="1"/>
          </p:cNvSpPr>
          <p:nvPr/>
        </p:nvSpPr>
        <p:spPr>
          <a:xfrm>
            <a:off x="7954992" y="1911889"/>
            <a:ext cx="3398808" cy="4437602"/>
          </a:xfrm>
          <a:prstGeom prst="round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/>
              <a:t>Inventários</a:t>
            </a: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6CE7E309-67EB-075D-395F-4C58F1F9DBFB}"/>
              </a:ext>
            </a:extLst>
          </p:cNvPr>
          <p:cNvGrpSpPr/>
          <p:nvPr/>
        </p:nvGrpSpPr>
        <p:grpSpPr>
          <a:xfrm>
            <a:off x="1226984" y="2773426"/>
            <a:ext cx="2841775" cy="1337816"/>
            <a:chOff x="1413890" y="2802181"/>
            <a:chExt cx="2841775" cy="1337816"/>
          </a:xfrm>
        </p:grpSpPr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42E39CF-75FC-DC7B-F8E3-523EC8B5579E}"/>
                </a:ext>
              </a:extLst>
            </p:cNvPr>
            <p:cNvSpPr txBox="1"/>
            <p:nvPr/>
          </p:nvSpPr>
          <p:spPr>
            <a:xfrm>
              <a:off x="2073160" y="2971212"/>
              <a:ext cx="2182505" cy="98488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400"/>
                <a:t>estados possuem relatório com abrangência estadual realizado pela respectiva OEMA</a:t>
              </a:r>
              <a:r>
                <a:rPr lang="pt-BR" sz="1600"/>
                <a:t>.</a:t>
              </a:r>
              <a:endParaRPr lang="pt-BR" sz="2000"/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1656F8E4-8C57-2DB6-13A4-D1E6F521CC81}"/>
                </a:ext>
              </a:extLst>
            </p:cNvPr>
            <p:cNvSpPr txBox="1"/>
            <p:nvPr/>
          </p:nvSpPr>
          <p:spPr>
            <a:xfrm>
              <a:off x="1413890" y="2802181"/>
              <a:ext cx="874143" cy="13378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8000"/>
                <a:t>8</a:t>
              </a:r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85B9F6DE-DCBF-A676-8441-257A362B4486}"/>
              </a:ext>
            </a:extLst>
          </p:cNvPr>
          <p:cNvGrpSpPr/>
          <p:nvPr/>
        </p:nvGrpSpPr>
        <p:grpSpPr>
          <a:xfrm>
            <a:off x="1460739" y="3899937"/>
            <a:ext cx="2182505" cy="2188587"/>
            <a:chOff x="1460739" y="4115597"/>
            <a:chExt cx="2182505" cy="2188587"/>
          </a:xfrm>
        </p:grpSpPr>
        <p:pic>
          <p:nvPicPr>
            <p:cNvPr id="12" name="Imagem 11" descr="Mapa&#10;&#10;Descrição gerada automaticamente">
              <a:extLst>
                <a:ext uri="{FF2B5EF4-FFF2-40B4-BE49-F238E27FC236}">
                  <a16:creationId xmlns:a16="http://schemas.microsoft.com/office/drawing/2014/main" id="{966ED08F-CD08-9D1F-B8CF-745934E33D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3303" r="653" b="994"/>
            <a:stretch/>
          </p:blipFill>
          <p:spPr>
            <a:xfrm>
              <a:off x="1460739" y="4115597"/>
              <a:ext cx="2182505" cy="2188587"/>
            </a:xfrm>
            <a:prstGeom prst="rect">
              <a:avLst/>
            </a:prstGeom>
          </p:spPr>
        </p:pic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32D31370-D8FF-8258-B8E0-D620CC08935C}"/>
                </a:ext>
              </a:extLst>
            </p:cNvPr>
            <p:cNvSpPr txBox="1"/>
            <p:nvPr/>
          </p:nvSpPr>
          <p:spPr>
            <a:xfrm>
              <a:off x="2915752" y="5372546"/>
              <a:ext cx="570881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1050" b="1"/>
                <a:t>100%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59105BD-E08E-94DF-D4F8-D3E6FF45FE0F}"/>
                </a:ext>
              </a:extLst>
            </p:cNvPr>
            <p:cNvSpPr txBox="1"/>
            <p:nvPr/>
          </p:nvSpPr>
          <p:spPr>
            <a:xfrm>
              <a:off x="2426921" y="5904508"/>
              <a:ext cx="570881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1050" b="1"/>
                <a:t>66%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4D5047B4-9798-A724-75B8-5DD095DCDB8C}"/>
                </a:ext>
              </a:extLst>
            </p:cNvPr>
            <p:cNvSpPr txBox="1"/>
            <p:nvPr/>
          </p:nvSpPr>
          <p:spPr>
            <a:xfrm>
              <a:off x="2340658" y="5084999"/>
              <a:ext cx="570881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1050" b="1"/>
                <a:t>50%</a:t>
              </a: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EE3627CE-3FF2-0CAE-CEAA-E9C9BB18C3BD}"/>
                </a:ext>
              </a:extLst>
            </p:cNvPr>
            <p:cNvSpPr txBox="1"/>
            <p:nvPr/>
          </p:nvSpPr>
          <p:spPr>
            <a:xfrm>
              <a:off x="3059525" y="4826206"/>
              <a:ext cx="570881" cy="261610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1050" b="1"/>
                <a:t>0%</a:t>
              </a:r>
            </a:p>
          </p:txBody>
        </p:sp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0B1F5AC4-E8BB-1CBB-F289-9743B456087C}"/>
                </a:ext>
              </a:extLst>
            </p:cNvPr>
            <p:cNvSpPr txBox="1"/>
            <p:nvPr/>
          </p:nvSpPr>
          <p:spPr>
            <a:xfrm>
              <a:off x="2124997" y="4438017"/>
              <a:ext cx="570881" cy="261610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1050" b="1"/>
                <a:t>0%</a:t>
              </a: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AF38A836-A508-00C3-B47D-914993AA3804}"/>
              </a:ext>
            </a:extLst>
          </p:cNvPr>
          <p:cNvGrpSpPr/>
          <p:nvPr/>
        </p:nvGrpSpPr>
        <p:grpSpPr>
          <a:xfrm>
            <a:off x="8454873" y="2789534"/>
            <a:ext cx="2860493" cy="1635763"/>
            <a:chOff x="1413890" y="2802181"/>
            <a:chExt cx="2359151" cy="1635763"/>
          </a:xfrm>
        </p:grpSpPr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ACFFB90F-A5F1-3CDF-C233-6572BCCCFBCE}"/>
                </a:ext>
              </a:extLst>
            </p:cNvPr>
            <p:cNvSpPr txBox="1"/>
            <p:nvPr/>
          </p:nvSpPr>
          <p:spPr>
            <a:xfrm>
              <a:off x="2040744" y="3052949"/>
              <a:ext cx="1732297" cy="138499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400"/>
                <a:t>estados </a:t>
              </a:r>
              <a:r>
                <a:rPr lang="pt-BR" sz="1400">
                  <a:ea typeface="+mn-lt"/>
                  <a:cs typeface="+mn-lt"/>
                </a:rPr>
                <a:t>declararam possuir inventário de </a:t>
              </a:r>
              <a:endParaRPr lang="pt-BR" sz="1600"/>
            </a:p>
            <a:p>
              <a:r>
                <a:rPr lang="pt-BR" sz="1400">
                  <a:ea typeface="+mn-lt"/>
                  <a:cs typeface="+mn-lt"/>
                </a:rPr>
                <a:t>alguma fonte de emissão de poluentes atmosféricos</a:t>
              </a:r>
              <a:endParaRPr lang="pt-BR" sz="2800"/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50A4FEE-7F3D-5205-C537-570796AC027B}"/>
                </a:ext>
              </a:extLst>
            </p:cNvPr>
            <p:cNvSpPr txBox="1"/>
            <p:nvPr/>
          </p:nvSpPr>
          <p:spPr>
            <a:xfrm>
              <a:off x="1413890" y="2802181"/>
              <a:ext cx="874143" cy="13378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8000"/>
                <a:t>8</a:t>
              </a:r>
            </a:p>
          </p:txBody>
        </p:sp>
      </p:grp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6688EE81-BBE2-5B9A-9A35-047E148E333C}"/>
              </a:ext>
            </a:extLst>
          </p:cNvPr>
          <p:cNvGrpSpPr/>
          <p:nvPr/>
        </p:nvGrpSpPr>
        <p:grpSpPr>
          <a:xfrm>
            <a:off x="8275797" y="4521321"/>
            <a:ext cx="2743202" cy="943152"/>
            <a:chOff x="4640764" y="4097115"/>
            <a:chExt cx="2743202" cy="943152"/>
          </a:xfrm>
        </p:grpSpPr>
        <p:pic>
          <p:nvPicPr>
            <p:cNvPr id="31" name="Imagem 30" descr="Uma imagem contendo desenho, quarto&#10;&#10;Descrição gerada automaticamente">
              <a:extLst>
                <a:ext uri="{FF2B5EF4-FFF2-40B4-BE49-F238E27FC236}">
                  <a16:creationId xmlns:a16="http://schemas.microsoft.com/office/drawing/2014/main" id="{80222839-AFB8-8B04-C01B-573AFF2F63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28423" y="4666599"/>
              <a:ext cx="568714" cy="37300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2" name="Imagem 31" descr="Diagrama&#10;&#10;Descrição gerada automaticamente">
              <a:extLst>
                <a:ext uri="{FF2B5EF4-FFF2-40B4-BE49-F238E27FC236}">
                  <a16:creationId xmlns:a16="http://schemas.microsoft.com/office/drawing/2014/main" id="{A21E6FF2-2A39-9374-D090-CCEBE7698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40764" y="4667064"/>
              <a:ext cx="568713" cy="372080"/>
            </a:xfrm>
            <a:prstGeom prst="rect">
              <a:avLst/>
            </a:prstGeom>
          </p:spPr>
        </p:pic>
        <p:pic>
          <p:nvPicPr>
            <p:cNvPr id="33" name="Imagem 32">
              <a:extLst>
                <a:ext uri="{FF2B5EF4-FFF2-40B4-BE49-F238E27FC236}">
                  <a16:creationId xmlns:a16="http://schemas.microsoft.com/office/drawing/2014/main" id="{FB60BF5C-879C-B1E0-B905-37BF9C7D0E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48607" y="4667064"/>
              <a:ext cx="568713" cy="37208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29" name="Imagem 28" descr="Forma&#10;&#10;Descrição gerada automaticamente">
              <a:extLst>
                <a:ext uri="{FF2B5EF4-FFF2-40B4-BE49-F238E27FC236}">
                  <a16:creationId xmlns:a16="http://schemas.microsoft.com/office/drawing/2014/main" id="{9FB7FE6A-B4D9-D603-4AFB-C83F39F94E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13787" y="4098603"/>
              <a:ext cx="563085" cy="375291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4" name="Imagem 33">
              <a:extLst>
                <a:ext uri="{FF2B5EF4-FFF2-40B4-BE49-F238E27FC236}">
                  <a16:creationId xmlns:a16="http://schemas.microsoft.com/office/drawing/2014/main" id="{98F2B91D-BF43-03EC-0AEB-520FC4E3D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15253" y="4665941"/>
              <a:ext cx="568713" cy="37432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5" name="Imagem 34" descr="Padrão do plano de fundo&#10;&#10;Descrição gerada automaticamente">
              <a:extLst>
                <a:ext uri="{FF2B5EF4-FFF2-40B4-BE49-F238E27FC236}">
                  <a16:creationId xmlns:a16="http://schemas.microsoft.com/office/drawing/2014/main" id="{AF985710-4016-F045-7CE9-80E8629D22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640766" y="4113996"/>
              <a:ext cx="568712" cy="372389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6" name="Imagem 35" descr="Logotipo, Ícone&#10;&#10;Descrição gerada automaticamente">
              <a:extLst>
                <a:ext uri="{FF2B5EF4-FFF2-40B4-BE49-F238E27FC236}">
                  <a16:creationId xmlns:a16="http://schemas.microsoft.com/office/drawing/2014/main" id="{DE407686-5AB1-6E48-5FC5-CEEA88041A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 flipV="1">
              <a:off x="5314601" y="4099095"/>
              <a:ext cx="598219" cy="400265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  <p:pic>
          <p:nvPicPr>
            <p:cNvPr id="37" name="Imagem 36" descr="Uma imagem contendo Logotipo&#10;&#10;Descrição gerada automaticamente">
              <a:extLst>
                <a:ext uri="{FF2B5EF4-FFF2-40B4-BE49-F238E27FC236}">
                  <a16:creationId xmlns:a16="http://schemas.microsoft.com/office/drawing/2014/main" id="{783EDDF5-4F60-F1E3-B39E-F6E5927058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047117" y="4097115"/>
              <a:ext cx="583003" cy="407026"/>
            </a:xfrm>
            <a:prstGeom prst="rect">
              <a:avLst/>
            </a:prstGeom>
            <a:ln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9" name="Agrupar 38">
            <a:extLst>
              <a:ext uri="{FF2B5EF4-FFF2-40B4-BE49-F238E27FC236}">
                <a16:creationId xmlns:a16="http://schemas.microsoft.com/office/drawing/2014/main" id="{70B44529-FA23-615E-BED7-30BBB2956E3C}"/>
              </a:ext>
            </a:extLst>
          </p:cNvPr>
          <p:cNvGrpSpPr/>
          <p:nvPr/>
        </p:nvGrpSpPr>
        <p:grpSpPr>
          <a:xfrm>
            <a:off x="4895986" y="2796461"/>
            <a:ext cx="2392035" cy="1337816"/>
            <a:chOff x="1413890" y="2802181"/>
            <a:chExt cx="2392035" cy="1337816"/>
          </a:xfrm>
        </p:grpSpPr>
        <p:sp>
          <p:nvSpPr>
            <p:cNvPr id="40" name="CaixaDeTexto 39">
              <a:extLst>
                <a:ext uri="{FF2B5EF4-FFF2-40B4-BE49-F238E27FC236}">
                  <a16:creationId xmlns:a16="http://schemas.microsoft.com/office/drawing/2014/main" id="{14A321BC-117D-0B32-EF25-0A50A9EED89B}"/>
                </a:ext>
              </a:extLst>
            </p:cNvPr>
            <p:cNvSpPr txBox="1"/>
            <p:nvPr/>
          </p:nvSpPr>
          <p:spPr>
            <a:xfrm>
              <a:off x="2073628" y="3032201"/>
              <a:ext cx="1732297" cy="95410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400" err="1">
                  <a:ea typeface="+mn-lt"/>
                  <a:cs typeface="+mn-lt"/>
                </a:rPr>
                <a:t>UFs</a:t>
              </a:r>
              <a:r>
                <a:rPr lang="pt-BR" sz="1400">
                  <a:ea typeface="+mn-lt"/>
                  <a:cs typeface="+mn-lt"/>
                </a:rPr>
                <a:t> elaboraram o Plano de Controle de Emissões </a:t>
              </a:r>
              <a:endParaRPr lang="pt-BR" sz="2800"/>
            </a:p>
            <a:p>
              <a:r>
                <a:rPr lang="pt-BR" sz="1400">
                  <a:ea typeface="+mn-lt"/>
                  <a:cs typeface="+mn-lt"/>
                </a:rPr>
                <a:t>Atmosféricas (PCEA)</a:t>
              </a:r>
              <a:endParaRPr lang="pt-BR" sz="2800"/>
            </a:p>
          </p:txBody>
        </p:sp>
        <p:sp>
          <p:nvSpPr>
            <p:cNvPr id="41" name="CaixaDeTexto 40">
              <a:extLst>
                <a:ext uri="{FF2B5EF4-FFF2-40B4-BE49-F238E27FC236}">
                  <a16:creationId xmlns:a16="http://schemas.microsoft.com/office/drawing/2014/main" id="{F4CE70D3-582F-57CA-0484-94B430C2899C}"/>
                </a:ext>
              </a:extLst>
            </p:cNvPr>
            <p:cNvSpPr txBox="1"/>
            <p:nvPr/>
          </p:nvSpPr>
          <p:spPr>
            <a:xfrm>
              <a:off x="1413890" y="2802181"/>
              <a:ext cx="874143" cy="133781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pt-BR" sz="8000"/>
                <a:t>3</a:t>
              </a:r>
            </a:p>
          </p:txBody>
        </p:sp>
      </p:grpSp>
      <p:pic>
        <p:nvPicPr>
          <p:cNvPr id="48" name="Imagem 47" descr="Padrão do plano de fundo&#10;&#10;Descrição gerada automaticamente">
            <a:extLst>
              <a:ext uri="{FF2B5EF4-FFF2-40B4-BE49-F238E27FC236}">
                <a16:creationId xmlns:a16="http://schemas.microsoft.com/office/drawing/2014/main" id="{564C195F-4FA8-9052-6660-F127ABB457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11228" y="4331326"/>
            <a:ext cx="773190" cy="51576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6" name="Imagem 45" descr="Forma&#10;&#10;Descrição gerada automaticamente">
            <a:extLst>
              <a:ext uri="{FF2B5EF4-FFF2-40B4-BE49-F238E27FC236}">
                <a16:creationId xmlns:a16="http://schemas.microsoft.com/office/drawing/2014/main" id="{633CF189-35AE-B9E5-6ED1-38CA1FEF21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98193" y="4316357"/>
            <a:ext cx="769672" cy="523457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pic>
        <p:nvPicPr>
          <p:cNvPr id="43" name="Imagem 42" descr="Uma imagem contendo desenho, quarto&#10;&#10;Descrição gerada automaticamente">
            <a:extLst>
              <a:ext uri="{FF2B5EF4-FFF2-40B4-BE49-F238E27FC236}">
                <a16:creationId xmlns:a16="http://schemas.microsoft.com/office/drawing/2014/main" id="{DAD89363-3722-97F1-4BE5-AF2A6219B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0615" y="5269874"/>
            <a:ext cx="774877" cy="521175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4" name="CaixaDeTexto 11">
            <a:extLst>
              <a:ext uri="{FF2B5EF4-FFF2-40B4-BE49-F238E27FC236}">
                <a16:creationId xmlns:a16="http://schemas.microsoft.com/office/drawing/2014/main" id="{D92CA4E7-00AA-DE40-F6F4-77B1297CCFDC}"/>
              </a:ext>
            </a:extLst>
          </p:cNvPr>
          <p:cNvSpPr txBox="1"/>
          <p:nvPr/>
        </p:nvSpPr>
        <p:spPr>
          <a:xfrm>
            <a:off x="4950351" y="4048008"/>
            <a:ext cx="1089196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/>
              <a:t> SP</a:t>
            </a:r>
            <a:endParaRPr lang="pt-BR"/>
          </a:p>
        </p:txBody>
      </p:sp>
      <p:sp>
        <p:nvSpPr>
          <p:cNvPr id="7" name="CaixaDeTexto 11">
            <a:extLst>
              <a:ext uri="{FF2B5EF4-FFF2-40B4-BE49-F238E27FC236}">
                <a16:creationId xmlns:a16="http://schemas.microsoft.com/office/drawing/2014/main" id="{733A2807-E361-1BFB-0503-733C961B2877}"/>
              </a:ext>
            </a:extLst>
          </p:cNvPr>
          <p:cNvSpPr txBox="1"/>
          <p:nvPr/>
        </p:nvSpPr>
        <p:spPr>
          <a:xfrm>
            <a:off x="5509150" y="4992887"/>
            <a:ext cx="1089196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/>
              <a:t> PR</a:t>
            </a:r>
            <a:endParaRPr lang="pt-BR"/>
          </a:p>
        </p:txBody>
      </p:sp>
      <p:sp>
        <p:nvSpPr>
          <p:cNvPr id="9" name="CaixaDeTexto 11">
            <a:extLst>
              <a:ext uri="{FF2B5EF4-FFF2-40B4-BE49-F238E27FC236}">
                <a16:creationId xmlns:a16="http://schemas.microsoft.com/office/drawing/2014/main" id="{D59BF54E-7DFC-13D0-FCD9-CE7C1823362C}"/>
              </a:ext>
            </a:extLst>
          </p:cNvPr>
          <p:cNvSpPr txBox="1"/>
          <p:nvPr/>
        </p:nvSpPr>
        <p:spPr>
          <a:xfrm>
            <a:off x="6139069" y="4048007"/>
            <a:ext cx="1089196" cy="338554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600"/>
              <a:t> MG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00654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3A899BF7-8828-8C0A-FFCF-B2A99614DE11}"/>
              </a:ext>
            </a:extLst>
          </p:cNvPr>
          <p:cNvSpPr/>
          <p:nvPr/>
        </p:nvSpPr>
        <p:spPr>
          <a:xfrm>
            <a:off x="-264507" y="-211606"/>
            <a:ext cx="13049000" cy="7635428"/>
          </a:xfrm>
          <a:prstGeom prst="rect">
            <a:avLst/>
          </a:prstGeom>
          <a:solidFill>
            <a:srgbClr val="D9D9D9">
              <a:alpha val="3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82074" y="2688836"/>
            <a:ext cx="6627851" cy="2317788"/>
          </a:xfrm>
        </p:spPr>
        <p:txBody>
          <a:bodyPr>
            <a:normAutofit fontScale="90000"/>
          </a:bodyPr>
          <a:lstStyle/>
          <a:p>
            <a:r>
              <a:rPr lang="pt-BR" sz="7000">
                <a:solidFill>
                  <a:srgbClr val="000000"/>
                </a:solidFill>
                <a:latin typeface="Aptos"/>
              </a:rPr>
              <a:t>Obrigada!</a:t>
            </a:r>
            <a:br>
              <a:rPr lang="pt-BR" sz="7000">
                <a:solidFill>
                  <a:srgbClr val="000000"/>
                </a:solidFill>
                <a:latin typeface="Aptos"/>
              </a:rPr>
            </a:br>
            <a:r>
              <a:rPr lang="pt-BR" sz="7000">
                <a:solidFill>
                  <a:srgbClr val="000000"/>
                </a:solidFill>
                <a:latin typeface="Aptos"/>
              </a:rPr>
              <a:t/>
            </a:r>
            <a:br>
              <a:rPr lang="pt-BR" sz="7000">
                <a:solidFill>
                  <a:srgbClr val="000000"/>
                </a:solidFill>
                <a:latin typeface="Aptos"/>
              </a:rPr>
            </a:br>
            <a:r>
              <a:rPr lang="pt-BR" sz="7000">
                <a:solidFill>
                  <a:srgbClr val="000000"/>
                </a:solidFill>
                <a:latin typeface="Aptos"/>
              </a:rPr>
              <a:t>dqa@mma.gov.br </a:t>
            </a:r>
            <a:endParaRPr lang="de-DE" sz="7000">
              <a:solidFill>
                <a:srgbClr val="000000"/>
              </a:solidFill>
              <a:latin typeface="Aptos"/>
            </a:endParaRPr>
          </a:p>
        </p:txBody>
      </p:sp>
    </p:spTree>
    <p:extLst>
      <p:ext uri="{BB962C8B-B14F-4D97-AF65-F5344CB8AC3E}">
        <p14:creationId xmlns:p14="http://schemas.microsoft.com/office/powerpoint/2010/main" val="96317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C7E015-415D-FF0D-42B0-D48CF00F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653" y="365125"/>
            <a:ext cx="10515600" cy="1325563"/>
          </a:xfrm>
        </p:spPr>
        <p:txBody>
          <a:bodyPr>
            <a:normAutofit/>
          </a:bodyPr>
          <a:lstStyle/>
          <a:p>
            <a:r>
              <a:rPr lang="pt-BR" sz="4000" dirty="0">
                <a:highlight>
                  <a:srgbClr val="F2F2F2"/>
                </a:highlight>
                <a:latin typeface="Aptos"/>
              </a:rPr>
              <a:t>  Conteúdo do relatório   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D32553-ADA1-26DD-C956-4099DDC8CA61}"/>
              </a:ext>
            </a:extLst>
          </p:cNvPr>
          <p:cNvSpPr txBox="1"/>
          <p:nvPr/>
        </p:nvSpPr>
        <p:spPr>
          <a:xfrm>
            <a:off x="950731" y="1694856"/>
            <a:ext cx="5145862" cy="453425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1600"/>
              <a:t>Método de coleta de informações</a:t>
            </a:r>
            <a:endParaRPr lang="pt-BR" sz="1200"/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pt-BR" sz="80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1600"/>
              <a:t>Governança sobre a qualidade do ar no Brasil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pt-BR" sz="100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1600"/>
              <a:t>Rede de monitoramento da qualidade do ar no Brasil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pt-BR" sz="100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1600"/>
              <a:t>Poluentes monitorados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pt-BR" sz="1000"/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/>
              <a:buChar char="•"/>
            </a:pPr>
            <a:r>
              <a:rPr lang="pt-BR" sz="1600"/>
              <a:t>Completude dos dados e violações dos padrões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pt-BR" sz="800"/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pt-BR" sz="1600">
                <a:cs typeface="Arial"/>
              </a:rPr>
              <a:t>Área de cobertura do monitoramento</a:t>
            </a:r>
            <a:endParaRPr lang="en-US" sz="1600">
              <a:cs typeface="Arial"/>
            </a:endParaRPr>
          </a:p>
          <a:p>
            <a:pPr>
              <a:lnSpc>
                <a:spcPct val="150000"/>
              </a:lnSpc>
            </a:pPr>
            <a:endParaRPr lang="pt-BR" sz="900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,Sans-Serif"/>
              <a:buChar char="•"/>
            </a:pPr>
            <a:r>
              <a:rPr lang="pt-BR" sz="1600">
                <a:cs typeface="Arial"/>
              </a:rPr>
              <a:t>Perspectivas para ampliação da rede</a:t>
            </a:r>
            <a:endParaRPr lang="en-US" sz="1600">
              <a:cs typeface="Arial"/>
            </a:endParaRPr>
          </a:p>
          <a:p>
            <a:pPr>
              <a:lnSpc>
                <a:spcPct val="150000"/>
              </a:lnSpc>
            </a:pPr>
            <a:endParaRPr lang="pt-BR" sz="1000">
              <a:cs typeface="Arial"/>
            </a:endParaRPr>
          </a:p>
        </p:txBody>
      </p:sp>
      <p:sp>
        <p:nvSpPr>
          <p:cNvPr id="7" name="Nuvem 6">
            <a:extLst>
              <a:ext uri="{FF2B5EF4-FFF2-40B4-BE49-F238E27FC236}">
                <a16:creationId xmlns:a16="http://schemas.microsoft.com/office/drawing/2014/main" id="{D362F9D2-DEE7-19CF-9FC4-D970369C9928}"/>
              </a:ext>
            </a:extLst>
          </p:cNvPr>
          <p:cNvSpPr/>
          <p:nvPr/>
        </p:nvSpPr>
        <p:spPr>
          <a:xfrm flipH="1">
            <a:off x="-627261" y="-496455"/>
            <a:ext cx="2345353" cy="1001643"/>
          </a:xfrm>
          <a:prstGeom prst="cloud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/>
              <a:t> 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0" name="Nuvem 9">
            <a:extLst>
              <a:ext uri="{FF2B5EF4-FFF2-40B4-BE49-F238E27FC236}">
                <a16:creationId xmlns:a16="http://schemas.microsoft.com/office/drawing/2014/main" id="{4B5FDDB0-5864-040D-A9CD-52D3EA6FE5F4}"/>
              </a:ext>
            </a:extLst>
          </p:cNvPr>
          <p:cNvSpPr/>
          <p:nvPr/>
        </p:nvSpPr>
        <p:spPr>
          <a:xfrm flipH="1">
            <a:off x="9411787" y="5188307"/>
            <a:ext cx="1643829" cy="916976"/>
          </a:xfrm>
          <a:prstGeom prst="cloud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/>
              <a:t> 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3" name="Trapezoide 12">
            <a:extLst>
              <a:ext uri="{FF2B5EF4-FFF2-40B4-BE49-F238E27FC236}">
                <a16:creationId xmlns:a16="http://schemas.microsoft.com/office/drawing/2014/main" id="{D9067D48-4C11-DB3E-89B0-EE6D8FCD2F98}"/>
              </a:ext>
            </a:extLst>
          </p:cNvPr>
          <p:cNvSpPr/>
          <p:nvPr/>
        </p:nvSpPr>
        <p:spPr>
          <a:xfrm>
            <a:off x="8043470" y="6274727"/>
            <a:ext cx="1103142" cy="1435597"/>
          </a:xfrm>
          <a:prstGeom prst="trapezoid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Nuvem 13">
            <a:extLst>
              <a:ext uri="{FF2B5EF4-FFF2-40B4-BE49-F238E27FC236}">
                <a16:creationId xmlns:a16="http://schemas.microsoft.com/office/drawing/2014/main" id="{057D2591-A940-10A3-E69A-8188CE064FE6}"/>
              </a:ext>
            </a:extLst>
          </p:cNvPr>
          <p:cNvSpPr/>
          <p:nvPr/>
        </p:nvSpPr>
        <p:spPr>
          <a:xfrm flipH="1">
            <a:off x="8419977" y="6010783"/>
            <a:ext cx="313353" cy="203358"/>
          </a:xfrm>
          <a:prstGeom prst="cloud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/>
              <a:t> 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5" name="Nuvem 14">
            <a:extLst>
              <a:ext uri="{FF2B5EF4-FFF2-40B4-BE49-F238E27FC236}">
                <a16:creationId xmlns:a16="http://schemas.microsoft.com/office/drawing/2014/main" id="{F6CEE738-22E8-3965-7B19-4698B029B53C}"/>
              </a:ext>
            </a:extLst>
          </p:cNvPr>
          <p:cNvSpPr/>
          <p:nvPr/>
        </p:nvSpPr>
        <p:spPr>
          <a:xfrm flipH="1">
            <a:off x="8734452" y="5732592"/>
            <a:ext cx="724590" cy="384786"/>
          </a:xfrm>
          <a:prstGeom prst="cloud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/>
              <a:t> 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6" name="Nuvem 15">
            <a:extLst>
              <a:ext uri="{FF2B5EF4-FFF2-40B4-BE49-F238E27FC236}">
                <a16:creationId xmlns:a16="http://schemas.microsoft.com/office/drawing/2014/main" id="{9C0603B9-7B64-7089-5210-234E278FB9AC}"/>
              </a:ext>
            </a:extLst>
          </p:cNvPr>
          <p:cNvSpPr/>
          <p:nvPr/>
        </p:nvSpPr>
        <p:spPr>
          <a:xfrm flipH="1">
            <a:off x="9871405" y="4728687"/>
            <a:ext cx="1643829" cy="916976"/>
          </a:xfrm>
          <a:prstGeom prst="cloud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/>
              <a:t> 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1" name="Nuvem 10">
            <a:extLst>
              <a:ext uri="{FF2B5EF4-FFF2-40B4-BE49-F238E27FC236}">
                <a16:creationId xmlns:a16="http://schemas.microsoft.com/office/drawing/2014/main" id="{F30A56E2-0278-8972-408D-C19CDB959A3B}"/>
              </a:ext>
            </a:extLst>
          </p:cNvPr>
          <p:cNvSpPr/>
          <p:nvPr/>
        </p:nvSpPr>
        <p:spPr>
          <a:xfrm flipH="1" flipV="1">
            <a:off x="10367311" y="4595641"/>
            <a:ext cx="2998495" cy="1328214"/>
          </a:xfrm>
          <a:prstGeom prst="cloud">
            <a:avLst/>
          </a:prstGeom>
          <a:solidFill>
            <a:schemeClr val="bg2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/>
              <a:t> </a:t>
            </a:r>
            <a:endParaRPr lang="pt-BR" b="1">
              <a:solidFill>
                <a:schemeClr val="tx1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6C30DEAE-612A-FC2C-FE18-FB7EFBC74D7D}"/>
              </a:ext>
            </a:extLst>
          </p:cNvPr>
          <p:cNvSpPr txBox="1"/>
          <p:nvPr/>
        </p:nvSpPr>
        <p:spPr>
          <a:xfrm>
            <a:off x="6711779" y="1594021"/>
            <a:ext cx="5152767" cy="330167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lnSpc>
                <a:spcPct val="200000"/>
              </a:lnSpc>
              <a:buFont typeface="Arial,Sans-Serif"/>
              <a:buChar char="•"/>
            </a:pPr>
            <a:r>
              <a:rPr lang="pt-BR" sz="1600">
                <a:cs typeface="Arial"/>
              </a:rPr>
              <a:t>Comunicação e divulgação dos dados nos estados</a:t>
            </a:r>
            <a:endParaRPr lang="en-US">
              <a:cs typeface="Arial"/>
            </a:endParaRPr>
          </a:p>
          <a:p>
            <a:pPr marL="742950" lvl="2" indent="-285750">
              <a:lnSpc>
                <a:spcPct val="200000"/>
              </a:lnSpc>
              <a:buFont typeface="Wingdings,Sans-Serif"/>
              <a:buChar char="§"/>
            </a:pPr>
            <a:r>
              <a:rPr lang="pt-BR" sz="1600">
                <a:ea typeface="+mn-lt"/>
                <a:cs typeface="+mn-lt"/>
              </a:rPr>
              <a:t>Relatório de avaliação da qualidade do ar</a:t>
            </a:r>
            <a:endParaRPr lang="pt-BR" sz="1600">
              <a:cs typeface="Arial"/>
            </a:endParaRPr>
          </a:p>
          <a:p>
            <a:pPr marL="742950" lvl="2" indent="-285750">
              <a:lnSpc>
                <a:spcPct val="200000"/>
              </a:lnSpc>
              <a:buFont typeface="Wingdings,Sans-Serif"/>
              <a:buChar char="§"/>
            </a:pPr>
            <a:r>
              <a:rPr lang="pt-BR" sz="1600">
                <a:cs typeface="Arial"/>
              </a:rPr>
              <a:t>Planos de controle de emissões</a:t>
            </a:r>
            <a:r>
              <a:rPr lang="en-US" sz="1600">
                <a:cs typeface="Arial"/>
              </a:rPr>
              <a:t> </a:t>
            </a:r>
          </a:p>
          <a:p>
            <a:pPr marL="742950" lvl="2" indent="-285750">
              <a:lnSpc>
                <a:spcPct val="200000"/>
              </a:lnSpc>
              <a:buFont typeface="Wingdings,Sans-Serif"/>
              <a:buChar char="§"/>
            </a:pPr>
            <a:r>
              <a:rPr lang="pt-BR" sz="1600">
                <a:cs typeface="Arial"/>
              </a:rPr>
              <a:t>Inventários de emissões</a:t>
            </a:r>
            <a:r>
              <a:rPr lang="en-US" sz="1600">
                <a:cs typeface="Arial"/>
              </a:rPr>
              <a:t>​​</a:t>
            </a:r>
            <a:endParaRPr lang="en-US"/>
          </a:p>
          <a:p>
            <a:pPr marL="742950" lvl="2" indent="-285750">
              <a:lnSpc>
                <a:spcPct val="200000"/>
              </a:lnSpc>
              <a:buFont typeface="Wingdings,Sans-Serif"/>
              <a:buChar char="§"/>
            </a:pPr>
            <a:r>
              <a:rPr lang="pt-BR" sz="1600">
                <a:cs typeface="Arial"/>
              </a:rPr>
              <a:t>Sistema </a:t>
            </a:r>
            <a:r>
              <a:rPr lang="pt-BR" sz="1600" err="1">
                <a:cs typeface="Arial"/>
              </a:rPr>
              <a:t>MonitorAr</a:t>
            </a:r>
            <a:r>
              <a:rPr lang="pt-BR" sz="1600">
                <a:cs typeface="Arial"/>
              </a:rPr>
              <a:t>​</a:t>
            </a:r>
            <a:r>
              <a:rPr lang="en-US" sz="1600">
                <a:cs typeface="Arial"/>
              </a:rPr>
              <a:t>​</a:t>
            </a:r>
          </a:p>
          <a:p>
            <a:pPr>
              <a:lnSpc>
                <a:spcPct val="200000"/>
              </a:lnSpc>
            </a:pPr>
            <a:r>
              <a:rPr lang="pt-BR" sz="1050">
                <a:cs typeface="Arial"/>
              </a:rPr>
              <a:t>​</a:t>
            </a:r>
          </a:p>
          <a:p>
            <a:pPr marL="285750" indent="-285750">
              <a:lnSpc>
                <a:spcPct val="200000"/>
              </a:lnSpc>
              <a:buFont typeface="Arial,Sans-Serif"/>
              <a:buChar char="•"/>
            </a:pPr>
            <a:r>
              <a:rPr lang="pt-BR" sz="1600">
                <a:cs typeface="Arial"/>
              </a:rPr>
              <a:t>Publicações científicas</a:t>
            </a:r>
            <a:r>
              <a:rPr lang="en-US" sz="1600">
                <a:cs typeface="Arial"/>
              </a:rPr>
              <a:t>​​</a:t>
            </a:r>
          </a:p>
        </p:txBody>
      </p:sp>
      <p:sp>
        <p:nvSpPr>
          <p:cNvPr id="19" name="Nuvem 18">
            <a:extLst>
              <a:ext uri="{FF2B5EF4-FFF2-40B4-BE49-F238E27FC236}">
                <a16:creationId xmlns:a16="http://schemas.microsoft.com/office/drawing/2014/main" id="{A6B015FC-E9E2-B597-4AD0-9766C71F9D1D}"/>
              </a:ext>
            </a:extLst>
          </p:cNvPr>
          <p:cNvSpPr/>
          <p:nvPr/>
        </p:nvSpPr>
        <p:spPr>
          <a:xfrm flipH="1" flipV="1">
            <a:off x="729042" y="3740056"/>
            <a:ext cx="434469" cy="360269"/>
          </a:xfrm>
          <a:prstGeom prst="cloud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b="1"/>
              <a:t> </a:t>
            </a:r>
            <a:endParaRPr lang="pt-BR" b="1">
              <a:solidFill>
                <a:schemeClr val="tx1"/>
              </a:solidFill>
            </a:endParaRPr>
          </a:p>
        </p:txBody>
      </p:sp>
      <p:pic>
        <p:nvPicPr>
          <p:cNvPr id="20" name="Imagem 19" descr="Net Icons - Free SVG &amp; PNG Net Images - Noun Project">
            <a:extLst>
              <a:ext uri="{FF2B5EF4-FFF2-40B4-BE49-F238E27FC236}">
                <a16:creationId xmlns:a16="http://schemas.microsoft.com/office/drawing/2014/main" id="{EA44BAE1-1E08-7DB1-DA43-B3815D8BF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120" y="3037096"/>
            <a:ext cx="444905" cy="403716"/>
          </a:xfrm>
          <a:prstGeom prst="rect">
            <a:avLst/>
          </a:prstGeom>
        </p:spPr>
      </p:pic>
      <p:pic>
        <p:nvPicPr>
          <p:cNvPr id="4" name="Imagem 3" descr="Vetor de Square Meter icon. M2 sign. Flat area in square metres . Measuring  land area icon. Place dimension pictogram. Vector outline illustration  isolated on white background. do Stock | Adobe Stock">
            <a:extLst>
              <a:ext uri="{FF2B5EF4-FFF2-40B4-BE49-F238E27FC236}">
                <a16:creationId xmlns:a16="http://schemas.microsoft.com/office/drawing/2014/main" id="{5A44AB59-B333-021D-DA19-A0D651D10B6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0101" t="16574" r="22101" b="17980"/>
          <a:stretch/>
        </p:blipFill>
        <p:spPr>
          <a:xfrm>
            <a:off x="729783" y="4942354"/>
            <a:ext cx="430893" cy="515978"/>
          </a:xfrm>
          <a:prstGeom prst="rect">
            <a:avLst/>
          </a:prstGeom>
        </p:spPr>
      </p:pic>
      <p:pic>
        <p:nvPicPr>
          <p:cNvPr id="5" name="Imagem 4" descr="Simple black and white icon of a bar chart with an increasin | Colourbox">
            <a:extLst>
              <a:ext uri="{FF2B5EF4-FFF2-40B4-BE49-F238E27FC236}">
                <a16:creationId xmlns:a16="http://schemas.microsoft.com/office/drawing/2014/main" id="{0B9F6A72-E1BB-0BA2-280B-D940ACFE25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415" y="4376457"/>
            <a:ext cx="322170" cy="357468"/>
          </a:xfrm>
          <a:prstGeom prst="rect">
            <a:avLst/>
          </a:prstGeom>
        </p:spPr>
      </p:pic>
      <p:pic>
        <p:nvPicPr>
          <p:cNvPr id="6" name="Imagem 5" descr="Communication - Free people icons">
            <a:extLst>
              <a:ext uri="{FF2B5EF4-FFF2-40B4-BE49-F238E27FC236}">
                <a16:creationId xmlns:a16="http://schemas.microsoft.com/office/drawing/2014/main" id="{90FC4FA5-5DD8-4E6E-1AD8-DB38F2C07E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6379" y="1685085"/>
            <a:ext cx="551890" cy="529477"/>
          </a:xfrm>
          <a:prstGeom prst="rect">
            <a:avLst/>
          </a:prstGeom>
        </p:spPr>
      </p:pic>
      <p:pic>
        <p:nvPicPr>
          <p:cNvPr id="8" name="Imagem 7" descr="depositphotos_180290936-stock-illustration-article-writing-line-vector-icon .jpg">
            <a:extLst>
              <a:ext uri="{FF2B5EF4-FFF2-40B4-BE49-F238E27FC236}">
                <a16:creationId xmlns:a16="http://schemas.microsoft.com/office/drawing/2014/main" id="{1959477B-0C56-B245-DA5C-7146C6B6F8E3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5469" r="552" b="11940"/>
          <a:stretch/>
        </p:blipFill>
        <p:spPr>
          <a:xfrm>
            <a:off x="6442262" y="4440533"/>
            <a:ext cx="584998" cy="553335"/>
          </a:xfrm>
          <a:prstGeom prst="rect">
            <a:avLst/>
          </a:prstGeom>
        </p:spPr>
      </p:pic>
      <p:pic>
        <p:nvPicPr>
          <p:cNvPr id="9" name="Imagem 8" descr="Data Icon Vector Art, Icons, and Graphics for Free Download">
            <a:extLst>
              <a:ext uri="{FF2B5EF4-FFF2-40B4-BE49-F238E27FC236}">
                <a16:creationId xmlns:a16="http://schemas.microsoft.com/office/drawing/2014/main" id="{06E26380-61EB-0D3D-7E03-8871FDFBB3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7636" y="1713754"/>
            <a:ext cx="539376" cy="516962"/>
          </a:xfrm>
          <a:prstGeom prst="rect">
            <a:avLst/>
          </a:prstGeom>
        </p:spPr>
      </p:pic>
      <p:pic>
        <p:nvPicPr>
          <p:cNvPr id="12" name="Imagem 11" descr="Team management - Free people icons">
            <a:extLst>
              <a:ext uri="{FF2B5EF4-FFF2-40B4-BE49-F238E27FC236}">
                <a16:creationId xmlns:a16="http://schemas.microsoft.com/office/drawing/2014/main" id="{58E1CB34-9D9F-8BD6-89A4-062E42485CB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613" y="2379848"/>
            <a:ext cx="417422" cy="383804"/>
          </a:xfrm>
          <a:prstGeom prst="rect">
            <a:avLst/>
          </a:prstGeom>
        </p:spPr>
      </p:pic>
      <p:pic>
        <p:nvPicPr>
          <p:cNvPr id="22" name="Imagem 21" descr="Editing Expand Icon | iOS 7 Iconpack | Icons8">
            <a:extLst>
              <a:ext uri="{FF2B5EF4-FFF2-40B4-BE49-F238E27FC236}">
                <a16:creationId xmlns:a16="http://schemas.microsoft.com/office/drawing/2014/main" id="{D4AE0BB7-093E-B96E-8A96-F885544EA44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3791" y="5584730"/>
            <a:ext cx="417421" cy="36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000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F36F3B-AAAB-A3DD-3FA1-9B3A9289C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>
                <a:highlight>
                  <a:srgbClr val="F2F2F2"/>
                </a:highlight>
                <a:latin typeface="Aptos"/>
              </a:rPr>
              <a:t>  Método de coleta das informações  </a:t>
            </a:r>
          </a:p>
        </p:txBody>
      </p:sp>
      <p:sp>
        <p:nvSpPr>
          <p:cNvPr id="4" name="Retângulo: Cantos Arredondados 3">
            <a:extLst>
              <a:ext uri="{FF2B5EF4-FFF2-40B4-BE49-F238E27FC236}">
                <a16:creationId xmlns:a16="http://schemas.microsoft.com/office/drawing/2014/main" id="{53C714BC-045E-F407-EFC9-31ED96A59E16}"/>
              </a:ext>
            </a:extLst>
          </p:cNvPr>
          <p:cNvSpPr/>
          <p:nvPr/>
        </p:nvSpPr>
        <p:spPr>
          <a:xfrm>
            <a:off x="980324" y="2415889"/>
            <a:ext cx="2888683" cy="174250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>
                <a:solidFill>
                  <a:srgbClr val="000000"/>
                </a:solidFill>
              </a:rPr>
              <a:t>Pesquisa nas Homepages das </a:t>
            </a:r>
            <a:r>
              <a:rPr lang="pt-BR" err="1">
                <a:solidFill>
                  <a:srgbClr val="000000"/>
                </a:solidFill>
              </a:rPr>
              <a:t>OEMAs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802AE4DB-4F03-2E51-A7B6-9E3B2B0CE6FF}"/>
              </a:ext>
            </a:extLst>
          </p:cNvPr>
          <p:cNvSpPr/>
          <p:nvPr/>
        </p:nvSpPr>
        <p:spPr>
          <a:xfrm>
            <a:off x="980323" y="4377335"/>
            <a:ext cx="2888683" cy="1262728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>
                <a:solidFill>
                  <a:srgbClr val="000000"/>
                </a:solidFill>
              </a:rPr>
              <a:t>Aplicação de </a:t>
            </a:r>
          </a:p>
          <a:p>
            <a:pPr algn="ctr"/>
            <a:r>
              <a:rPr lang="pt-BR">
                <a:solidFill>
                  <a:srgbClr val="000000"/>
                </a:solidFill>
              </a:rPr>
              <a:t>questionário às </a:t>
            </a:r>
            <a:r>
              <a:rPr lang="pt-BR" err="1">
                <a:solidFill>
                  <a:srgbClr val="000000"/>
                </a:solidFill>
              </a:rPr>
              <a:t>UFs</a:t>
            </a:r>
            <a:endParaRPr lang="pt-BR">
              <a:solidFill>
                <a:srgbClr val="000000"/>
              </a:solidFill>
            </a:endParaRPr>
          </a:p>
        </p:txBody>
      </p:sp>
      <p:sp>
        <p:nvSpPr>
          <p:cNvPr id="7" name="Retângulo: Cantos Arredondados 6">
            <a:extLst>
              <a:ext uri="{FF2B5EF4-FFF2-40B4-BE49-F238E27FC236}">
                <a16:creationId xmlns:a16="http://schemas.microsoft.com/office/drawing/2014/main" id="{E39845AD-F2C8-3621-92A3-FBDE864BF44E}"/>
              </a:ext>
            </a:extLst>
          </p:cNvPr>
          <p:cNvSpPr/>
          <p:nvPr/>
        </p:nvSpPr>
        <p:spPr>
          <a:xfrm>
            <a:off x="4310546" y="2415889"/>
            <a:ext cx="6995016" cy="3224172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Características da rede de monitoramento;</a:t>
            </a:r>
            <a:endParaRPr lang="pt-BR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Divulgação e disponibilização dos dados de qualidade do ar;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Interligação com o </a:t>
            </a:r>
            <a:r>
              <a:rPr lang="pt-BR" err="1">
                <a:solidFill>
                  <a:srgbClr val="000000"/>
                </a:solidFill>
              </a:rPr>
              <a:t>MonitorAr</a:t>
            </a:r>
            <a:r>
              <a:rPr lang="pt-BR">
                <a:solidFill>
                  <a:srgbClr val="000000"/>
                </a:solidFill>
              </a:rPr>
              <a:t>;</a:t>
            </a:r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t-BR">
                <a:solidFill>
                  <a:srgbClr val="000000"/>
                </a:solidFill>
              </a:rPr>
              <a:t>Elaboração e divulgação de: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Relatório de Avaliação da Qualidade do Ar;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Plano de Controle de Emissões Atmosféricas;</a:t>
            </a:r>
          </a:p>
          <a:p>
            <a:pPr marL="742950" lvl="1" indent="-285750">
              <a:lnSpc>
                <a:spcPct val="150000"/>
              </a:lnSpc>
              <a:buFont typeface="Courier New"/>
              <a:buChar char="o"/>
            </a:pPr>
            <a:r>
              <a:rPr lang="pt-BR">
                <a:solidFill>
                  <a:srgbClr val="000000"/>
                </a:solidFill>
              </a:rPr>
              <a:t>Inventário de Emissões Atmosféricas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03779222-2E65-96CC-3F30-9CCE34034916}"/>
              </a:ext>
            </a:extLst>
          </p:cNvPr>
          <p:cNvSpPr txBox="1">
            <a:spLocks/>
          </p:cNvSpPr>
          <p:nvPr/>
        </p:nvSpPr>
        <p:spPr>
          <a:xfrm>
            <a:off x="1174044" y="1717503"/>
            <a:ext cx="2500488" cy="732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/>
              <a:t>Abordagens</a:t>
            </a:r>
            <a:endParaRPr lang="pt-BR" sz="1200"/>
          </a:p>
        </p:txBody>
      </p:sp>
      <p:grpSp>
        <p:nvGrpSpPr>
          <p:cNvPr id="12" name="Agrupar 11">
            <a:extLst>
              <a:ext uri="{FF2B5EF4-FFF2-40B4-BE49-F238E27FC236}">
                <a16:creationId xmlns:a16="http://schemas.microsoft.com/office/drawing/2014/main" id="{EF113698-CF13-EC9C-6AEF-A0DDF2FBDDA8}"/>
              </a:ext>
            </a:extLst>
          </p:cNvPr>
          <p:cNvGrpSpPr/>
          <p:nvPr/>
        </p:nvGrpSpPr>
        <p:grpSpPr>
          <a:xfrm>
            <a:off x="415777" y="5487486"/>
            <a:ext cx="2345353" cy="1001643"/>
            <a:chOff x="429888" y="5501597"/>
            <a:chExt cx="2345353" cy="1001643"/>
          </a:xfrm>
        </p:grpSpPr>
        <p:sp>
          <p:nvSpPr>
            <p:cNvPr id="10" name="Nuvem 9">
              <a:extLst>
                <a:ext uri="{FF2B5EF4-FFF2-40B4-BE49-F238E27FC236}">
                  <a16:creationId xmlns:a16="http://schemas.microsoft.com/office/drawing/2014/main" id="{FDC268F5-9FF9-3FC2-6E9B-E5DB54CA9D63}"/>
                </a:ext>
              </a:extLst>
            </p:cNvPr>
            <p:cNvSpPr/>
            <p:nvPr/>
          </p:nvSpPr>
          <p:spPr>
            <a:xfrm flipH="1">
              <a:off x="429888" y="5501597"/>
              <a:ext cx="2345353" cy="1001643"/>
            </a:xfrm>
            <a:prstGeom prst="cloud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b="1"/>
                <a:t> </a:t>
              </a:r>
              <a:endParaRPr lang="pt-BR" b="1">
                <a:solidFill>
                  <a:schemeClr val="tx1"/>
                </a:solidFill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4630ECE-4F8E-D33B-1643-A02F7CD9C2CF}"/>
                </a:ext>
              </a:extLst>
            </p:cNvPr>
            <p:cNvSpPr txBox="1"/>
            <p:nvPr/>
          </p:nvSpPr>
          <p:spPr>
            <a:xfrm>
              <a:off x="984956" y="5683955"/>
              <a:ext cx="1261534" cy="646331"/>
            </a:xfrm>
            <a:prstGeom prst="rect">
              <a:avLst/>
            </a:prstGeom>
            <a:noFill/>
            <a:ln>
              <a:noFill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b="1"/>
                <a:t>100% de</a:t>
              </a:r>
              <a:endParaRPr lang="pt-BR"/>
            </a:p>
            <a:p>
              <a:pPr algn="ctr"/>
              <a:r>
                <a:rPr lang="pt-BR" b="1"/>
                <a:t>retorno</a:t>
              </a:r>
              <a:endParaRPr lang="pt-BR"/>
            </a:p>
          </p:txBody>
        </p:sp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28227546-0DC0-BFC7-439C-DD61FC5E3D56}"/>
              </a:ext>
            </a:extLst>
          </p:cNvPr>
          <p:cNvSpPr txBox="1">
            <a:spLocks/>
          </p:cNvSpPr>
          <p:nvPr/>
        </p:nvSpPr>
        <p:spPr>
          <a:xfrm>
            <a:off x="6551176" y="1717502"/>
            <a:ext cx="2500488" cy="7328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/>
              <a:t>Informações</a:t>
            </a:r>
            <a:endParaRPr lang="pt-BR" sz="1200"/>
          </a:p>
        </p:txBody>
      </p:sp>
    </p:spTree>
    <p:extLst>
      <p:ext uri="{BB962C8B-B14F-4D97-AF65-F5344CB8AC3E}">
        <p14:creationId xmlns:p14="http://schemas.microsoft.com/office/powerpoint/2010/main" val="698410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3AF5ED4D-7BFF-B9BC-56D3-92049FA6AC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1324" r="707" b="544"/>
          <a:stretch/>
        </p:blipFill>
        <p:spPr>
          <a:xfrm>
            <a:off x="6239124" y="1107"/>
            <a:ext cx="4445999" cy="6613260"/>
          </a:xfrm>
          <a:prstGeom prst="rect">
            <a:avLst/>
          </a:prstGeom>
        </p:spPr>
      </p:pic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42C8CB12-DF55-8A48-270A-7765AFA730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-1556" r="-379"/>
          <a:stretch/>
        </p:blipFill>
        <p:spPr>
          <a:xfrm>
            <a:off x="925392" y="616987"/>
            <a:ext cx="4062202" cy="59973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DADCF65-8463-E1AB-B042-D5A2C956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270" y="93796"/>
            <a:ext cx="10515600" cy="664205"/>
          </a:xfrm>
        </p:spPr>
        <p:txBody>
          <a:bodyPr>
            <a:noAutofit/>
          </a:bodyPr>
          <a:lstStyle/>
          <a:p>
            <a:r>
              <a:rPr lang="pt-BR" sz="4000">
                <a:highlight>
                  <a:srgbClr val="F2F2F2"/>
                </a:highlight>
                <a:latin typeface="Aptos"/>
              </a:rPr>
              <a:t>  Rede de monitoramento  </a:t>
            </a:r>
          </a:p>
        </p:txBody>
      </p:sp>
    </p:spTree>
    <p:extLst>
      <p:ext uri="{BB962C8B-B14F-4D97-AF65-F5344CB8AC3E}">
        <p14:creationId xmlns:p14="http://schemas.microsoft.com/office/powerpoint/2010/main" val="3026170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Mapa&#10;&#10;Descrição gerada automaticamente">
            <a:extLst>
              <a:ext uri="{FF2B5EF4-FFF2-40B4-BE49-F238E27FC236}">
                <a16:creationId xmlns:a16="http://schemas.microsoft.com/office/drawing/2014/main" id="{EDD71A48-2270-F6EA-E208-98469792B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310" y="607819"/>
            <a:ext cx="9187130" cy="5867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452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DCF65-8463-E1AB-B042-D5A2C956B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40" y="480144"/>
            <a:ext cx="10515600" cy="664205"/>
          </a:xfrm>
        </p:spPr>
        <p:txBody>
          <a:bodyPr>
            <a:normAutofit/>
          </a:bodyPr>
          <a:lstStyle/>
          <a:p>
            <a:r>
              <a:rPr lang="pt-BR" sz="4000">
                <a:highlight>
                  <a:srgbClr val="F2F2F2"/>
                </a:highlight>
              </a:rPr>
              <a:t>  Rede de monitoramento – 2023 x 2024  </a:t>
            </a: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8BB62AEA-8D89-DF57-D959-BED5FEC0D7D1}"/>
              </a:ext>
            </a:extLst>
          </p:cNvPr>
          <p:cNvGrpSpPr/>
          <p:nvPr/>
        </p:nvGrpSpPr>
        <p:grpSpPr>
          <a:xfrm>
            <a:off x="906359" y="4504478"/>
            <a:ext cx="4237527" cy="584775"/>
            <a:chOff x="6473721" y="4599591"/>
            <a:chExt cx="5308548" cy="783715"/>
          </a:xfrm>
        </p:grpSpPr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8A765B6-42B8-328D-64C4-EC5D78553096}"/>
                </a:ext>
              </a:extLst>
            </p:cNvPr>
            <p:cNvSpPr txBox="1"/>
            <p:nvPr/>
          </p:nvSpPr>
          <p:spPr>
            <a:xfrm>
              <a:off x="6473721" y="4599591"/>
              <a:ext cx="2191113" cy="78371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3200" b="1">
                  <a:solidFill>
                    <a:schemeClr val="accent6"/>
                  </a:solidFill>
                </a:rPr>
                <a:t>+27 </a:t>
              </a:r>
              <a:r>
                <a:rPr lang="pt-BR" b="1">
                  <a:solidFill>
                    <a:schemeClr val="accent6"/>
                  </a:solidFill>
                </a:rPr>
                <a:t>(+7,5%)</a:t>
              </a:r>
              <a:endParaRPr lang="pt-BR">
                <a:solidFill>
                  <a:schemeClr val="accent6"/>
                </a:solidFill>
              </a:endParaRPr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4B784E8-F275-A2D4-567B-69B0F6AA2182}"/>
                </a:ext>
              </a:extLst>
            </p:cNvPr>
            <p:cNvSpPr txBox="1"/>
            <p:nvPr/>
          </p:nvSpPr>
          <p:spPr>
            <a:xfrm>
              <a:off x="8782993" y="4609537"/>
              <a:ext cx="2999276" cy="7012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400" b="1"/>
                <a:t>estações de referência</a:t>
              </a:r>
              <a:r>
                <a:rPr lang="pt-BR" sz="1400"/>
                <a:t> em relação a 2023</a:t>
              </a:r>
            </a:p>
          </p:txBody>
        </p:sp>
      </p:grp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B2122DC-4110-99E7-E9E2-D97D8BFA8A79}"/>
              </a:ext>
            </a:extLst>
          </p:cNvPr>
          <p:cNvSpPr txBox="1"/>
          <p:nvPr/>
        </p:nvSpPr>
        <p:spPr>
          <a:xfrm>
            <a:off x="2085913" y="1992101"/>
            <a:ext cx="188595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2000" b="1"/>
              <a:t>Em 2024: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6383354-1285-6836-B08F-446589C8A41C}"/>
              </a:ext>
            </a:extLst>
          </p:cNvPr>
          <p:cNvGrpSpPr/>
          <p:nvPr/>
        </p:nvGrpSpPr>
        <p:grpSpPr>
          <a:xfrm>
            <a:off x="906358" y="5087183"/>
            <a:ext cx="4237527" cy="584775"/>
            <a:chOff x="6473721" y="4599591"/>
            <a:chExt cx="5308548" cy="783715"/>
          </a:xfrm>
        </p:grpSpPr>
        <p:sp>
          <p:nvSpPr>
            <p:cNvPr id="17" name="CaixaDeTexto 16">
              <a:extLst>
                <a:ext uri="{FF2B5EF4-FFF2-40B4-BE49-F238E27FC236}">
                  <a16:creationId xmlns:a16="http://schemas.microsoft.com/office/drawing/2014/main" id="{5CDD6D82-36B2-6CC9-D04C-F1A0EA5C4FC9}"/>
                </a:ext>
              </a:extLst>
            </p:cNvPr>
            <p:cNvSpPr txBox="1"/>
            <p:nvPr/>
          </p:nvSpPr>
          <p:spPr>
            <a:xfrm>
              <a:off x="6473721" y="4599591"/>
              <a:ext cx="2191113" cy="783715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3200" b="1">
                  <a:solidFill>
                    <a:schemeClr val="accent6"/>
                  </a:solidFill>
                </a:rPr>
                <a:t>+57 </a:t>
              </a:r>
              <a:r>
                <a:rPr lang="pt-BR" b="1">
                  <a:solidFill>
                    <a:schemeClr val="accent6"/>
                  </a:solidFill>
                </a:rPr>
                <a:t>(+154%)</a:t>
              </a:r>
              <a:endParaRPr lang="pt-BR">
                <a:solidFill>
                  <a:schemeClr val="accent6"/>
                </a:solidFill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1A7BA451-CF3B-E575-2A4D-EDBBA69D3189}"/>
                </a:ext>
              </a:extLst>
            </p:cNvPr>
            <p:cNvSpPr txBox="1"/>
            <p:nvPr/>
          </p:nvSpPr>
          <p:spPr>
            <a:xfrm>
              <a:off x="8782993" y="4609537"/>
              <a:ext cx="2999276" cy="701219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pt-BR" sz="1400" b="1"/>
                <a:t>estações indicativas</a:t>
              </a:r>
              <a:r>
                <a:rPr lang="pt-BR" sz="1400"/>
                <a:t> em relação a 2023</a:t>
              </a:r>
            </a:p>
          </p:txBody>
        </p:sp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65784A9-8CBD-0A6F-51EA-ACA3B7EE951D}"/>
              </a:ext>
            </a:extLst>
          </p:cNvPr>
          <p:cNvGrpSpPr/>
          <p:nvPr/>
        </p:nvGrpSpPr>
        <p:grpSpPr>
          <a:xfrm>
            <a:off x="1291061" y="3169021"/>
            <a:ext cx="3451012" cy="584622"/>
            <a:chOff x="2079571" y="4622547"/>
            <a:chExt cx="3451012" cy="707886"/>
          </a:xfrm>
        </p:grpSpPr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B73BA554-89E2-8DA8-2F85-1E61B8B90355}"/>
                </a:ext>
              </a:extLst>
            </p:cNvPr>
            <p:cNvSpPr txBox="1"/>
            <p:nvPr/>
          </p:nvSpPr>
          <p:spPr>
            <a:xfrm>
              <a:off x="2079571" y="4622547"/>
              <a:ext cx="980386" cy="7078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4000"/>
                <a:t>94 </a:t>
              </a:r>
            </a:p>
          </p:txBody>
        </p: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8EB80604-0A8C-DE0D-7980-4799E798E17C}"/>
                </a:ext>
              </a:extLst>
            </p:cNvPr>
            <p:cNvSpPr txBox="1"/>
            <p:nvPr/>
          </p:nvSpPr>
          <p:spPr>
            <a:xfrm>
              <a:off x="2746545" y="4792526"/>
              <a:ext cx="2784038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/>
                <a:t>Estações indicativas </a:t>
              </a: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89342BF3-0C5E-2B17-AD18-989F889DC4F9}"/>
              </a:ext>
            </a:extLst>
          </p:cNvPr>
          <p:cNvGrpSpPr/>
          <p:nvPr/>
        </p:nvGrpSpPr>
        <p:grpSpPr>
          <a:xfrm>
            <a:off x="999708" y="2580790"/>
            <a:ext cx="3742365" cy="584468"/>
            <a:chOff x="1788218" y="4560992"/>
            <a:chExt cx="3742365" cy="830997"/>
          </a:xfrm>
        </p:grpSpPr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FDC13A37-6681-9E3A-80DA-7D6374A9DF6B}"/>
                </a:ext>
              </a:extLst>
            </p:cNvPr>
            <p:cNvSpPr txBox="1"/>
            <p:nvPr/>
          </p:nvSpPr>
          <p:spPr>
            <a:xfrm>
              <a:off x="1788218" y="4560992"/>
              <a:ext cx="1271738" cy="830997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 sz="4000"/>
                <a:t>385</a:t>
              </a:r>
              <a:r>
                <a:rPr lang="pt-BR" sz="4800"/>
                <a:t> 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8BC4F198-EF30-0866-484F-562A4FB2C063}"/>
                </a:ext>
              </a:extLst>
            </p:cNvPr>
            <p:cNvSpPr txBox="1"/>
            <p:nvPr/>
          </p:nvSpPr>
          <p:spPr>
            <a:xfrm>
              <a:off x="2903427" y="4792524"/>
              <a:ext cx="2627156" cy="369332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pt-BR"/>
                <a:t>Estações de referência</a:t>
              </a:r>
            </a:p>
          </p:txBody>
        </p:sp>
      </p:grpSp>
      <p:pic>
        <p:nvPicPr>
          <p:cNvPr id="4" name="Imagem 3" descr="Uma imagem contendo Tabela&#10;&#10;Descrição gerada automaticamente">
            <a:extLst>
              <a:ext uri="{FF2B5EF4-FFF2-40B4-BE49-F238E27FC236}">
                <a16:creationId xmlns:a16="http://schemas.microsoft.com/office/drawing/2014/main" id="{B092D5F1-6D48-3E4A-A459-225115251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4908" r="703" b="5524"/>
          <a:stretch/>
        </p:blipFill>
        <p:spPr>
          <a:xfrm>
            <a:off x="6525719" y="1275832"/>
            <a:ext cx="3773590" cy="4773695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84246BD-DF65-0C06-C024-E1BB1D837B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345" r="278" b="4788"/>
          <a:stretch/>
        </p:blipFill>
        <p:spPr>
          <a:xfrm>
            <a:off x="5661890" y="6176721"/>
            <a:ext cx="5243175" cy="203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64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9E096A-75B6-E7A0-AE90-95D62552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>
                <a:highlight>
                  <a:srgbClr val="F2F2F2"/>
                </a:highlight>
              </a:rPr>
              <a:t>  Poluentes monitorados 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610866-00CF-F025-5424-E70989153F48}"/>
              </a:ext>
            </a:extLst>
          </p:cNvPr>
          <p:cNvSpPr txBox="1"/>
          <p:nvPr/>
        </p:nvSpPr>
        <p:spPr>
          <a:xfrm>
            <a:off x="1707895" y="1567604"/>
            <a:ext cx="134859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7200"/>
              <a:t>26</a:t>
            </a:r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D8869BB-5834-6C51-B4F2-231A74A72E71}"/>
              </a:ext>
            </a:extLst>
          </p:cNvPr>
          <p:cNvSpPr txBox="1"/>
          <p:nvPr/>
        </p:nvSpPr>
        <p:spPr>
          <a:xfrm>
            <a:off x="1675535" y="2581288"/>
            <a:ext cx="139172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poluentes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E37C57E-F1F1-80D1-80B5-370894C06B27}"/>
              </a:ext>
            </a:extLst>
          </p:cNvPr>
          <p:cNvSpPr txBox="1"/>
          <p:nvPr/>
        </p:nvSpPr>
        <p:spPr>
          <a:xfrm>
            <a:off x="491799" y="2965421"/>
            <a:ext cx="3763991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1600"/>
              <a:t>Acetal, NH</a:t>
            </a:r>
            <a:r>
              <a:rPr lang="pt-BR" sz="1600" baseline="-25000"/>
              <a:t>3</a:t>
            </a:r>
            <a:r>
              <a:rPr lang="pt-BR" sz="1600"/>
              <a:t>, BEM, ERT, ETB, FMC, HCNM, HCT, CO, M e P Xileno, CH</a:t>
            </a:r>
            <a:r>
              <a:rPr lang="pt-BR" sz="1600" baseline="-25000"/>
              <a:t>4</a:t>
            </a:r>
            <a:r>
              <a:rPr lang="pt-BR" sz="1600"/>
              <a:t>, </a:t>
            </a:r>
            <a:r>
              <a:rPr lang="pt-BR" sz="1600" err="1"/>
              <a:t>Orto</a:t>
            </a:r>
            <a:r>
              <a:rPr lang="pt-BR" sz="1600"/>
              <a:t> </a:t>
            </a:r>
            <a:r>
              <a:rPr lang="pt-BR" sz="1600" err="1"/>
              <a:t>Xil</a:t>
            </a:r>
            <a:r>
              <a:rPr lang="pt-BR" sz="1600"/>
              <a:t>, O</a:t>
            </a:r>
            <a:r>
              <a:rPr lang="pt-BR" sz="1600" baseline="-25000"/>
              <a:t>3</a:t>
            </a:r>
            <a:r>
              <a:rPr lang="pt-BR" sz="1600"/>
              <a:t>, MP</a:t>
            </a:r>
            <a:r>
              <a:rPr lang="pt-BR" sz="1600" baseline="-25000"/>
              <a:t>10</a:t>
            </a:r>
            <a:r>
              <a:rPr lang="pt-BR" sz="1600"/>
              <a:t>, MP</a:t>
            </a:r>
            <a:r>
              <a:rPr lang="pt-BR" sz="1600" baseline="-25000"/>
              <a:t>2,5</a:t>
            </a:r>
            <a:r>
              <a:rPr lang="pt-BR" sz="1600"/>
              <a:t>, MP</a:t>
            </a:r>
            <a:r>
              <a:rPr lang="pt-BR" sz="1600" baseline="-25000"/>
              <a:t>1,0</a:t>
            </a:r>
            <a:r>
              <a:rPr lang="pt-BR" sz="1600"/>
              <a:t>, PTS, H</a:t>
            </a:r>
            <a:r>
              <a:rPr lang="pt-BR" sz="1600" baseline="-25000"/>
              <a:t>2</a:t>
            </a:r>
            <a:r>
              <a:rPr lang="pt-BR" sz="1600"/>
              <a:t>S, TOL, XIL, COV, SO</a:t>
            </a:r>
            <a:r>
              <a:rPr lang="pt-BR" sz="1600" baseline="-25000"/>
              <a:t>2</a:t>
            </a:r>
            <a:r>
              <a:rPr lang="pt-BR" sz="1600"/>
              <a:t>, NO, NO</a:t>
            </a:r>
            <a:r>
              <a:rPr lang="pt-BR" sz="1600" baseline="-25000"/>
              <a:t>2</a:t>
            </a:r>
            <a:r>
              <a:rPr lang="pt-BR" sz="1600"/>
              <a:t>, NO</a:t>
            </a:r>
            <a:r>
              <a:rPr lang="pt-BR" sz="1600" baseline="-25000"/>
              <a:t>X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62F3EBC-6C4C-BAB5-85D6-F3FBAA60A8ED}"/>
              </a:ext>
            </a:extLst>
          </p:cNvPr>
          <p:cNvSpPr txBox="1"/>
          <p:nvPr/>
        </p:nvSpPr>
        <p:spPr>
          <a:xfrm>
            <a:off x="481946" y="4379520"/>
            <a:ext cx="373523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/>
              <a:t>parâmetro mais monitorado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4A87E8-CE87-CC4C-EFE3-46217DA5AE0D}"/>
              </a:ext>
            </a:extLst>
          </p:cNvPr>
          <p:cNvSpPr txBox="1"/>
          <p:nvPr/>
        </p:nvSpPr>
        <p:spPr>
          <a:xfrm>
            <a:off x="875604" y="4674445"/>
            <a:ext cx="29444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7200"/>
              <a:t>MP</a:t>
            </a:r>
            <a:r>
              <a:rPr lang="pt-BR" sz="7200" baseline="-25000"/>
              <a:t>10</a:t>
            </a:r>
            <a:endParaRPr lang="pt-BR" baseline="-2500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CB50C30-3687-AC39-DA5B-4CF479D41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2989" y="5831800"/>
            <a:ext cx="5630329" cy="24149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D88997E-8F9A-AEF9-A258-B18E1B7234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6741" y="479651"/>
            <a:ext cx="3784146" cy="533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44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A8717-2CBA-1E74-D0AA-FBC16E99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>
                <a:highlight>
                  <a:srgbClr val="F2F2F2"/>
                </a:highlight>
              </a:rPr>
              <a:t>Completude dos dados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9C44BF3-0768-AD1B-4708-7B614CD348BD}"/>
              </a:ext>
            </a:extLst>
          </p:cNvPr>
          <p:cNvSpPr txBox="1"/>
          <p:nvPr/>
        </p:nvSpPr>
        <p:spPr>
          <a:xfrm>
            <a:off x="7415275" y="1692940"/>
            <a:ext cx="3467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/>
              <a:t>Disparidades regionais, com maior completude no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8B58F8-1008-292F-160F-BCA500B973AD}"/>
              </a:ext>
            </a:extLst>
          </p:cNvPr>
          <p:cNvSpPr txBox="1"/>
          <p:nvPr/>
        </p:nvSpPr>
        <p:spPr>
          <a:xfrm>
            <a:off x="7676596" y="789003"/>
            <a:ext cx="29444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dirty="0"/>
              <a:t>Sudeste</a:t>
            </a:r>
          </a:p>
        </p:txBody>
      </p:sp>
      <p:pic>
        <p:nvPicPr>
          <p:cNvPr id="3" name="Imagem 2" descr="Uma imagem contendo Tabela&#10;&#10;Descrição gerada automaticamente">
            <a:extLst>
              <a:ext uri="{FF2B5EF4-FFF2-40B4-BE49-F238E27FC236}">
                <a16:creationId xmlns:a16="http://schemas.microsoft.com/office/drawing/2014/main" id="{C1A40D78-DF58-C613-09D7-F75F67E17DC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8" r="-283" b="49907"/>
          <a:stretch/>
        </p:blipFill>
        <p:spPr>
          <a:xfrm>
            <a:off x="299948" y="1374374"/>
            <a:ext cx="5924394" cy="4328691"/>
          </a:xfrm>
          <a:prstGeom prst="rect">
            <a:avLst/>
          </a:prstGeom>
        </p:spPr>
      </p:pic>
      <p:pic>
        <p:nvPicPr>
          <p:cNvPr id="5" name="Imagem 4" descr="Uma imagem contendo Tabela&#10;&#10;Descrição gerada automaticamente">
            <a:extLst>
              <a:ext uri="{FF2B5EF4-FFF2-40B4-BE49-F238E27FC236}">
                <a16:creationId xmlns:a16="http://schemas.microsoft.com/office/drawing/2014/main" id="{DD61B69F-F70B-B146-0458-28A33C7827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0185" r="-211" b="-191"/>
          <a:stretch/>
        </p:blipFill>
        <p:spPr>
          <a:xfrm>
            <a:off x="6296566" y="2535322"/>
            <a:ext cx="4948975" cy="3778392"/>
          </a:xfrm>
          <a:prstGeom prst="rect">
            <a:avLst/>
          </a:prstGeom>
        </p:spPr>
      </p:pic>
      <p:pic>
        <p:nvPicPr>
          <p:cNvPr id="6" name="Imagem 5" descr="Uma imagem contendo Tabela&#10;&#10;Descrição gerada automaticamente">
            <a:extLst>
              <a:ext uri="{FF2B5EF4-FFF2-40B4-BE49-F238E27FC236}">
                <a16:creationId xmlns:a16="http://schemas.microsoft.com/office/drawing/2014/main" id="{2BACE2F1-0A4E-0126-C7F0-70F85ACF2BE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603" r="-633" b="92026"/>
          <a:stretch/>
        </p:blipFill>
        <p:spPr>
          <a:xfrm>
            <a:off x="6224342" y="2535322"/>
            <a:ext cx="5021199" cy="133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92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5A8717-2CBA-1E74-D0AA-FBC16E99D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517316" cy="134733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4000" dirty="0">
                <a:highlight>
                  <a:srgbClr val="F2F2F2"/>
                </a:highlight>
                <a:ea typeface="+mj-lt"/>
                <a:cs typeface="+mj-lt"/>
              </a:rPr>
              <a:t>Número de violações</a:t>
            </a:r>
            <a:endParaRPr lang="pt-BR" dirty="0">
              <a:ea typeface="+mj-lt"/>
              <a:cs typeface="+mj-lt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8879B2-CBC5-482E-951F-53B99228F9A9}"/>
              </a:ext>
            </a:extLst>
          </p:cNvPr>
          <p:cNvSpPr txBox="1"/>
          <p:nvPr/>
        </p:nvSpPr>
        <p:spPr>
          <a:xfrm>
            <a:off x="1126176" y="2449428"/>
            <a:ext cx="346712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dirty="0">
                <a:ea typeface="+mn-lt"/>
                <a:cs typeface="+mn-lt"/>
              </a:rPr>
              <a:t>Região com maior número de excedências: 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271A8B2-F2B9-420C-B3A0-A3FC33F4D6F2}"/>
              </a:ext>
            </a:extLst>
          </p:cNvPr>
          <p:cNvSpPr txBox="1"/>
          <p:nvPr/>
        </p:nvSpPr>
        <p:spPr>
          <a:xfrm>
            <a:off x="1387497" y="3227827"/>
            <a:ext cx="2944483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pt-BR" sz="4000" dirty="0"/>
              <a:t>Sudeste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BE84B87-F4FE-4C4B-A2D2-8F01310CC713}"/>
              </a:ext>
            </a:extLst>
          </p:cNvPr>
          <p:cNvSpPr txBox="1"/>
          <p:nvPr/>
        </p:nvSpPr>
        <p:spPr>
          <a:xfrm>
            <a:off x="838200" y="4067781"/>
            <a:ext cx="404308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A </a:t>
            </a:r>
            <a:r>
              <a:rPr lang="en-US" err="1"/>
              <a:t>prodominância</a:t>
            </a:r>
            <a:r>
              <a:rPr lang="en-US"/>
              <a:t> de São Paulo e Minas Gerais </a:t>
            </a:r>
            <a:r>
              <a:rPr lang="en-US" err="1"/>
              <a:t>pode</a:t>
            </a:r>
            <a:r>
              <a:rPr lang="en-US"/>
              <a:t> </a:t>
            </a:r>
            <a:r>
              <a:rPr lang="en-US" err="1"/>
              <a:t>estar</a:t>
            </a:r>
            <a:r>
              <a:rPr lang="en-US"/>
              <a:t>  </a:t>
            </a:r>
            <a:r>
              <a:rPr lang="en-US" err="1"/>
              <a:t>associada</a:t>
            </a:r>
            <a:r>
              <a:rPr lang="en-US"/>
              <a:t> à </a:t>
            </a:r>
            <a:r>
              <a:rPr lang="en-US" err="1"/>
              <a:t>maior</a:t>
            </a:r>
            <a:r>
              <a:rPr lang="en-US"/>
              <a:t> </a:t>
            </a:r>
            <a:r>
              <a:rPr lang="en-US" err="1"/>
              <a:t>densidade</a:t>
            </a:r>
            <a:r>
              <a:rPr lang="en-US"/>
              <a:t> de </a:t>
            </a:r>
            <a:r>
              <a:rPr lang="en-US" err="1"/>
              <a:t>cobertura</a:t>
            </a:r>
            <a:r>
              <a:rPr lang="en-US"/>
              <a:t> da rede .</a:t>
            </a:r>
          </a:p>
        </p:txBody>
      </p:sp>
      <p:pic>
        <p:nvPicPr>
          <p:cNvPr id="3" name="Imagem 2" descr="Tabela&#10;&#10;Descrição gerada automaticamente">
            <a:extLst>
              <a:ext uri="{FF2B5EF4-FFF2-40B4-BE49-F238E27FC236}">
                <a16:creationId xmlns:a16="http://schemas.microsoft.com/office/drawing/2014/main" id="{E101ED23-DBD7-3C58-7E79-080954D27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4417" y="194725"/>
            <a:ext cx="5457202" cy="58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450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o_apresentacao" id="{1097FCC8-F59E-48FC-A4F4-D788022228B3}" vid="{5288331B-E2CF-426B-AAD2-55DA6D8A2A0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A7ACCBD5F84894DAE001D9F96113E2A" ma:contentTypeVersion="15" ma:contentTypeDescription="Crie um novo documento." ma:contentTypeScope="" ma:versionID="9c750da1f6f72693cf18c4bb50c9e784">
  <xsd:schema xmlns:xsd="http://www.w3.org/2001/XMLSchema" xmlns:xs="http://www.w3.org/2001/XMLSchema" xmlns:p="http://schemas.microsoft.com/office/2006/metadata/properties" xmlns:ns3="f9ca9ecb-2e10-44c9-b1e7-a105848f593e" xmlns:ns4="45fb8f5a-2d80-4bde-800c-e2a6d432ad20" targetNamespace="http://schemas.microsoft.com/office/2006/metadata/properties" ma:root="true" ma:fieldsID="87a400298538c985516e6e47d011aeaa" ns3:_="" ns4:_="">
    <xsd:import namespace="f9ca9ecb-2e10-44c9-b1e7-a105848f593e"/>
    <xsd:import namespace="45fb8f5a-2d80-4bde-800c-e2a6d432ad2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a9ecb-2e10-44c9-b1e7-a105848f59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fb8f5a-2d80-4bde-800c-e2a6d432ad2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Hash de Dica de Compartilhamento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ca9ecb-2e10-44c9-b1e7-a105848f593e" xsi:nil="true"/>
  </documentManagement>
</p:properties>
</file>

<file path=customXml/itemProps1.xml><?xml version="1.0" encoding="utf-8"?>
<ds:datastoreItem xmlns:ds="http://schemas.openxmlformats.org/officeDocument/2006/customXml" ds:itemID="{A03A25AD-2477-491F-A66C-81BC1899B3F4}">
  <ds:schemaRefs>
    <ds:schemaRef ds:uri="45fb8f5a-2d80-4bde-800c-e2a6d432ad20"/>
    <ds:schemaRef ds:uri="f9ca9ecb-2e10-44c9-b1e7-a105848f593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0/xmlns/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6B2796-80A0-47EE-80D5-F16437A50D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B8A1CA-94F6-41C1-9487-7EF507EE0C83}">
  <ds:schemaRefs>
    <ds:schemaRef ds:uri="f9ca9ecb-2e10-44c9-b1e7-a105848f593e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45fb8f5a-2d80-4bde-800c-e2a6d432ad20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modelo_apresentacao</Template>
  <TotalTime>3</TotalTime>
  <Words>1414</Words>
  <Application>Microsoft Office PowerPoint</Application>
  <PresentationFormat>Widescreen</PresentationFormat>
  <Paragraphs>148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5" baseType="lpstr">
      <vt:lpstr>Aptos</vt:lpstr>
      <vt:lpstr>Arial</vt:lpstr>
      <vt:lpstr>Arial,Sans-Serif</vt:lpstr>
      <vt:lpstr>Calibri</vt:lpstr>
      <vt:lpstr>Calibri Light</vt:lpstr>
      <vt:lpstr>Courier New</vt:lpstr>
      <vt:lpstr>Courier New,monospace</vt:lpstr>
      <vt:lpstr>Wingdings,Sans-Serif</vt:lpstr>
      <vt:lpstr>Tema do Office</vt:lpstr>
      <vt:lpstr>Apresentação do PowerPoint</vt:lpstr>
      <vt:lpstr>  Conteúdo do relatório   </vt:lpstr>
      <vt:lpstr>  Método de coleta das informações  </vt:lpstr>
      <vt:lpstr>  Rede de monitoramento  </vt:lpstr>
      <vt:lpstr>Apresentação do PowerPoint</vt:lpstr>
      <vt:lpstr>  Rede de monitoramento – 2023 x 2024  </vt:lpstr>
      <vt:lpstr>  Poluentes monitorados  </vt:lpstr>
      <vt:lpstr>Completude dos dados</vt:lpstr>
      <vt:lpstr>Número de violações</vt:lpstr>
      <vt:lpstr>  Área de cobertura  </vt:lpstr>
      <vt:lpstr>População coberta pelo monitoramento</vt:lpstr>
      <vt:lpstr>Usos do solo monitorados</vt:lpstr>
      <vt:lpstr>Localização das estações por tipo de uso do solo</vt:lpstr>
      <vt:lpstr>  Perspectiva de ampliação da rede  </vt:lpstr>
      <vt:lpstr>Comunicação e divulgação sobre qualidade do ar nos estados</vt:lpstr>
      <vt:lpstr>Obrigada!  dqa@mma.gov.br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Rogerio da Veiga</dc:creator>
  <cp:lastModifiedBy>Auditorio1</cp:lastModifiedBy>
  <cp:revision>4</cp:revision>
  <cp:lastPrinted>2024-01-17T13:25:39Z</cp:lastPrinted>
  <dcterms:created xsi:type="dcterms:W3CDTF">2023-03-03T19:43:14Z</dcterms:created>
  <dcterms:modified xsi:type="dcterms:W3CDTF">2024-11-26T18:15:22Z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0x010100DA7ACCBD5F84894DAE001D9F96113E2A</vt:lpwstr>
  </property>
  <property fmtid="{D5CDD505-2E9C-101B-9397-08002B2CF9AE}" pid="3" name="MediaServiceImageTags">
    <vt:lpwstr/>
  </property>
</Properties>
</file>