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7" r:id="rId6"/>
    <p:sldId id="288" r:id="rId7"/>
    <p:sldId id="283" r:id="rId8"/>
    <p:sldId id="286" r:id="rId9"/>
    <p:sldId id="289" r:id="rId10"/>
    <p:sldId id="290" r:id="rId11"/>
    <p:sldId id="258" r:id="rId1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0AE7D-4AAD-8597-856D-46711AEF9B7C}" v="182" dt="2024-02-05T12:29:30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792"/>
        <p:guide pos="3144"/>
        <p:guide orient="horz" pos="9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86753484-A5BF-4A2A-991F-0E06536CD82A}" type="datetime1">
              <a:rPr lang="pt-BR" smtClean="0"/>
              <a:t>05/02/2024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BBEB6193-5AA7-489B-8575-00593FC261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98061701-E536-49D5-A9A6-4E984BBBCCBB}" type="datetime1">
              <a:rPr lang="pt-BR" smtClean="0"/>
              <a:pPr/>
              <a:t>05/02/2024</a:t>
            </a:fld>
            <a:endParaRPr lang="pt-BR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10895658-EA1F-4910-80AB-4DA76E167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7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47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26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64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210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02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81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tângulo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rtlCol="0" anchor="b"/>
          <a:lstStyle>
            <a:lvl1pPr algn="l">
              <a:defRPr lang="pt-BR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 rtlCol="0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lang="pt-BR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" name="Retângulo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upo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upo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upo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upo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upo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upo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r>
                <a:rPr lang="pt-BR"/>
                <a:t> </a:t>
              </a:r>
            </a:p>
          </p:txBody>
        </p:sp>
      </p:grp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68" name="Retângulo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91" name="Retângulo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297" name="Gráfico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áfico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Conector Reto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de merc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pt-BR" sz="1000"/>
            </a:lvl2pPr>
            <a:lvl3pPr>
              <a:defRPr lang="pt-BR" sz="1000"/>
            </a:lvl3pPr>
            <a:lvl4pPr>
              <a:defRPr lang="pt-BR" sz="1000"/>
            </a:lvl4pPr>
            <a:lvl5pPr>
              <a:defRPr lang="pt-BR" sz="1000"/>
            </a:lvl5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0" name="Espaço Reservado para Texto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pt-BR" sz="1000"/>
            </a:lvl2pPr>
            <a:lvl3pPr>
              <a:defRPr lang="pt-BR" sz="1000"/>
            </a:lvl3pPr>
            <a:lvl4pPr>
              <a:defRPr lang="pt-BR" sz="1000"/>
            </a:lvl4pPr>
            <a:lvl5pPr>
              <a:defRPr lang="pt-BR" sz="1000"/>
            </a:lvl5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2" name="Espaço Reservado para Texto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pt-BR" sz="1000"/>
            </a:lvl2pPr>
            <a:lvl3pPr>
              <a:defRPr lang="pt-BR" sz="1000"/>
            </a:lvl3pPr>
            <a:lvl4pPr>
              <a:defRPr lang="pt-BR" sz="1000"/>
            </a:lvl4pPr>
            <a:lvl5pPr>
              <a:defRPr lang="pt-BR" sz="1000"/>
            </a:lvl5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63" name="Espaço Reservado para Data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>
                <a:solidFill>
                  <a:schemeClr val="tx2"/>
                </a:solidFill>
              </a:defRPr>
            </a:lvl1pPr>
            <a:lvl2pPr>
              <a:defRPr lang="pt-BR" sz="1600">
                <a:solidFill>
                  <a:schemeClr val="tx2"/>
                </a:solidFill>
              </a:defRPr>
            </a:lvl2pPr>
            <a:lvl3pPr>
              <a:defRPr lang="pt-BR" sz="1600">
                <a:solidFill>
                  <a:schemeClr val="tx2"/>
                </a:solidFill>
              </a:defRPr>
            </a:lvl3pPr>
            <a:lvl4pPr>
              <a:defRPr lang="pt-BR" sz="1600">
                <a:solidFill>
                  <a:schemeClr val="tx2"/>
                </a:solidFill>
              </a:defRPr>
            </a:lvl4pPr>
            <a:lvl5pPr>
              <a:defRPr lang="pt-BR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Texto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>
                <a:solidFill>
                  <a:schemeClr val="tx2"/>
                </a:solidFill>
              </a:defRPr>
            </a:lvl1pPr>
            <a:lvl2pPr>
              <a:defRPr lang="pt-BR" sz="1600">
                <a:solidFill>
                  <a:schemeClr val="tx2"/>
                </a:solidFill>
              </a:defRPr>
            </a:lvl2pPr>
            <a:lvl3pPr>
              <a:defRPr lang="pt-BR" sz="1600">
                <a:solidFill>
                  <a:schemeClr val="tx2"/>
                </a:solidFill>
              </a:defRPr>
            </a:lvl3pPr>
            <a:lvl4pPr>
              <a:defRPr lang="pt-BR" sz="1600">
                <a:solidFill>
                  <a:schemeClr val="tx2"/>
                </a:solidFill>
              </a:defRPr>
            </a:lvl4pPr>
            <a:lvl5pPr>
              <a:defRPr lang="pt-BR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8" name="Espaço Reservado para Texto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>
                <a:solidFill>
                  <a:schemeClr val="tx2"/>
                </a:solidFill>
              </a:defRPr>
            </a:lvl1pPr>
            <a:lvl2pPr>
              <a:defRPr lang="pt-BR" sz="1600">
                <a:solidFill>
                  <a:schemeClr val="tx2"/>
                </a:solidFill>
              </a:defRPr>
            </a:lvl2pPr>
            <a:lvl3pPr>
              <a:defRPr lang="pt-BR" sz="1600">
                <a:solidFill>
                  <a:schemeClr val="tx2"/>
                </a:solidFill>
              </a:defRPr>
            </a:lvl3pPr>
            <a:lvl4pPr>
              <a:defRPr lang="pt-BR" sz="1600">
                <a:solidFill>
                  <a:schemeClr val="tx2"/>
                </a:solidFill>
              </a:defRPr>
            </a:lvl4pPr>
            <a:lvl5pPr>
              <a:defRPr lang="pt-BR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48" name="Elemento gráfico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Elemento gráfico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64" name="Espaço Reservado para Rodapé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5" name="Espaço Reservado para o Número do Slide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TÍTULO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pt-BR" sz="1600"/>
            </a:lvl1pPr>
            <a:lvl2pPr>
              <a:lnSpc>
                <a:spcPts val="2000"/>
              </a:lnSpc>
              <a:defRPr lang="pt-BR" sz="1600"/>
            </a:lvl2pPr>
            <a:lvl3pPr>
              <a:lnSpc>
                <a:spcPts val="2000"/>
              </a:lnSpc>
              <a:defRPr lang="pt-BR" sz="1600"/>
            </a:lvl3pPr>
            <a:lvl4pPr>
              <a:lnSpc>
                <a:spcPts val="2000"/>
              </a:lnSpc>
              <a:defRPr lang="pt-BR" sz="1600"/>
            </a:lvl4pPr>
            <a:lvl5pPr>
              <a:lnSpc>
                <a:spcPts val="2000"/>
              </a:lnSpc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pt-BR" sz="1600"/>
            </a:lvl1pPr>
            <a:lvl2pPr>
              <a:lnSpc>
                <a:spcPts val="2000"/>
              </a:lnSpc>
              <a:defRPr lang="pt-BR" sz="1600"/>
            </a:lvl2pPr>
            <a:lvl3pPr>
              <a:lnSpc>
                <a:spcPts val="2000"/>
              </a:lnSpc>
              <a:defRPr lang="pt-BR" sz="1600"/>
            </a:lvl3pPr>
            <a:lvl4pPr>
              <a:lnSpc>
                <a:spcPts val="2000"/>
              </a:lnSpc>
              <a:defRPr lang="pt-BR" sz="1600"/>
            </a:lvl4pPr>
            <a:lvl5pPr>
              <a:lnSpc>
                <a:spcPts val="2000"/>
              </a:lnSpc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12" name="Imagem 11" descr="Um padrão distribuído em preto e branco&#10;&#10;Descrição gerada automaticamente com baixa confiança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31" name="Elemento gráfico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Espaço Reservado para Data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33" name="Espaço Reservado para Rodapé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34" name="Espaço Reservado para o Número do Slide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de competiç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TÍTULO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TÍTULO DO QUADRANTE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TÍTULO DO QUADRANTE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TÍTULO DO QUADRANTE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TÍTULO DO QUADRANTE</a:t>
            </a:r>
          </a:p>
        </p:txBody>
      </p:sp>
      <p:pic>
        <p:nvPicPr>
          <p:cNvPr id="5" name="Elemento gráfico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Data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8" name="Espaço Reservado para Rodapé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9" name="Espaço Reservado para o Número do Slide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çã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tângulo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pic>
            <p:nvPicPr>
              <p:cNvPr id="9" name="Elemento gráfico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tângulo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pic>
            <p:nvPicPr>
              <p:cNvPr id="12" name="Elemento gráfico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orma livre: Forma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90" name="Forma livre: Forma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9" name="Forma livre: Forma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8" name="Forma livre: Forma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7" name="Forma livre: Forma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6" name="Forma livre: Forma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5" name="Forma livre: Forma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4" name="Forma livre: Forma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3" name="Forma livre: Forma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2" name="Forma Livre: Forma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1" name="Forma livre: Forma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0" name="Forma livre: Forma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78" name="Forma livre: Forma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</p:grp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38" name="Forma livre: Forma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</p:grpSp>
      </p:grpSp>
      <p:sp>
        <p:nvSpPr>
          <p:cNvPr id="94" name="Espaço Reservado para Texto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18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2" name="Espaço Reservado para Texto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1" name="Espaço Reservado para Texto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5" name="Espaço Reservado para Texto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4" name="Espaço Reservado para Texto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3" name="Espaço Reservado para Texto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2" name="Espaço Reservado para Texto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09" name="Espaço Reservado para Data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210" name="Espaço Reservado para Rodapé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11" name="Espaço Reservado para o Número do Slide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com o Subtítu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 rtlCol="0">
            <a:noAutofit/>
          </a:bodyPr>
          <a:lstStyle>
            <a:lvl1pPr marL="0" indent="0">
              <a:buNone/>
              <a:defRPr lang="pt-BR" sz="1800"/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pt-BR" sz="1600"/>
            </a:lvl1pPr>
            <a:lvl2pPr>
              <a:lnSpc>
                <a:spcPts val="2000"/>
              </a:lnSpc>
              <a:defRPr lang="pt-BR" sz="1600"/>
            </a:lvl2pPr>
            <a:lvl3pPr>
              <a:lnSpc>
                <a:spcPts val="2000"/>
              </a:lnSpc>
              <a:defRPr lang="pt-BR" sz="1600"/>
            </a:lvl3pPr>
            <a:lvl4pPr>
              <a:lnSpc>
                <a:spcPts val="2000"/>
              </a:lnSpc>
              <a:defRPr lang="pt-BR" sz="1600"/>
            </a:lvl4pPr>
            <a:lvl5pPr>
              <a:lnSpc>
                <a:spcPts val="2000"/>
              </a:lnSpc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pt-BR" sz="1600"/>
            </a:lvl1pPr>
            <a:lvl2pPr>
              <a:lnSpc>
                <a:spcPts val="2000"/>
              </a:lnSpc>
              <a:defRPr lang="pt-BR" sz="1600"/>
            </a:lvl2pPr>
            <a:lvl3pPr>
              <a:lnSpc>
                <a:spcPts val="2000"/>
              </a:lnSpc>
              <a:defRPr lang="pt-BR" sz="1600"/>
            </a:lvl3pPr>
            <a:lvl4pPr>
              <a:lnSpc>
                <a:spcPts val="2000"/>
              </a:lnSpc>
              <a:defRPr lang="pt-BR" sz="1600"/>
            </a:lvl4pPr>
            <a:lvl5pPr>
              <a:lnSpc>
                <a:spcPts val="2000"/>
              </a:lnSpc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12" name="Imagem 11" descr="Um padrão distribuído em preto e branco&#10;&#10;Descrição gerada automaticamente com baixa confiança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31" name="Elemento gráfico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Espaço Reservado para Data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33" name="Espaço Reservado para Rodapé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34" name="Espaço Reservado para o Número do Slide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5" name="Espaço Reservado para Texto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36" name="Espaço Reservado para Texto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59" name="Espaço Reservado para Texto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60" name="Espaço Reservado para Texto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61" name="Espaço Reservado para Texto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62" name="Espaço Reservado para Texto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lang="pt-BR"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Ano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lang="pt-BR"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Ano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7" name="Seta: Direita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spaço Reservado para Texto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64" name="Espaço Reservado para Texto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65" name="Espaço Reservado para Texto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66" name="Espaço Reservado para Texto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67" name="Espaço Reservado para Texto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68" name="Espaço Reservado para Texto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40" name="Espaço Reservado para Data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41" name="Espaço Reservado para Rodapé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42" name="Espaço Reservado para o Número do Slide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 rtlCol="0">
            <a:normAutofit/>
          </a:bodyPr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600"/>
            </a:lvl2pPr>
            <a:lvl3pPr marL="914400" indent="0">
              <a:buNone/>
              <a:defRPr lang="pt-BR" sz="1600"/>
            </a:lvl3pPr>
            <a:lvl4pPr marL="1371600" indent="0">
              <a:buNone/>
              <a:defRPr lang="pt-BR" sz="1600"/>
            </a:lvl4pPr>
            <a:lvl5pPr marL="1828800" indent="0">
              <a:buNone/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Retângulo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1" name="Espaço Reservado para Data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3" name="Espaço Reservado para o Número do Slide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- 4 ou ma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3" name="Espaço Reservado para Imagem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9" name="Espaço Reservado para Imagem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6" name="Espaço Reservado para Imagem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Espaço Reservado para Data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33" name="Espaço Reservado para Rodapé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46" name="Espaço Reservado para o Número do Slide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- 8 ou ma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3" name="Espaço Reservado para Imagem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9" name="Espaço Reservado para Imagem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6" name="Espaço Reservado para Imagem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34" name="Espaço Reservado para Imagem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37" name="Espaço Reservado para Imagem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38" name="Espaço Reservado para Texto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9" name="Espaço Reservado para Texto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43" name="Espaço Reservado para Imagem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4" name="Espaço Reservado para Texto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45" name="Espaço Reservado para Texto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40" name="Espaço Reservado para Imagem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pic>
        <p:nvPicPr>
          <p:cNvPr id="49" name="Elemento gráfico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Espaço Reservado para Data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51" name="Espaço Reservado para Rodapé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2" name="Espaço Reservado para o Número do Slide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men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14" name="Imagem 13" descr="Um padrão distribuído em preto e branco&#10;&#10;Descrição gerada automaticamente com baixa confiança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22" name="Elemento gráfico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1" name="Espaço Reservado para Texto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5" name="Espaço Reservado para Texto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 rtlCol="0">
            <a:noAutofit/>
          </a:bodyPr>
          <a:lstStyle>
            <a:lvl1pPr marL="0" indent="0" algn="r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58" name="Espaço Reservado para Texto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2" name="Espaço Reservado para Texto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6" name="Espaço Reservado para Texto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59" name="Espaço Reservado para Texto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3" name="Espaço Reservado para Texto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 rtlCol="0">
            <a:noAutofit/>
          </a:bodyPr>
          <a:lstStyle>
            <a:lvl1pPr marL="0" indent="0" algn="r">
              <a:buNone/>
              <a:defRPr lang="pt-B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7" name="Espaço Reservado para Texto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 rtlCol="0">
            <a:noAutofit/>
          </a:bodyPr>
          <a:lstStyle>
            <a:lvl1pPr marL="0" indent="0" algn="r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  <a:lvl2pPr>
              <a:defRPr lang="pt-BR">
                <a:solidFill>
                  <a:schemeClr val="bg1"/>
                </a:solidFill>
              </a:defRPr>
            </a:lvl2pPr>
            <a:lvl3pPr>
              <a:defRPr lang="pt-BR">
                <a:solidFill>
                  <a:schemeClr val="bg1"/>
                </a:solidFill>
              </a:defRPr>
            </a:lvl3pPr>
            <a:lvl4pPr>
              <a:defRPr lang="pt-BR">
                <a:solidFill>
                  <a:schemeClr val="bg1"/>
                </a:solidFill>
              </a:defRPr>
            </a:lvl4pPr>
            <a:lvl5pPr>
              <a:defRPr lang="pt-BR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0" name="Espaço Reservado para Texto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4" name="Espaço Reservado para Texto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8" name="Espaço Reservado para Texto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7" name="Espaço Reservado para o Número do Slide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à direi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pt-BR" sz="1800" baseline="0"/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20" name="Imagem 19" descr="Um padrão distribuído em preto e branco&#10;&#10;Descrição gerada automaticamente com baixa confiança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upo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upo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upo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upo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upo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upo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r>
                <a:rPr lang="pt-BR"/>
                <a:t> </a:t>
              </a:r>
            </a:p>
          </p:txBody>
        </p:sp>
      </p:grpSp>
      <p:sp>
        <p:nvSpPr>
          <p:cNvPr id="75" name="Retângulo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74" name="Forma livre: Forma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12" name="Espaço Reservado para Data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13" name="Espaço Reservado para Rodapé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4" name="Espaço Reservado para o Número do Slide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pt-BR" sz="1800"/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tângulo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tângulo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78" name="Forma livre: Forma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101" name="Forma livre: Forma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33" name="Forma livre: Forma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55" name="Forma livre: Forma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54" name="Forma livre: Forma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53" name="Forma livre: Forma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52" name="Forma livre: Forma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51" name="Forma Livre: Forma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50" name="Forma livre: Forma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9" name="Forma livre: Forma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8" name="Forma livre: Forma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7" name="Forma Livre: Forma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6" name="Forma Livre: Forma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5" name="Forma livre: Forma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4" name="Forma livre: Forma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3" name="Forma livre: Forma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2" name="Forma Livre: Forma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1" name="Forma Livre: Forma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0" name="Forma livre: Forma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39" name="Forma livre: Forma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38" name="Forma livre: Forma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37" name="Forma Livre: Forma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63" name="Forma livre: Forma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4" name="Forma livre: Forma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3" name="Forma livre: Forma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2" name="Forma livre: Forma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1" name="Forma livre: Forma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0" name="Forma livre: Forma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9" name="Forma livre: Forma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8" name="Forma livre: Forma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7" name="Forma livre: Forma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6" name="Forma livre: Forma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5" name="Forma livre: Forma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4" name="Forma livre: Forma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3" name="Forma livre: Forma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2" name="Forma livre: Forma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1" name="Forma livre: Forma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0" name="Forma livre: Forma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69" name="Forma livre: Forma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68" name="Forma livre: Forma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67" name="Forma livre: Forma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09" name="Espaço Reservado para Data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210" name="Espaço Reservado para Rodapé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11" name="Espaço Reservado para o Número do Slide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a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tângulo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9" name="Elemento gráfico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tângulo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12" name="Elemento gráfico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</p:grpSp>
        <p:sp>
          <p:nvSpPr>
            <p:cNvPr id="101" name="Forma livre: Forma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33" name="Forma livre: Forma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55" name="Forma livre: Forma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54" name="Forma livre: Forma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53" name="Forma livre: Forma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52" name="Forma Livre: Forma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51" name="Forma Livre: Forma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50" name="Forma livre: Forma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9" name="Forma livre: Forma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8" name="Forma livre: Forma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7" name="Forma Livre: Forma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6" name="Forma Livre: Forma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5" name="Forma livre: Forma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4" name="Forma livre: Forma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3" name="Forma livre: Forma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2" name="Forma Livre: Forma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1" name="Forma Livre: Forma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0" name="Forma livre: Forma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39" name="Forma livre: Forma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38" name="Forma livre: Forma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37" name="Forma Livre: Forma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63" name="Forma livre: Forma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84" name="Forma livre: Forma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83" name="Forma livre: Forma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82" name="Forma livre: Forma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81" name="Forma livre: Forma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80" name="Forma livre: Forma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9" name="Forma livre: Forma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8" name="Forma livre: Forma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7" name="Forma livre: Forma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6" name="Forma livre: Forma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5" name="Forma livre: Forma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4" name="Forma livre: Forma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3" name="Forma livre: Forma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2" name="Forma livre: Forma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1" name="Forma livre: Forma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0" name="Forma livre: Forma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69" name="Forma livre: Forma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68" name="Forma livre: Forma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67" name="Forma livre: Forma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96" name="Espaço Reservado para Texto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5" name="Espaço Reservado para Texto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8" name="Espaço Reservado para Texto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7" name="Espaço Reservado para Texto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00" name="Espaço Reservado para Texto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9" name="Espaço Reservado para Texto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03" name="Espaço Reservado para Texto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102" name="Espaço Reservado para Texto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05" name="Espaço Reservado para Texto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104" name="Espaço Reservado para Texto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09" name="Espaço Reservado para Data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210" name="Espaço Reservado para Rodapé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11" name="Espaço Reservado para o Número do Slide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çã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33" name="Retângulo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35" name="Imagem 34" descr="Um padrão distribuído em preto e branco&#10;&#10;Descrição gerada automaticamente com baixa confiança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Elemento gráfico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38" name="Elemento gráfico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pt-BR"/>
                              </a:defPPr>
                            </a:lstStyle>
                            <a:p>
                              <a:pPr algn="ctr" rtl="0"/>
                              <a:r>
                                <a:rPr lang="pt-BR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pt-BR"/>
                              </a:defPPr>
                            </a:lstStyle>
                            <a:p>
                              <a:pPr algn="ctr" rtl="0"/>
                              <a:r>
                                <a:rPr lang="pt-BR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75" name="Espaço Reservado para Texto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2" name="Espaço Reservado para Texto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2" name="Espaço Reservado para Texto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4" name="Espaço Reservado para Texto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5" name="Espaço Reservado para Texto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3" name="Espaço Reservado para Texto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6" name="Espaço Reservado para Texto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4" name="Espaço Reservado para Texto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9" name="Espaço Reservado para Data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70" name="Espaço Reservado para Rodapé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1" name="Espaço Reservado para o Número do Slide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geral do produ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33" name="Retângulo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pic>
            <p:nvPicPr>
              <p:cNvPr id="8" name="Elemento gráfico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pic>
            <p:nvPicPr>
              <p:cNvPr id="35" name="Imagem 34" descr="Um padrão distribuído em preto e branco&#10;&#10;Descrição gerada automaticamente com baixa confiança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Elemento gráfico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pic>
            <p:nvPicPr>
              <p:cNvPr id="38" name="Elemento gráfico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upo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upo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upo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upo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upo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upo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upo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>
                                <a:defPPr>
                                  <a:defRPr lang="pt-BR"/>
                                </a:defPPr>
                              </a:lstStyle>
                              <a:p>
                                <a:pPr algn="ctr" rtl="0"/>
                                <a:r>
                                  <a:rPr lang="pt-BR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>
                                <a:defPPr>
                                  <a:defRPr lang="pt-BR"/>
                                </a:defPPr>
                              </a:lstStyle>
                              <a:p>
                                <a:pPr algn="ctr" rtl="0"/>
                                <a:r>
                                  <a:rPr lang="pt-BR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pt-BR"/>
                              </a:defPPr>
                            </a:lstStyle>
                            <a:p>
                              <a:pPr algn="ctr" rtl="0"/>
                              <a:r>
                                <a:rPr lang="pt-BR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cxnSp>
            <p:nvCxnSpPr>
              <p:cNvPr id="63" name="Conector Reto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</p:grpSp>
      </p:grpSp>
      <p:sp>
        <p:nvSpPr>
          <p:cNvPr id="69" name="Espaço Reservado para Texto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0" name="Espaço Reservado para Texto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68" name="Espaço Reservado para Texto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3" name="Espaço Reservado para Texto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1" name="Espaço Reservado para Texto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4" name="Espaço Reservado para Texto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2" name="Espaço Reservado para Texto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Data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66" name="Espaço Reservado para Rodapé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7" name="Espaço Reservado para o Número do Slide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à esquer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3" name="Retângulo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180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35" name="Imagem 34" descr="Um padrão distribuído em preto e branco&#10;&#10;Descrição gerada automaticamente com baixa confiança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Elemento gráfico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38" name="Elemento gráfico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upo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upo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upo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upo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upo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upo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r>
                <a:rPr lang="pt-BR"/>
                <a:t> </a:t>
              </a:r>
            </a:p>
          </p:txBody>
        </p: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62" name="Forma livre: Forma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67" name="Espaço Reservado para Data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68" name="Espaço Reservado para Rodapé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9" name="Espaço Reservado para o Número do Slide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rtlCol="0" anchor="b"/>
          <a:lstStyle>
            <a:lvl1pPr algn="ctr">
              <a:defRPr lang="pt-BR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68" name="Retângulo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20" name="Elemento Gráfico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upo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upo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upo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upo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upo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upo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r>
                <a:rPr lang="pt-BR"/>
                <a:t> </a:t>
              </a:r>
            </a:p>
          </p:txBody>
        </p:sp>
      </p:grp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Elemento gráfico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tângulo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73" name="Elemento gráfico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Imagem 34" descr="Um padrão distribuído em preto e branco&#10;&#10;Descrição gerada automaticamente com baixa confiança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upo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upo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upo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upo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upo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upo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upo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r>
                <a:rPr lang="pt-BR"/>
                <a:t> </a:t>
              </a:r>
            </a:p>
          </p:txBody>
        </p:sp>
      </p:grpSp>
      <p:sp>
        <p:nvSpPr>
          <p:cNvPr id="67" name="Forma livre: Forma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92" name="Espaço Reservado para Data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93" name="Espaço Reservado para Rodapé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94" name="Espaço Reservado para o Número do Slide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 colunas com ícon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60" name="Espaço Reservado para a Imagem Online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 rtlCol="0">
            <a:normAutofit/>
          </a:bodyPr>
          <a:lstStyle>
            <a:lvl1pPr>
              <a:defRPr lang="pt-BR" sz="1200"/>
            </a:lvl1pPr>
          </a:lstStyle>
          <a:p>
            <a:pPr rtl="0"/>
            <a:r>
              <a:rPr lang="pt-BR"/>
              <a:t>Clique no ícone para adicionar uma imagem online</a:t>
            </a:r>
          </a:p>
        </p:txBody>
      </p:sp>
      <p:sp>
        <p:nvSpPr>
          <p:cNvPr id="61" name="Espaço Reservado para a Imagem Online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 rtlCol="0">
            <a:normAutofit/>
          </a:bodyPr>
          <a:lstStyle>
            <a:lvl1pPr>
              <a:defRPr lang="pt-BR" sz="1200"/>
            </a:lvl1pPr>
          </a:lstStyle>
          <a:p>
            <a:pPr rtl="0"/>
            <a:r>
              <a:rPr lang="pt-BR"/>
              <a:t>Clique no ícone para adicionar uma imagem online</a:t>
            </a:r>
          </a:p>
        </p:txBody>
      </p:sp>
      <p:sp>
        <p:nvSpPr>
          <p:cNvPr id="62" name="Espaço Reservado para a Imagem Online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 rtlCol="0">
            <a:normAutofit/>
          </a:bodyPr>
          <a:lstStyle>
            <a:lvl1pPr>
              <a:defRPr lang="pt-BR" sz="1200"/>
            </a:lvl1pPr>
          </a:lstStyle>
          <a:p>
            <a:pPr rtl="0"/>
            <a:r>
              <a:rPr lang="pt-BR"/>
              <a:t>Clique no ícone para adicionar uma imagem online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pt-BR" sz="1600"/>
            </a:lvl1pPr>
            <a:lvl2pPr marL="457200" indent="0" algn="ctr">
              <a:lnSpc>
                <a:spcPts val="2000"/>
              </a:lnSpc>
              <a:buNone/>
              <a:defRPr lang="pt-BR" sz="1600"/>
            </a:lvl2pPr>
            <a:lvl3pPr marL="914400" indent="0" algn="ctr">
              <a:lnSpc>
                <a:spcPts val="2000"/>
              </a:lnSpc>
              <a:buNone/>
              <a:defRPr lang="pt-BR" sz="1600"/>
            </a:lvl3pPr>
            <a:lvl4pPr marL="1371600" indent="0" algn="ctr">
              <a:lnSpc>
                <a:spcPts val="2000"/>
              </a:lnSpc>
              <a:buNone/>
              <a:defRPr lang="pt-BR" sz="1600"/>
            </a:lvl4pPr>
            <a:lvl5pPr marL="1828800" indent="0" algn="ctr">
              <a:lnSpc>
                <a:spcPts val="2000"/>
              </a:lnSpc>
              <a:buNone/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pt-BR" sz="1600"/>
            </a:lvl1pPr>
            <a:lvl2pPr marL="457200" indent="0" algn="ctr">
              <a:lnSpc>
                <a:spcPts val="2000"/>
              </a:lnSpc>
              <a:buNone/>
              <a:defRPr lang="pt-BR" sz="1600"/>
            </a:lvl2pPr>
            <a:lvl3pPr marL="914400" indent="0" algn="ctr">
              <a:lnSpc>
                <a:spcPts val="2000"/>
              </a:lnSpc>
              <a:buNone/>
              <a:defRPr lang="pt-BR" sz="1600"/>
            </a:lvl3pPr>
            <a:lvl4pPr marL="1371600" indent="0" algn="ctr">
              <a:lnSpc>
                <a:spcPts val="2000"/>
              </a:lnSpc>
              <a:buNone/>
              <a:defRPr lang="pt-BR" sz="1600"/>
            </a:lvl4pPr>
            <a:lvl5pPr marL="1828800" indent="0" algn="ctr">
              <a:lnSpc>
                <a:spcPts val="2000"/>
              </a:lnSpc>
              <a:buNone/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pt-BR" sz="1600"/>
            </a:lvl1pPr>
            <a:lvl2pPr marL="457200" indent="0" algn="ctr">
              <a:lnSpc>
                <a:spcPts val="2000"/>
              </a:lnSpc>
              <a:buNone/>
              <a:defRPr lang="pt-BR" sz="1600"/>
            </a:lvl2pPr>
            <a:lvl3pPr marL="914400" indent="0" algn="ctr">
              <a:lnSpc>
                <a:spcPts val="2000"/>
              </a:lnSpc>
              <a:buNone/>
              <a:defRPr lang="pt-BR" sz="1600"/>
            </a:lvl3pPr>
            <a:lvl4pPr marL="1371600" indent="0" algn="ctr">
              <a:lnSpc>
                <a:spcPts val="2000"/>
              </a:lnSpc>
              <a:buNone/>
              <a:defRPr lang="pt-BR" sz="1600"/>
            </a:lvl4pPr>
            <a:lvl5pPr marL="1828800" indent="0" algn="ctr">
              <a:lnSpc>
                <a:spcPts val="2000"/>
              </a:lnSpc>
              <a:buNone/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53" name="Elemento gráfico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Espaço Reservado para Data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64" name="Espaço Reservado para Rodapé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5" name="Espaço Reservado para o Número do Slide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geral do Mercad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36" name="Elemento gráfico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Elemento gráfico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pt-BR"/>
                              </a:defPPr>
                            </a:lstStyle>
                            <a:p>
                              <a:pPr algn="ctr" rtl="0"/>
                              <a:r>
                                <a:rPr lang="pt-BR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pt-BR"/>
                              </a:defPPr>
                            </a:lstStyle>
                            <a:p>
                              <a:pPr algn="ctr" rtl="0"/>
                              <a:r>
                                <a:rPr lang="pt-BR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67" name="Espaço Reservado para Texto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pt-BR" sz="1600"/>
            </a:lvl1pPr>
            <a:lvl2pPr>
              <a:defRPr lang="pt-BR" sz="1600"/>
            </a:lvl2pPr>
            <a:lvl3pPr>
              <a:defRPr lang="pt-BR" sz="16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8" name="Espaço Reservado para Texto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9" name="Espaço Reservado para Texto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pt-BR" sz="1600"/>
            </a:lvl1pPr>
            <a:lvl2pPr>
              <a:defRPr lang="pt-BR" sz="1600"/>
            </a:lvl2pPr>
            <a:lvl3pPr>
              <a:defRPr lang="pt-BR" sz="16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8" name="Espaço Reservado para Texto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81" name="Espaço Reservado para Texto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pt-BR" sz="1600"/>
            </a:lvl1pPr>
            <a:lvl2pPr>
              <a:defRPr lang="pt-BR" sz="1600"/>
            </a:lvl2pPr>
            <a:lvl3pPr>
              <a:defRPr lang="pt-BR" sz="16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9" name="Espaço Reservado para Data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70" name="Espaço Reservado para Rodapé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1" name="Espaço Reservado para o Número do Slide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1383" y="2014822"/>
            <a:ext cx="6107336" cy="2387600"/>
          </a:xfrm>
        </p:spPr>
        <p:txBody>
          <a:bodyPr rtlCol="0">
            <a:normAutofit fontScale="90000"/>
          </a:bodyPr>
          <a:lstStyle>
            <a:defPPr>
              <a:defRPr lang="pt-BR"/>
            </a:defPPr>
          </a:lstStyle>
          <a:p>
            <a:pPr algn="ctr" rtl="0"/>
            <a:r>
              <a:rPr lang="pt-BR"/>
              <a:t>Proposta de revisão da Conama 420/09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6B0FD0-4875-B1B5-F794-B6052976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81281"/>
            <a:ext cx="1828799" cy="1779520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C7076147-8D6C-34EC-8D5D-87CACF48F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8520" y="4708843"/>
            <a:ext cx="5074919" cy="1214437"/>
          </a:xfrm>
        </p:spPr>
        <p:txBody>
          <a:bodyPr>
            <a:normAutofit/>
          </a:bodyPr>
          <a:lstStyle/>
          <a:p>
            <a:pPr algn="ctr"/>
            <a:r>
              <a: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 SOLOS, 05/02/2024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430" y="146684"/>
            <a:ext cx="6343650" cy="132588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sz="4000"/>
              <a:t>PRINCIPAIS SUGESTÕES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2455" y="1274496"/>
            <a:ext cx="7037705" cy="4577663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</a:lstStyle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2400" b="1"/>
              <a:t>AVALIAÇÃO DE RISCO ECOLÓGICO</a:t>
            </a:r>
            <a:r>
              <a:rPr lang="pt-BR" sz="2400"/>
              <a:t>;</a:t>
            </a:r>
          </a:p>
          <a:p>
            <a:pPr rtl="0"/>
            <a:r>
              <a:rPr lang="pt-BR" sz="2400"/>
              <a:t>	Conceitos;</a:t>
            </a:r>
          </a:p>
          <a:p>
            <a:pPr rtl="0"/>
            <a:r>
              <a:rPr lang="pt-BR" sz="2400"/>
              <a:t>	Outras Matrizes.</a:t>
            </a:r>
          </a:p>
          <a:p>
            <a:pPr rtl="0"/>
            <a:endParaRPr lang="pt-BR" sz="240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2400" b="1"/>
              <a:t>VALOR ORIENTADOR</a:t>
            </a:r>
            <a:r>
              <a:rPr lang="pt-BR" sz="2400"/>
              <a:t>;</a:t>
            </a:r>
          </a:p>
          <a:p>
            <a:pPr lvl="2"/>
            <a:r>
              <a:rPr lang="pt-BR" sz="2400"/>
              <a:t>Nacional;</a:t>
            </a:r>
          </a:p>
          <a:p>
            <a:pPr lvl="2"/>
            <a:r>
              <a:rPr lang="pt-BR" sz="2400"/>
              <a:t>Regional.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2400" b="1"/>
              <a:t>CLASSIFICAÇÃO DAS ÁREAS</a:t>
            </a:r>
            <a:r>
              <a:rPr lang="pt-BR" sz="2400"/>
              <a:t>;</a:t>
            </a:r>
          </a:p>
          <a:p>
            <a:pPr lvl="2"/>
            <a:r>
              <a:rPr lang="pt-BR" sz="2400"/>
              <a:t>Maior estratificação;</a:t>
            </a:r>
          </a:p>
          <a:p>
            <a:pPr lvl="2"/>
            <a:endParaRPr lang="pt-BR" sz="2400"/>
          </a:p>
          <a:p>
            <a:pPr rtl="0"/>
            <a:endParaRPr lang="pt-BR"/>
          </a:p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E1A52E27-B4B3-3AF1-7D0B-E735E88A68A3}"/>
              </a:ext>
            </a:extLst>
          </p:cNvPr>
          <p:cNvSpPr/>
          <p:nvPr/>
        </p:nvSpPr>
        <p:spPr>
          <a:xfrm>
            <a:off x="8379194" y="1315663"/>
            <a:ext cx="3406140" cy="642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86A0E4-96E4-3957-AD0B-96C854308621}"/>
              </a:ext>
            </a:extLst>
          </p:cNvPr>
          <p:cNvSpPr/>
          <p:nvPr/>
        </p:nvSpPr>
        <p:spPr>
          <a:xfrm>
            <a:off x="4070350" y="1342078"/>
            <a:ext cx="3406140" cy="642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943" y="260053"/>
            <a:ext cx="9017952" cy="132588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sz="4000"/>
              <a:t>AVALIAÇÃO DE RISCO ECOLÓGICA</a:t>
            </a:r>
          </a:p>
        </p:txBody>
      </p:sp>
      <p:sp>
        <p:nvSpPr>
          <p:cNvPr id="66" name="Espaço Reservado para Texto 65">
            <a:extLst>
              <a:ext uri="{FF2B5EF4-FFF2-40B4-BE49-F238E27FC236}">
                <a16:creationId xmlns:a16="http://schemas.microsoft.com/office/drawing/2014/main" id="{2803ED57-1A43-46A8-BC98-811CA2CD7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3220" y="1486248"/>
            <a:ext cx="3200400" cy="36576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2400">
                <a:solidFill>
                  <a:schemeClr val="bg1"/>
                </a:solidFill>
              </a:rPr>
              <a:t>RESOLUÇÃO atual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0350" y="2163528"/>
            <a:ext cx="3200400" cy="118872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</a:lstStyle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b="1"/>
              <a:t>ENFÂSE NA AVALIAÇÃO DE RISCO À SAÚDE HUMANA</a:t>
            </a:r>
            <a:r>
              <a:rPr lang="pt-BR"/>
              <a:t>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b="1"/>
              <a:t>VIA DE EXPOSIÇÃO: ÁGUA SUBTERRÂNEA E SOLO;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t-BR" b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b="1"/>
              <a:t>VALOR DE INTERVENÇÃO – DERIVADO A PARTIR DE AVALIAÇÃO DE RISCO PARA SAÚDE.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B5CEABB6-07DC-46E8-9B57-56EC44A396E5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14" name="Espaço Reservado para Texto 65">
            <a:extLst>
              <a:ext uri="{FF2B5EF4-FFF2-40B4-BE49-F238E27FC236}">
                <a16:creationId xmlns:a16="http://schemas.microsoft.com/office/drawing/2014/main" id="{CB0E33AF-101E-B4B1-7008-1CD5F088D722}"/>
              </a:ext>
            </a:extLst>
          </p:cNvPr>
          <p:cNvSpPr txBox="1">
            <a:spLocks/>
          </p:cNvSpPr>
          <p:nvPr/>
        </p:nvSpPr>
        <p:spPr>
          <a:xfrm>
            <a:off x="8534134" y="1446399"/>
            <a:ext cx="32004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>
                <a:solidFill>
                  <a:schemeClr val="bg1"/>
                </a:solidFill>
              </a:rPr>
              <a:t>proposta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5C019B33-3C89-129A-FD65-9C1CD71E71D4}"/>
              </a:ext>
            </a:extLst>
          </p:cNvPr>
          <p:cNvSpPr txBox="1">
            <a:spLocks/>
          </p:cNvSpPr>
          <p:nvPr/>
        </p:nvSpPr>
        <p:spPr>
          <a:xfrm>
            <a:off x="8286750" y="2163528"/>
            <a:ext cx="3200400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pt-B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PERMANACE PERSPECTIVA DA SAÚDE PÚBLICA, PORÉM AGREGA AVALIAÇÃO DE RISCO ECOLÓGICO;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RESGUARDA SERVIÇOS ECOSSISTÊMICOS;</a:t>
            </a:r>
          </a:p>
          <a:p>
            <a:endParaRPr lang="pt-BR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VALOR ORIENTADOR (</a:t>
            </a:r>
            <a:r>
              <a:rPr lang="pt-BR" b="1" i="1" err="1"/>
              <a:t>Screening</a:t>
            </a:r>
            <a:r>
              <a:rPr lang="pt-BR" b="1"/>
              <a:t>);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DESTAQUE PARA O MODELO CONCEITUAL.</a:t>
            </a:r>
          </a:p>
        </p:txBody>
      </p:sp>
    </p:spTree>
    <p:extLst>
      <p:ext uri="{BB962C8B-B14F-4D97-AF65-F5344CB8AC3E}">
        <p14:creationId xmlns:p14="http://schemas.microsoft.com/office/powerpoint/2010/main" val="394106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652D5-79D1-472D-A29A-E1E6F1C2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40" y="67830"/>
            <a:ext cx="10058400" cy="694171"/>
          </a:xfrm>
        </p:spPr>
        <p:txBody>
          <a:bodyPr rtlCol="0">
            <a:normAutofit fontScale="90000"/>
          </a:bodyPr>
          <a:lstStyle>
            <a:defPPr>
              <a:defRPr lang="pt-BR"/>
            </a:defPPr>
          </a:lstStyle>
          <a:p>
            <a:pPr algn="ctr" rtl="0"/>
            <a:r>
              <a:rPr lang="pt-BR"/>
              <a:t>VIAS DE EXPOSIÇÃO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A1B47D8-A8FC-413D-8889-804077DF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B5CEABB6-07DC-46E8-9B57-56EC44A396E5}" type="slidenum">
              <a:rPr lang="pt-BR" smtClean="0"/>
              <a:pPr rtl="0"/>
              <a:t>4</a:t>
            </a:fld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3E67F1D4-0558-47D5-FF9D-6A54F213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0" y="762001"/>
            <a:ext cx="7213628" cy="535611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9" name="Espaço Reservado para Conteúdo 2">
            <a:extLst>
              <a:ext uri="{FF2B5EF4-FFF2-40B4-BE49-F238E27FC236}">
                <a16:creationId xmlns:a16="http://schemas.microsoft.com/office/drawing/2014/main" id="{CBFDAD49-1CD2-8D2C-28DA-4946E89581AA}"/>
              </a:ext>
            </a:extLst>
          </p:cNvPr>
          <p:cNvSpPr txBox="1">
            <a:spLocks/>
          </p:cNvSpPr>
          <p:nvPr/>
        </p:nvSpPr>
        <p:spPr>
          <a:xfrm>
            <a:off x="7480328" y="762001"/>
            <a:ext cx="3563592" cy="6152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1 - Solo – organismos (ingestão)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2 - Solo – organismo (absorção passiva)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3 - Solo – organismos – predadores do solo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4 - Solo – Plantas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5 - Solo – água superficial – organismos aquáticos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6 - Solo – água subterrânea – </a:t>
            </a:r>
            <a:r>
              <a:rPr lang="pt-BR" sz="1400" b="1" err="1">
                <a:solidFill>
                  <a:schemeClr val="bg1"/>
                </a:solidFill>
              </a:rPr>
              <a:t>estigofauna</a:t>
            </a:r>
            <a:endParaRPr lang="pt-BR" sz="1400" b="1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7 - Solo – água subterrânea – água superficial – organismos aquáticos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8 - Solo – água subterrânea – sedimento – </a:t>
            </a:r>
            <a:r>
              <a:rPr lang="pt-BR" sz="1400" b="1" err="1">
                <a:solidFill>
                  <a:schemeClr val="bg1"/>
                </a:solidFill>
              </a:rPr>
              <a:t>mieofauna</a:t>
            </a:r>
            <a:endParaRPr lang="pt-BR" sz="1400" b="1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9 - Solo - ar – Organismos terrestres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10 – Solo – planta – herbívoros e carnívoros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11 – Solo – organismos do solo e predadores do solo – </a:t>
            </a:r>
            <a:r>
              <a:rPr lang="pt-BR" sz="1400" b="1" err="1">
                <a:solidFill>
                  <a:schemeClr val="bg1"/>
                </a:solidFill>
              </a:rPr>
              <a:t>pedradores</a:t>
            </a:r>
            <a:r>
              <a:rPr lang="pt-BR" sz="1400" b="1">
                <a:solidFill>
                  <a:schemeClr val="bg1"/>
                </a:solidFill>
              </a:rPr>
              <a:t> terrestres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>
                <a:solidFill>
                  <a:schemeClr val="bg1"/>
                </a:solidFill>
              </a:rPr>
              <a:t>12 – Solo – água subterrânea – água superficial – </a:t>
            </a:r>
            <a:r>
              <a:rPr lang="pt-BR" sz="1400" b="1" err="1">
                <a:solidFill>
                  <a:schemeClr val="bg1"/>
                </a:solidFill>
              </a:rPr>
              <a:t>organimos</a:t>
            </a:r>
            <a:r>
              <a:rPr lang="pt-BR" sz="1400" b="1">
                <a:solidFill>
                  <a:schemeClr val="bg1"/>
                </a:solidFill>
              </a:rPr>
              <a:t> aquáticos e predadores aquáticos</a:t>
            </a:r>
          </a:p>
        </p:txBody>
      </p:sp>
      <p:sp>
        <p:nvSpPr>
          <p:cNvPr id="50" name="Espaço Reservado para Texto 65">
            <a:extLst>
              <a:ext uri="{FF2B5EF4-FFF2-40B4-BE49-F238E27FC236}">
                <a16:creationId xmlns:a16="http://schemas.microsoft.com/office/drawing/2014/main" id="{BB9CDE14-3391-A36A-A89E-21FF87F82366}"/>
              </a:ext>
            </a:extLst>
          </p:cNvPr>
          <p:cNvSpPr txBox="1">
            <a:spLocks/>
          </p:cNvSpPr>
          <p:nvPr/>
        </p:nvSpPr>
        <p:spPr>
          <a:xfrm>
            <a:off x="151420" y="6173470"/>
            <a:ext cx="7123140" cy="182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Fonte: </a:t>
            </a:r>
            <a:r>
              <a:rPr lang="pt-BR" sz="1400" err="1"/>
              <a:t>Heemsbergen</a:t>
            </a:r>
            <a:r>
              <a:rPr lang="pt-BR" sz="1400"/>
              <a:t>, Diane &amp; </a:t>
            </a:r>
            <a:r>
              <a:rPr lang="pt-BR" sz="1400" err="1"/>
              <a:t>Warne</a:t>
            </a:r>
            <a:r>
              <a:rPr lang="pt-BR" sz="1400"/>
              <a:t>, Michael &amp; McLaughlin, Mike &amp; </a:t>
            </a:r>
            <a:r>
              <a:rPr lang="pt-BR" sz="1400" err="1"/>
              <a:t>Kookana</a:t>
            </a:r>
            <a:r>
              <a:rPr lang="pt-BR" sz="1400"/>
              <a:t>, </a:t>
            </a:r>
            <a:r>
              <a:rPr lang="pt-BR" sz="1400" err="1"/>
              <a:t>Rai</a:t>
            </a:r>
            <a:r>
              <a:rPr lang="pt-BR" sz="1400"/>
              <a:t>. (2009). The Australian </a:t>
            </a:r>
            <a:r>
              <a:rPr lang="pt-BR" sz="1400" err="1"/>
              <a:t>methodology</a:t>
            </a:r>
            <a:r>
              <a:rPr lang="pt-BR" sz="1400"/>
              <a:t> </a:t>
            </a:r>
            <a:r>
              <a:rPr lang="pt-BR" sz="1400" err="1"/>
              <a:t>to</a:t>
            </a:r>
            <a:r>
              <a:rPr lang="pt-BR" sz="1400"/>
              <a:t> derive </a:t>
            </a:r>
            <a:r>
              <a:rPr lang="pt-BR" sz="1400" err="1"/>
              <a:t>ecological</a:t>
            </a:r>
            <a:r>
              <a:rPr lang="pt-BR" sz="1400"/>
              <a:t> </a:t>
            </a:r>
            <a:r>
              <a:rPr lang="pt-BR" sz="1400" err="1"/>
              <a:t>investigation</a:t>
            </a:r>
            <a:r>
              <a:rPr lang="pt-BR" sz="1400"/>
              <a:t> </a:t>
            </a:r>
            <a:r>
              <a:rPr lang="pt-BR" sz="1400" err="1"/>
              <a:t>levels</a:t>
            </a:r>
            <a:r>
              <a:rPr lang="pt-BR" sz="1400"/>
              <a:t> in </a:t>
            </a:r>
            <a:r>
              <a:rPr lang="pt-BR" sz="1400" err="1"/>
              <a:t>contaminated</a:t>
            </a:r>
            <a:r>
              <a:rPr lang="pt-BR" sz="1400"/>
              <a:t> </a:t>
            </a:r>
            <a:r>
              <a:rPr lang="pt-BR" sz="1400" err="1"/>
              <a:t>soils</a:t>
            </a:r>
            <a:r>
              <a:rPr lang="pt-BR" sz="140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8698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>
            <a:extLst>
              <a:ext uri="{FF2B5EF4-FFF2-40B4-BE49-F238E27FC236}">
                <a16:creationId xmlns:a16="http://schemas.microsoft.com/office/drawing/2014/main" id="{E77AD254-9CC2-8AF4-441F-3BF6C3FBE01E}"/>
              </a:ext>
            </a:extLst>
          </p:cNvPr>
          <p:cNvSpPr/>
          <p:nvPr/>
        </p:nvSpPr>
        <p:spPr>
          <a:xfrm>
            <a:off x="5323839" y="2427593"/>
            <a:ext cx="6258560" cy="21094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79" y="69117"/>
            <a:ext cx="6339840" cy="731520"/>
          </a:xfrm>
        </p:spPr>
        <p:txBody>
          <a:bodyPr rtlCol="0">
            <a:normAutofit fontScale="90000"/>
          </a:bodyPr>
          <a:lstStyle>
            <a:defPPr>
              <a:defRPr lang="pt-BR"/>
            </a:defPPr>
          </a:lstStyle>
          <a:p>
            <a:pPr algn="ctr"/>
            <a:r>
              <a:rPr lang="pt-BR" sz="4000"/>
              <a:t>Valor orientador</a:t>
            </a:r>
            <a:br>
              <a:rPr lang="pt-BR" sz="4000"/>
            </a:br>
            <a:r>
              <a:rPr lang="pt-BR" sz="3100"/>
              <a:t>(</a:t>
            </a:r>
            <a:r>
              <a:rPr lang="pt-BR" sz="3100" i="1" err="1"/>
              <a:t>Screening</a:t>
            </a:r>
            <a:r>
              <a:rPr lang="pt-BR" sz="3100"/>
              <a:t>)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BB466A-6DA0-4EE9-9405-F74957757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6879" y="2657701"/>
            <a:ext cx="6461759" cy="134884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Matrizes: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BR"/>
              <a:t>	água superficial;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BR"/>
              <a:t>	Água subterrânea;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BR"/>
              <a:t>	Solo;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BR"/>
              <a:t>	Sedimento.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pt-BR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pt-BR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pt-BR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pt-BR"/>
          </a:p>
          <a:p>
            <a:pPr rtl="0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0E0EEDA-7351-0148-55AD-07EBD65D00B4}"/>
              </a:ext>
            </a:extLst>
          </p:cNvPr>
          <p:cNvSpPr txBox="1"/>
          <p:nvPr/>
        </p:nvSpPr>
        <p:spPr>
          <a:xfrm>
            <a:off x="5181600" y="1035553"/>
            <a:ext cx="65430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b="1"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pt-PT" sz="2400" b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oncentração de determinada substância acima da qual existem riscos potenciais, diretos ou indiretos, à saúde humana ou ao meio ambiente. </a:t>
            </a:r>
            <a:endParaRPr lang="pt-BR" sz="2400"/>
          </a:p>
        </p:txBody>
      </p:sp>
      <p:sp>
        <p:nvSpPr>
          <p:cNvPr id="36" name="Espaço Reservado para Texto 23">
            <a:extLst>
              <a:ext uri="{FF2B5EF4-FFF2-40B4-BE49-F238E27FC236}">
                <a16:creationId xmlns:a16="http://schemas.microsoft.com/office/drawing/2014/main" id="{E1784CD7-EE12-7C6C-9023-ABE2F5813341}"/>
              </a:ext>
            </a:extLst>
          </p:cNvPr>
          <p:cNvSpPr txBox="1">
            <a:spLocks/>
          </p:cNvSpPr>
          <p:nvPr/>
        </p:nvSpPr>
        <p:spPr>
          <a:xfrm>
            <a:off x="5252718" y="4899151"/>
            <a:ext cx="4500881" cy="120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cap="all">
              <a:solidFill>
                <a:schemeClr val="accent3"/>
              </a:solidFill>
            </a:endParaRPr>
          </a:p>
        </p:txBody>
      </p:sp>
      <p:sp>
        <p:nvSpPr>
          <p:cNvPr id="37" name="Espaço Reservado para Texto 3">
            <a:extLst>
              <a:ext uri="{FF2B5EF4-FFF2-40B4-BE49-F238E27FC236}">
                <a16:creationId xmlns:a16="http://schemas.microsoft.com/office/drawing/2014/main" id="{606E4EEE-DAB7-2E1A-027C-6C9AB7E0D281}"/>
              </a:ext>
            </a:extLst>
          </p:cNvPr>
          <p:cNvSpPr txBox="1">
            <a:spLocks/>
          </p:cNvSpPr>
          <p:nvPr/>
        </p:nvSpPr>
        <p:spPr>
          <a:xfrm>
            <a:off x="5252718" y="5499315"/>
            <a:ext cx="6461759" cy="1348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lang="pt-BR"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            nacional;                                 regional.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/>
          </a:p>
          <a:p>
            <a:endParaRPr lang="pt-BR"/>
          </a:p>
        </p:txBody>
      </p:sp>
      <p:sp>
        <p:nvSpPr>
          <p:cNvPr id="39" name="Seta: para Cima 38">
            <a:extLst>
              <a:ext uri="{FF2B5EF4-FFF2-40B4-BE49-F238E27FC236}">
                <a16:creationId xmlns:a16="http://schemas.microsoft.com/office/drawing/2014/main" id="{61DA2087-871B-07D2-08A1-804B088E95BA}"/>
              </a:ext>
            </a:extLst>
          </p:cNvPr>
          <p:cNvSpPr/>
          <p:nvPr/>
        </p:nvSpPr>
        <p:spPr>
          <a:xfrm rot="13938561">
            <a:off x="7150159" y="4712677"/>
            <a:ext cx="491493" cy="84907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Seta: para Cima 39">
            <a:extLst>
              <a:ext uri="{FF2B5EF4-FFF2-40B4-BE49-F238E27FC236}">
                <a16:creationId xmlns:a16="http://schemas.microsoft.com/office/drawing/2014/main" id="{71BB44B7-994F-CCAC-3181-E5CBBBEF418A}"/>
              </a:ext>
            </a:extLst>
          </p:cNvPr>
          <p:cNvSpPr/>
          <p:nvPr/>
        </p:nvSpPr>
        <p:spPr>
          <a:xfrm rot="7376189">
            <a:off x="9293346" y="4694065"/>
            <a:ext cx="491493" cy="84907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spaço Reservado para Texto 3">
            <a:extLst>
              <a:ext uri="{FF2B5EF4-FFF2-40B4-BE49-F238E27FC236}">
                <a16:creationId xmlns:a16="http://schemas.microsoft.com/office/drawing/2014/main" id="{D9C6E8F6-7CC8-FB7B-DE9F-F58837AE0A91}"/>
              </a:ext>
            </a:extLst>
          </p:cNvPr>
          <p:cNvSpPr txBox="1">
            <a:spLocks/>
          </p:cNvSpPr>
          <p:nvPr/>
        </p:nvSpPr>
        <p:spPr>
          <a:xfrm>
            <a:off x="5323839" y="6173738"/>
            <a:ext cx="6461759" cy="1348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lang="pt-BR"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 DE SUBSTÂNCIAS PRIORITÁRIAS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652D5-79D1-472D-A29A-E1E6F1C2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40" y="67830"/>
            <a:ext cx="10058400" cy="694171"/>
          </a:xfrm>
        </p:spPr>
        <p:txBody>
          <a:bodyPr rtlCol="0">
            <a:normAutofit fontScale="90000"/>
          </a:bodyPr>
          <a:lstStyle>
            <a:defPPr>
              <a:defRPr lang="pt-BR"/>
            </a:defPPr>
          </a:lstStyle>
          <a:p>
            <a:pPr algn="ctr" rtl="0"/>
            <a:r>
              <a:rPr lang="pt-BR"/>
              <a:t>Classificação das áreas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A1B47D8-A8FC-413D-8889-804077DF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B5CEABB6-07DC-46E8-9B57-56EC44A396E5}" type="slidenum">
              <a:rPr lang="pt-BR" smtClean="0"/>
              <a:pPr rtl="0"/>
              <a:t>6</a:t>
            </a:fld>
            <a:endParaRPr lang="pt-BR"/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5729C63A-458E-F1A8-7D5A-5997EEA5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1" y="939579"/>
            <a:ext cx="3840480" cy="5781896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DB4AF2E-E727-A501-1474-417EB358CEA0}"/>
              </a:ext>
            </a:extLst>
          </p:cNvPr>
          <p:cNvSpPr/>
          <p:nvPr/>
        </p:nvSpPr>
        <p:spPr>
          <a:xfrm>
            <a:off x="5096194" y="2763520"/>
            <a:ext cx="1036320" cy="77216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0C8F2EF-A26D-CB1D-115E-B9734F3C0293}"/>
              </a:ext>
            </a:extLst>
          </p:cNvPr>
          <p:cNvSpPr/>
          <p:nvPr/>
        </p:nvSpPr>
        <p:spPr>
          <a:xfrm>
            <a:off x="113269" y="952499"/>
            <a:ext cx="4911810" cy="5591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BE29C13-72A6-012F-64DF-242BC2D6A947}"/>
              </a:ext>
            </a:extLst>
          </p:cNvPr>
          <p:cNvSpPr/>
          <p:nvPr/>
        </p:nvSpPr>
        <p:spPr>
          <a:xfrm>
            <a:off x="283176" y="1248546"/>
            <a:ext cx="1225378" cy="638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/>
              <a:t>Avaliação</a:t>
            </a:r>
            <a:endParaRPr lang="pt-BR"/>
          </a:p>
          <a:p>
            <a:pPr algn="ctr"/>
            <a:r>
              <a:rPr lang="pt-BR" sz="1200"/>
              <a:t>Preliminar</a:t>
            </a:r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4B0CDB8-53AE-4563-A4FA-2272662D8D10}"/>
              </a:ext>
            </a:extLst>
          </p:cNvPr>
          <p:cNvSpPr/>
          <p:nvPr/>
        </p:nvSpPr>
        <p:spPr>
          <a:xfrm>
            <a:off x="272878" y="2144410"/>
            <a:ext cx="1225378" cy="638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/>
              <a:t>Investigação</a:t>
            </a:r>
          </a:p>
          <a:p>
            <a:pPr algn="ctr"/>
            <a:r>
              <a:rPr lang="pt-BR" sz="1200"/>
              <a:t>Confirmatória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0D98783-34E5-82F8-3FE4-BCBF80F74875}"/>
              </a:ext>
            </a:extLst>
          </p:cNvPr>
          <p:cNvSpPr/>
          <p:nvPr/>
        </p:nvSpPr>
        <p:spPr>
          <a:xfrm>
            <a:off x="272878" y="3050572"/>
            <a:ext cx="1225378" cy="638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/>
              <a:t>Investigação detalhada e Avaliação de Risco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78CD8D2-7C67-5F1F-F919-D35654932342}"/>
              </a:ext>
            </a:extLst>
          </p:cNvPr>
          <p:cNvSpPr/>
          <p:nvPr/>
        </p:nvSpPr>
        <p:spPr>
          <a:xfrm>
            <a:off x="3568013" y="1248546"/>
            <a:ext cx="1225378" cy="638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/>
              <a:t>Área suspeita de contaminação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81E940A-7AB9-9AF4-8D0C-1ED16B246DAF}"/>
              </a:ext>
            </a:extLst>
          </p:cNvPr>
          <p:cNvSpPr/>
          <p:nvPr/>
        </p:nvSpPr>
        <p:spPr>
          <a:xfrm>
            <a:off x="3568013" y="2144409"/>
            <a:ext cx="1225378" cy="638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/>
              <a:t>Área contaminada sob investigação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4FE1CA7-1C07-9FEE-22E5-7C5882A9DCA0}"/>
              </a:ext>
            </a:extLst>
          </p:cNvPr>
          <p:cNvSpPr/>
          <p:nvPr/>
        </p:nvSpPr>
        <p:spPr>
          <a:xfrm>
            <a:off x="3568014" y="3050573"/>
            <a:ext cx="1225378" cy="638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/>
              <a:t>Área contaminada sob intervenção</a:t>
            </a:r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88688CE-76DC-EE1C-35B2-606595E44EE0}"/>
              </a:ext>
            </a:extLst>
          </p:cNvPr>
          <p:cNvSpPr/>
          <p:nvPr/>
        </p:nvSpPr>
        <p:spPr>
          <a:xfrm>
            <a:off x="3465041" y="3936140"/>
            <a:ext cx="1441620" cy="6487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/>
              <a:t>Área em processo de monitoramento p/ reabilitação</a:t>
            </a:r>
          </a:p>
        </p:txBody>
      </p:sp>
      <p:sp>
        <p:nvSpPr>
          <p:cNvPr id="30" name="Balão de Fala: Retângulo com Cantos Arredondados 29">
            <a:extLst>
              <a:ext uri="{FF2B5EF4-FFF2-40B4-BE49-F238E27FC236}">
                <a16:creationId xmlns:a16="http://schemas.microsoft.com/office/drawing/2014/main" id="{63C280BE-D929-4573-F011-36381EB03154}"/>
              </a:ext>
            </a:extLst>
          </p:cNvPr>
          <p:cNvSpPr/>
          <p:nvPr/>
        </p:nvSpPr>
        <p:spPr>
          <a:xfrm>
            <a:off x="2126391" y="1310330"/>
            <a:ext cx="875270" cy="494269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/>
              <a:t>Indícios de cont.?</a:t>
            </a:r>
            <a:endParaRPr lang="pt-BR"/>
          </a:p>
        </p:txBody>
      </p:sp>
      <p:sp>
        <p:nvSpPr>
          <p:cNvPr id="31" name="Balão de Fala: Retângulo com Cantos Arredondados 30">
            <a:extLst>
              <a:ext uri="{FF2B5EF4-FFF2-40B4-BE49-F238E27FC236}">
                <a16:creationId xmlns:a16="http://schemas.microsoft.com/office/drawing/2014/main" id="{DFA911EB-7E0D-C3C9-3A9E-C24BDCAE0BD0}"/>
              </a:ext>
            </a:extLst>
          </p:cNvPr>
          <p:cNvSpPr/>
          <p:nvPr/>
        </p:nvSpPr>
        <p:spPr>
          <a:xfrm>
            <a:off x="2126391" y="2216492"/>
            <a:ext cx="875270" cy="494269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/>
              <a:t>&gt;que VI?</a:t>
            </a:r>
            <a:endParaRPr lang="pt-BR"/>
          </a:p>
        </p:txBody>
      </p:sp>
      <p:sp>
        <p:nvSpPr>
          <p:cNvPr id="32" name="Balão de Fala: Retângulo com Cantos Arredondados 31">
            <a:extLst>
              <a:ext uri="{FF2B5EF4-FFF2-40B4-BE49-F238E27FC236}">
                <a16:creationId xmlns:a16="http://schemas.microsoft.com/office/drawing/2014/main" id="{CEADCDB3-B7DD-5B64-BFF6-95914008D15D}"/>
              </a:ext>
            </a:extLst>
          </p:cNvPr>
          <p:cNvSpPr/>
          <p:nvPr/>
        </p:nvSpPr>
        <p:spPr>
          <a:xfrm>
            <a:off x="2126391" y="3102059"/>
            <a:ext cx="875270" cy="494269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/>
              <a:t>&gt;que níveis de risco?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51008565-13E0-B081-AB72-D7492C1969BC}"/>
              </a:ext>
            </a:extLst>
          </p:cNvPr>
          <p:cNvCxnSpPr/>
          <p:nvPr/>
        </p:nvCxnSpPr>
        <p:spPr>
          <a:xfrm>
            <a:off x="1499286" y="1571366"/>
            <a:ext cx="636373" cy="823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7E257D8-2C67-3B82-A6BB-82404FA5C148}"/>
              </a:ext>
            </a:extLst>
          </p:cNvPr>
          <p:cNvCxnSpPr>
            <a:cxnSpLocks/>
          </p:cNvCxnSpPr>
          <p:nvPr/>
        </p:nvCxnSpPr>
        <p:spPr>
          <a:xfrm>
            <a:off x="3002691" y="1571366"/>
            <a:ext cx="564292" cy="823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5F36250C-B712-6C3D-4D5A-392361795B60}"/>
              </a:ext>
            </a:extLst>
          </p:cNvPr>
          <p:cNvCxnSpPr>
            <a:cxnSpLocks/>
          </p:cNvCxnSpPr>
          <p:nvPr/>
        </p:nvCxnSpPr>
        <p:spPr>
          <a:xfrm>
            <a:off x="1499286" y="3404285"/>
            <a:ext cx="636373" cy="823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752ED473-27D7-9DC2-84E4-55B281905AC0}"/>
              </a:ext>
            </a:extLst>
          </p:cNvPr>
          <p:cNvCxnSpPr>
            <a:cxnSpLocks/>
          </p:cNvCxnSpPr>
          <p:nvPr/>
        </p:nvCxnSpPr>
        <p:spPr>
          <a:xfrm>
            <a:off x="3002691" y="3404283"/>
            <a:ext cx="574590" cy="823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32F46A6C-BA3D-5DAA-C03C-CAE55C0BB505}"/>
              </a:ext>
            </a:extLst>
          </p:cNvPr>
          <p:cNvCxnSpPr>
            <a:cxnSpLocks/>
          </p:cNvCxnSpPr>
          <p:nvPr/>
        </p:nvCxnSpPr>
        <p:spPr>
          <a:xfrm>
            <a:off x="2992394" y="2467229"/>
            <a:ext cx="574590" cy="823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94811F76-BC7B-2474-E8B3-4A10128949D7}"/>
              </a:ext>
            </a:extLst>
          </p:cNvPr>
          <p:cNvCxnSpPr>
            <a:cxnSpLocks/>
          </p:cNvCxnSpPr>
          <p:nvPr/>
        </p:nvCxnSpPr>
        <p:spPr>
          <a:xfrm>
            <a:off x="1499286" y="2467229"/>
            <a:ext cx="636373" cy="823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66A163D1-DD48-D68E-6AEC-AC025B07BFB8}"/>
              </a:ext>
            </a:extLst>
          </p:cNvPr>
          <p:cNvCxnSpPr/>
          <p:nvPr/>
        </p:nvCxnSpPr>
        <p:spPr>
          <a:xfrm flipH="1">
            <a:off x="1494652" y="1723252"/>
            <a:ext cx="630195" cy="543696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9520E0F7-6A4A-F2C3-2EA6-A09396C51013}"/>
              </a:ext>
            </a:extLst>
          </p:cNvPr>
          <p:cNvCxnSpPr>
            <a:cxnSpLocks/>
          </p:cNvCxnSpPr>
          <p:nvPr/>
        </p:nvCxnSpPr>
        <p:spPr>
          <a:xfrm flipH="1">
            <a:off x="1494652" y="2608819"/>
            <a:ext cx="630195" cy="543696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E4548283-8E51-2866-77E1-9A564B3F259C}"/>
              </a:ext>
            </a:extLst>
          </p:cNvPr>
          <p:cNvCxnSpPr>
            <a:cxnSpLocks/>
          </p:cNvCxnSpPr>
          <p:nvPr/>
        </p:nvCxnSpPr>
        <p:spPr>
          <a:xfrm>
            <a:off x="2423469" y="3648847"/>
            <a:ext cx="1037966" cy="605479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02CEF62-CB03-37CA-AF39-01EE994C419C}"/>
              </a:ext>
            </a:extLst>
          </p:cNvPr>
          <p:cNvSpPr txBox="1"/>
          <p:nvPr/>
        </p:nvSpPr>
        <p:spPr>
          <a:xfrm>
            <a:off x="3187013" y="1570337"/>
            <a:ext cx="41601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"/>
              <a:t>SIM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F917C4F-0797-B7B0-E850-EEF949D013B2}"/>
              </a:ext>
            </a:extLst>
          </p:cNvPr>
          <p:cNvSpPr txBox="1"/>
          <p:nvPr/>
        </p:nvSpPr>
        <p:spPr>
          <a:xfrm>
            <a:off x="3187013" y="2466201"/>
            <a:ext cx="41601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"/>
              <a:t>SIM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93680E3-3BE2-775D-8AA6-B98530A520DE}"/>
              </a:ext>
            </a:extLst>
          </p:cNvPr>
          <p:cNvSpPr txBox="1"/>
          <p:nvPr/>
        </p:nvSpPr>
        <p:spPr>
          <a:xfrm>
            <a:off x="3248796" y="3403256"/>
            <a:ext cx="41601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"/>
              <a:t>SIM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C51C7F2-1E41-B49A-4B01-15E9D5B304EF}"/>
              </a:ext>
            </a:extLst>
          </p:cNvPr>
          <p:cNvSpPr txBox="1"/>
          <p:nvPr/>
        </p:nvSpPr>
        <p:spPr>
          <a:xfrm>
            <a:off x="3042851" y="4257931"/>
            <a:ext cx="46749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"/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382688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A95CF9D3-5F72-C7F8-08E4-7E5879557186}"/>
              </a:ext>
            </a:extLst>
          </p:cNvPr>
          <p:cNvSpPr/>
          <p:nvPr/>
        </p:nvSpPr>
        <p:spPr>
          <a:xfrm>
            <a:off x="453080" y="1431324"/>
            <a:ext cx="10184027" cy="176083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3DC609-5176-C324-1109-8D2BA6A6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32" y="175301"/>
            <a:ext cx="10058400" cy="694171"/>
          </a:xfrm>
        </p:spPr>
        <p:txBody>
          <a:bodyPr>
            <a:normAutofit fontScale="90000"/>
          </a:bodyPr>
          <a:lstStyle/>
          <a:p>
            <a:pPr algn="ctr"/>
            <a:r>
              <a:rPr lang="pt-BR"/>
              <a:t>GUIAS NACIONAIS</a:t>
            </a:r>
          </a:p>
        </p:txBody>
      </p:sp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DE738CC7-FD8A-4D20-0545-C4F986FE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/>
              <a:t>20AA</a:t>
            </a:r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586FF943-2B63-59DE-11AB-A64934F5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D1DE0AFD-347B-A169-9526-FA8CD5976E10}"/>
              </a:ext>
            </a:extLst>
          </p:cNvPr>
          <p:cNvSpPr txBox="1">
            <a:spLocks/>
          </p:cNvSpPr>
          <p:nvPr/>
        </p:nvSpPr>
        <p:spPr>
          <a:xfrm>
            <a:off x="1145917" y="1113203"/>
            <a:ext cx="9399372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pt-BR" b="1"/>
          </a:p>
          <a:p>
            <a:pPr marL="285750" indent="-285750"/>
            <a:r>
              <a:rPr lang="pt-BR" b="1"/>
              <a:t>GERENCIAMENTO DE ÁREAS CONTAMINADAS;</a:t>
            </a:r>
            <a:endParaRPr lang="pt-BR"/>
          </a:p>
          <a:p>
            <a:pPr marL="285750" indent="-285750"/>
            <a:endParaRPr lang="pt-BR" b="1"/>
          </a:p>
          <a:p>
            <a:pPr marL="285750" indent="-285750"/>
            <a:r>
              <a:rPr lang="pt-BR" b="1"/>
              <a:t>COMUNICAÇÃO DE RISCO;</a:t>
            </a:r>
          </a:p>
          <a:p>
            <a:pPr marL="285750" indent="-285750"/>
            <a:endParaRPr lang="pt-BR" b="1"/>
          </a:p>
          <a:p>
            <a:pPr marL="0" indent="0" algn="ctr">
              <a:buNone/>
            </a:pPr>
            <a:r>
              <a:rPr lang="pt-BR" b="1"/>
              <a:t>ESTADOS PODERÃO A SEU CRITÉRIO PUBLICAR GUIAS ESPECÍFICOS</a:t>
            </a:r>
            <a:r>
              <a:rPr lang="pt-BR"/>
              <a:t>;</a:t>
            </a:r>
          </a:p>
          <a:p>
            <a:pPr marL="0" indent="0">
              <a:buNone/>
            </a:pP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25536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5937" y="430306"/>
            <a:ext cx="5099392" cy="293214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Obrigado pela atenção!</a:t>
            </a:r>
          </a:p>
        </p:txBody>
      </p:sp>
      <p:sp>
        <p:nvSpPr>
          <p:cNvPr id="6" name="Espaço Reservado para Texto 65">
            <a:extLst>
              <a:ext uri="{FF2B5EF4-FFF2-40B4-BE49-F238E27FC236}">
                <a16:creationId xmlns:a16="http://schemas.microsoft.com/office/drawing/2014/main" id="{B803CC98-2A48-99B2-DD0B-1B2BA4E4BBC2}"/>
              </a:ext>
            </a:extLst>
          </p:cNvPr>
          <p:cNvSpPr txBox="1">
            <a:spLocks/>
          </p:cNvSpPr>
          <p:nvPr/>
        </p:nvSpPr>
        <p:spPr>
          <a:xfrm>
            <a:off x="6948460" y="3708910"/>
            <a:ext cx="7123140" cy="182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/>
              <a:t>Contato : cicam.sede@ibama.gov.br 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13_TF33968143_Win32" id="{212BFE24-30E6-4C3E-9B53-F29A9181BD21}" vid="{982B489A-C9B1-4FBF-BBC5-D41820D2710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F3B805-9182-4EE7-B68A-02EE558FC45E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4F7209-A407-4CFB-9C3E-C69AB93152F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6D1D862-643C-46A1-A5ED-679CEB6DE2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{BFE6768C-054E-444F-B973-FE29D13ED2C4}tf33968143_win32</Template>
  <Application>Microsoft Office PowerPoint</Application>
  <PresentationFormat>Widescreen</PresentationFormat>
  <Slides>8</Slides>
  <Notes>7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Personalizado</vt:lpstr>
      <vt:lpstr>Proposta de revisão da Conama 420/09</vt:lpstr>
      <vt:lpstr>PRINCIPAIS SUGESTÕES</vt:lpstr>
      <vt:lpstr>AVALIAÇÃO DE RISCO ECOLÓGICA</vt:lpstr>
      <vt:lpstr>VIAS DE EXPOSIÇÃO</vt:lpstr>
      <vt:lpstr>Valor orientador (Screening)</vt:lpstr>
      <vt:lpstr>Classificação das áreas</vt:lpstr>
      <vt:lpstr>GUIAS NACIONAIS</vt:lpstr>
      <vt:lpstr>Obrigado pela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APRESEN-TAÇÃO</dc:title>
  <dc:creator>Rafaela Maciel Rebelo</dc:creator>
  <cp:revision>2</cp:revision>
  <dcterms:created xsi:type="dcterms:W3CDTF">2024-02-01T14:33:52Z</dcterms:created>
  <dcterms:modified xsi:type="dcterms:W3CDTF">2024-02-05T15:23:23Z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