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63" r:id="rId6"/>
    <p:sldId id="264" r:id="rId7"/>
    <p:sldId id="259" r:id="rId8"/>
    <p:sldId id="266" r:id="rId9"/>
    <p:sldId id="267" r:id="rId10"/>
    <p:sldId id="262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F0B2D-BB00-FEA3-57DA-265EECDF0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9552DD-A4B2-C939-C395-ACCA6CCCB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5C8F35-A4FE-130F-0AE6-995D4C9F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9359E6-9E17-D213-374D-27F83423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914B1B-20B8-5AD2-E5EB-314F3495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8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0D01F-55F6-7624-30AA-0D5FA399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C49AD4-3AAB-7361-5F59-7BCA00F2A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1ECE8-5A17-D0FF-8670-16730654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0584A1-06E9-16F4-0C04-99C560F2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F896FA-B871-B74A-8086-62A230D73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08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884B75-4759-B37D-E560-6772D4446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B0CAC5-6277-E6E4-BC97-49B44F935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92C3EB-3712-7EA0-C160-39D6DFC3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64ED2B-0969-6954-9E2C-1E854F90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74B161-F71B-3E60-9C96-BC613B45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43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8A90-D391-493F-7296-4BB5CB0F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78381E-D5BF-FAB4-FA30-5D33421A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3EDFB-F38E-C2BE-17E0-68A9B52E8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AB5150-87B3-298A-D84A-00CF4E89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133E0B-BBCD-5F8D-F6E1-23797C21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3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C2F4E-896B-2E6A-844E-E93F9540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0FAB46-652B-C204-10A0-1BDD6701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F7AEFC-0BFE-71AB-F533-7506B4DB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FEF6A9-F0BA-09AB-C3DA-DD5D362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501A4-ACC1-E486-FE1B-6A279B99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0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3CCB8-387A-5E11-F258-FE888D1D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73A5C3-E9BD-B6B1-D3BF-6935EF89C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0A1E58-074A-FF9E-2F9B-E60F8768B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3B1458-460B-7A60-B2C5-0CAF44B2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3AC109-9C77-EEE5-DD47-58224064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201F20-D855-F0E4-4F49-C5CDCB18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3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C873C-9FC9-A77F-10BD-E6455FD0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443BF8-1821-63A8-D2C5-D3F56A9E9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57A4BF-C111-14F4-2A4A-65C5C75AB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543E60-8DB0-342D-A24B-C0793D3D8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2B0483-4BE1-4EE9-F9EC-83AEC9717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136862-28FF-7C32-AA85-EBAF5200E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D2FDED1-7F04-ED5D-F42D-D6252885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36D5BD-E746-625A-7B52-AA125D93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41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2B6BE-C496-D4E4-FCD4-FCF24D6D5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7CD618-9C10-644C-6D11-E4240F7A2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FAD759-FCDB-1332-EC05-EE2127FDF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345DEBE-376E-345E-032F-E8B7CE9B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6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8DE1AE-FF01-D6DD-9BCF-60E31742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2E6023-7411-B0D7-45DC-9B47D4A4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A67251-E390-5D7A-CF71-532DD150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16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0D58C-64DD-05DD-5275-86AD67F6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C872F-08AD-E697-EE22-F39AF402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E3749F-3C34-2FCC-AF92-7C41A9060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CEEE3B-F88D-79A7-E8FC-3469F3C0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963EED-A2E8-FDF3-B432-B434E405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0E4FCC-89E5-B225-D3C9-083C04A6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60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2661D-99DF-7BC7-EC3B-ED0ACCDE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293BB50-563E-D4B0-A349-945E07558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0A3BAA-C13C-B69A-5B89-18916F25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103CBB-5EF9-7FD1-36A4-48E21A1A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5448F62-D043-4015-DACD-1E54480C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35130D-0379-EE68-4D93-8B9425D0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4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9A6BAE5-3E49-F53F-9B9A-691E22896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D1616D-840B-9B19-1243-FCE16C20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8CF22-1068-532F-A6DC-70BF34CDA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6DC82-EB7E-4A43-8AEA-47FDFF2F0E7B}" type="datetimeFigureOut">
              <a:rPr lang="pt-BR" smtClean="0"/>
              <a:t>26/06/2026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B6434-D083-8077-F43B-25D84A063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C82DCA-BE95-3E21-C77A-522C7A2F7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4234DF-8596-47A7-80B2-90D0E3254D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2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674A913-EB79-DC7B-0F35-9B7E97C4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967"/>
            <a:ext cx="10515600" cy="5596996"/>
          </a:xfrm>
        </p:spPr>
        <p:txBody>
          <a:bodyPr/>
          <a:lstStyle/>
          <a:p>
            <a:r>
              <a:rPr lang="pt-BR" sz="2400" b="1" dirty="0"/>
              <a:t>PROPOSTA 1</a:t>
            </a:r>
          </a:p>
          <a:p>
            <a:r>
              <a:rPr lang="pt-BR" sz="2400" b="1" dirty="0"/>
              <a:t>Esclarecimento de qual listagem de áreas com potencial de contaminação deve ser seguida</a:t>
            </a:r>
            <a:r>
              <a:rPr lang="pt-BR" sz="2400" dirty="0"/>
              <a:t>. </a:t>
            </a:r>
          </a:p>
          <a:p>
            <a:r>
              <a:rPr lang="pt-BR" sz="2400" dirty="0"/>
              <a:t>Anexo I da proposta X atividades da Lei. 10.165/2000?</a:t>
            </a:r>
          </a:p>
          <a:p>
            <a:r>
              <a:rPr lang="pt-BR" sz="2400" dirty="0"/>
              <a:t>Por vezes o texto da proposta cita o Anexo I, vide por exemplo o art. 30, caput. Em outro momento cita a Lei 10.165/2000 como fundamento.</a:t>
            </a:r>
          </a:p>
          <a:p>
            <a:r>
              <a:rPr lang="pt-BR" sz="2400" dirty="0"/>
              <a:t>Esclarecer qual regra jurídica vale? Ou suprime o anexo I ou suprime a Lei 10.165/2000.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016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E487E-632C-1A44-2338-27B501A08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55" y="547158"/>
            <a:ext cx="11361530" cy="1325563"/>
          </a:xfrm>
        </p:spPr>
        <p:txBody>
          <a:bodyPr/>
          <a:lstStyle/>
          <a:p>
            <a:r>
              <a:rPr lang="pt-BR" dirty="0"/>
              <a:t>Lista dos laboratórios acreditados NBR 17025 para TPH Alifáticos no INMETRO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DB49907-C6FB-9DE4-9D9C-08BDDBAB8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45334"/>
              </p:ext>
            </p:extLst>
          </p:nvPr>
        </p:nvGraphicFramePr>
        <p:xfrm>
          <a:off x="350655" y="2250635"/>
          <a:ext cx="11490690" cy="4118850"/>
        </p:xfrm>
        <a:graphic>
          <a:graphicData uri="http://schemas.openxmlformats.org/drawingml/2006/table">
            <a:tbl>
              <a:tblPr/>
              <a:tblGrid>
                <a:gridCol w="1328171">
                  <a:extLst>
                    <a:ext uri="{9D8B030D-6E8A-4147-A177-3AD203B41FA5}">
                      <a16:colId xmlns:a16="http://schemas.microsoft.com/office/drawing/2014/main" val="2451547358"/>
                    </a:ext>
                  </a:extLst>
                </a:gridCol>
                <a:gridCol w="1569656">
                  <a:extLst>
                    <a:ext uri="{9D8B030D-6E8A-4147-A177-3AD203B41FA5}">
                      <a16:colId xmlns:a16="http://schemas.microsoft.com/office/drawing/2014/main" val="733031392"/>
                    </a:ext>
                  </a:extLst>
                </a:gridCol>
                <a:gridCol w="1811142">
                  <a:extLst>
                    <a:ext uri="{9D8B030D-6E8A-4147-A177-3AD203B41FA5}">
                      <a16:colId xmlns:a16="http://schemas.microsoft.com/office/drawing/2014/main" val="1846242295"/>
                    </a:ext>
                  </a:extLst>
                </a:gridCol>
                <a:gridCol w="6781721">
                  <a:extLst>
                    <a:ext uri="{9D8B030D-6E8A-4147-A177-3AD203B41FA5}">
                      <a16:colId xmlns:a16="http://schemas.microsoft.com/office/drawing/2014/main" val="3486857924"/>
                    </a:ext>
                  </a:extLst>
                </a:gridCol>
              </a:tblGrid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Estado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Cidade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Acreditação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Nome do Laboratório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B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412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Vinhedo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CRL 0456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Bioágua Laboratório de Análises Ltda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13681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São Paulo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CRL 0255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VSOL Análises Ambientais Ltda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66188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São Paulo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CLR 2044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VSOL Análises Ambientais Ltda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815648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Sáo Pàulo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CRL 0222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ALS Ambiental Ltda.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771449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Osasco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CRL 0353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Controle Analítico Análises Técnicas Ltda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28634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Sumaré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CRL 0165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CEIMIC Núcleo Técnico Operacional de Serviços Analíticos Ltda.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389637"/>
                  </a:ext>
                </a:extLst>
              </a:tr>
              <a:tr h="59273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 Claro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CRL 0636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PROMATEC Prestação de Serviço de Consultoria e Análise Ambiental Ltda.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87246"/>
                  </a:ext>
                </a:extLst>
              </a:tr>
              <a:tr h="44076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485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00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B9CF2-F3B8-16AD-98BB-9A902112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F8D847-BE05-CAAF-5F15-22613ADD6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967"/>
            <a:ext cx="10515600" cy="5596996"/>
          </a:xfrm>
        </p:spPr>
        <p:txBody>
          <a:bodyPr>
            <a:normAutofit/>
          </a:bodyPr>
          <a:lstStyle/>
          <a:p>
            <a:r>
              <a:rPr lang="pt-BR" sz="2400" b="1" dirty="0"/>
              <a:t>PROPOSTA 2</a:t>
            </a:r>
          </a:p>
          <a:p>
            <a:r>
              <a:rPr lang="pt-BR" sz="2400" dirty="0"/>
              <a:t>Anexo I da minuta de resolução não contempla todas as atividades da cadeia de petróleo, que contempla a extração, o refino, a base e distribuição e a comercialização que é feita pelos revendedores atacadistas (</a:t>
            </a:r>
            <a:r>
              <a:rPr lang="pt-BR" sz="2400" dirty="0" err="1"/>
              <a:t>TRRs</a:t>
            </a:r>
            <a:r>
              <a:rPr lang="pt-BR" sz="2400" dirty="0"/>
              <a:t>) e revendedores varejistas que são os postos revendedores.</a:t>
            </a:r>
          </a:p>
          <a:p>
            <a:r>
              <a:rPr lang="pt-BR" sz="2400" dirty="0"/>
              <a:t>O anexo I, conforme item II, divisão 06 e item XXXIII Grupo 47.3 contemplou apenas as extremidades desta cadeia.</a:t>
            </a:r>
          </a:p>
          <a:p>
            <a:r>
              <a:rPr lang="pt-BR" sz="2400" b="1" dirty="0"/>
              <a:t>As outras atividades não citadas, a saber: a base e distribuição (</a:t>
            </a:r>
            <a:r>
              <a:rPr lang="pt-BR" sz="2400" b="1" u="sng" dirty="0"/>
              <a:t>armazenamento</a:t>
            </a:r>
            <a:r>
              <a:rPr lang="pt-BR" sz="2400" b="1" dirty="0"/>
              <a:t>) e a </a:t>
            </a:r>
            <a:r>
              <a:rPr lang="pt-BR" sz="2400" b="1" u="sng" dirty="0"/>
              <a:t>comercialização</a:t>
            </a:r>
            <a:r>
              <a:rPr lang="pt-BR" sz="2400" b="1" dirty="0"/>
              <a:t> no atacado e no “retalho”, que é feita pelos (</a:t>
            </a:r>
            <a:r>
              <a:rPr lang="pt-BR" sz="2400" b="1" dirty="0" err="1"/>
              <a:t>TRRs</a:t>
            </a:r>
            <a:r>
              <a:rPr lang="pt-BR" sz="2400" b="1" dirty="0"/>
              <a:t>) e distribuidoras não foram citadas no texto legal.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441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F5BE6-E5F3-07EC-6C10-4FD9EA957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845E23F-2164-21BC-EF2A-40B117EA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9967"/>
            <a:ext cx="10515600" cy="5596996"/>
          </a:xfrm>
        </p:spPr>
        <p:txBody>
          <a:bodyPr/>
          <a:lstStyle/>
          <a:p>
            <a:r>
              <a:rPr lang="pt-BR" sz="2400" b="1" dirty="0"/>
              <a:t>PROPOSTA 3</a:t>
            </a:r>
          </a:p>
          <a:p>
            <a:endParaRPr lang="pt-BR" sz="2400" b="1" dirty="0"/>
          </a:p>
          <a:p>
            <a:r>
              <a:rPr lang="pt-BR" sz="2400" b="1" dirty="0"/>
              <a:t>Áreas Contaminadas Órfãs (ACO)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Temos o conceito de AOC, mas não temos um comando legal</a:t>
            </a:r>
            <a:r>
              <a:rPr lang="pt-BR" sz="2400" b="1" dirty="0"/>
              <a:t> que diz o que deve ser feito. </a:t>
            </a:r>
          </a:p>
          <a:p>
            <a:r>
              <a:rPr lang="pt-BR" sz="2400" b="1" dirty="0"/>
              <a:t>O texto proposto nem mesmo diz o que vai acontecer com ACO e deixa essa questão no limbo ambiental e jurídico.</a:t>
            </a:r>
          </a:p>
          <a:p>
            <a:endParaRPr lang="pt-BR" sz="2400" b="1" dirty="0"/>
          </a:p>
          <a:p>
            <a:pPr lvl="1" algn="just"/>
            <a:r>
              <a:rPr lang="pt-BR" dirty="0"/>
              <a:t>Art. XX Os órgãos ambientais competentes publicarão procedimentos específicos para o gerenciamento das áreas contaminadas órfãs.</a:t>
            </a:r>
          </a:p>
          <a:p>
            <a:pPr lvl="1" algn="just"/>
            <a:endParaRPr lang="pt-BR" dirty="0"/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312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7315AFA-FA32-81C7-E02B-51364240E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389467"/>
            <a:ext cx="11531600" cy="6223000"/>
          </a:xfrm>
        </p:spPr>
        <p:txBody>
          <a:bodyPr>
            <a:normAutofit lnSpcReduction="10000"/>
          </a:bodyPr>
          <a:lstStyle/>
          <a:p>
            <a:r>
              <a:rPr lang="pt-BR" sz="2400" b="1" dirty="0"/>
              <a:t>PROPOSTA 4 </a:t>
            </a:r>
          </a:p>
          <a:p>
            <a:r>
              <a:rPr lang="pt-BR" sz="2400" dirty="0"/>
              <a:t>Inserir o conceito de Certidão ou Certificado de Reabilitação da Área Contaminada e respectivo comando de emissão deste documento</a:t>
            </a:r>
          </a:p>
          <a:p>
            <a:r>
              <a:rPr lang="pt-BR" sz="2400" dirty="0"/>
              <a:t>Por que?</a:t>
            </a:r>
          </a:p>
          <a:p>
            <a:pPr lvl="1"/>
            <a:r>
              <a:rPr lang="pt-BR" dirty="0"/>
              <a:t>O certificado de Reabilitação é um documento de que demonstra que a área está apta ao uso</a:t>
            </a:r>
          </a:p>
          <a:p>
            <a:pPr lvl="1"/>
            <a:r>
              <a:rPr lang="pt-BR" dirty="0"/>
              <a:t>O certificado é utilizado em atos de registro no cartório</a:t>
            </a:r>
          </a:p>
          <a:p>
            <a:pPr lvl="1"/>
            <a:r>
              <a:rPr lang="pt-BR" dirty="0"/>
              <a:t>O certificado é exigido em condições de incorporação e financiamento imobiliário (Caixa Econômica Federal e outros bancos o exigem)</a:t>
            </a:r>
          </a:p>
          <a:p>
            <a:pPr lvl="1"/>
            <a:r>
              <a:rPr lang="pt-BR" dirty="0"/>
              <a:t>Atos de transferência de propriedade são lastreados no certificado</a:t>
            </a:r>
          </a:p>
          <a:p>
            <a:pPr lvl="1"/>
            <a:r>
              <a:rPr lang="pt-BR" dirty="0"/>
              <a:t>Confere segurança para todas as partes envolvidas no processo de gerenciamento de áreas contaminadas</a:t>
            </a:r>
          </a:p>
          <a:p>
            <a:pPr lvl="1"/>
            <a:r>
              <a:rPr lang="pt-BR" dirty="0">
                <a:highlight>
                  <a:srgbClr val="FFFF00"/>
                </a:highlight>
              </a:rPr>
              <a:t>[...] </a:t>
            </a:r>
            <a:r>
              <a:rPr lang="pt-BR" b="1" dirty="0">
                <a:highlight>
                  <a:srgbClr val="FFFF00"/>
                </a:highlight>
              </a:rPr>
              <a:t>Certidão ou Certificado de área reabilitada </a:t>
            </a:r>
            <a:r>
              <a:rPr lang="pt-BR" dirty="0">
                <a:highlight>
                  <a:srgbClr val="FFFF00"/>
                </a:highlight>
              </a:rPr>
              <a:t>é o documento que comprova a reabilitação da área para o uso declarado.</a:t>
            </a:r>
          </a:p>
          <a:p>
            <a:pPr lvl="1"/>
            <a:r>
              <a:rPr lang="pt-BR" dirty="0">
                <a:highlight>
                  <a:srgbClr val="FFFF00"/>
                </a:highlight>
              </a:rPr>
              <a:t>Art. 40, § 4º Após cumprida a etapa de monitoramento para reabilitação, o órgão ambiental competente emitirá certificado (ou certidão) de reabilitação da área para o uso declarado.</a:t>
            </a:r>
          </a:p>
        </p:txBody>
      </p:sp>
    </p:spTree>
    <p:extLst>
      <p:ext uri="{BB962C8B-B14F-4D97-AF65-F5344CB8AC3E}">
        <p14:creationId xmlns:p14="http://schemas.microsoft.com/office/powerpoint/2010/main" val="375065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FD8D0-653E-8E89-6A2F-991E4A722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E641F6B-58DB-140C-8983-0D6562618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89467"/>
            <a:ext cx="10841567" cy="6223000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PROPOSTA 5</a:t>
            </a:r>
          </a:p>
          <a:p>
            <a:r>
              <a:rPr lang="pt-BR" dirty="0"/>
              <a:t>Possibilidade de otimizar o monitoramento para encerramento ou reabilitação.</a:t>
            </a:r>
          </a:p>
          <a:p>
            <a:r>
              <a:rPr lang="pt-BR" dirty="0"/>
              <a:t>Em casos de histórico robusto de dados, conceder a possibilidade de o órgão ambiental avaliar o pedido de ajustes das substâncias químicas de interesse que estão sendo monitoradas.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Art. XX. O plano de Monitoramento para Reabilitação poderá ser revisado quando restar comprovada a degradação, dissipação ou remoção definitiva da substância do meio físico, mediante solicitação expressa do responsável pela área.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§ 1º O pedido de revisão do plano de monitoramento deverá contemplar avaliação estatística de tendência das concentrações, comprovando comportamento assintótico das massas e ausência de risco aos bens a proteger.</a:t>
            </a:r>
          </a:p>
          <a:p>
            <a:pPr algn="just"/>
            <a:r>
              <a:rPr lang="pt-BR" b="1" dirty="0">
                <a:highlight>
                  <a:srgbClr val="FFFF00"/>
                </a:highlight>
              </a:rPr>
              <a:t>§ 2º É vedada a exclusão do monitoramento de produtos de degradação primários ou secundários caso a substância química de origem (</a:t>
            </a:r>
            <a:r>
              <a:rPr lang="pt-BR" b="1" dirty="0" err="1">
                <a:highlight>
                  <a:srgbClr val="FFFF00"/>
                </a:highlight>
              </a:rPr>
              <a:t>substância-mãe</a:t>
            </a:r>
            <a:r>
              <a:rPr lang="pt-BR" b="1" dirty="0">
                <a:highlight>
                  <a:srgbClr val="FFFF00"/>
                </a:highlight>
              </a:rPr>
              <a:t>) ainda apresente concentrações superiores às Metas de Reabilitação.</a:t>
            </a:r>
            <a:endParaRPr lang="pt-B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2892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1C04C-1A0C-E831-F461-10DEEA7F0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63" y="1884576"/>
            <a:ext cx="10515600" cy="2890624"/>
          </a:xfrm>
        </p:spPr>
        <p:txBody>
          <a:bodyPr/>
          <a:lstStyle/>
          <a:p>
            <a:pPr algn="ctr"/>
            <a:r>
              <a:rPr lang="pt-BR" dirty="0"/>
              <a:t>Slides a seguir estão sendo apresentados apenas para fins de amadurecimento</a:t>
            </a:r>
          </a:p>
        </p:txBody>
      </p:sp>
    </p:spTree>
    <p:extLst>
      <p:ext uri="{BB962C8B-B14F-4D97-AF65-F5344CB8AC3E}">
        <p14:creationId xmlns:p14="http://schemas.microsoft.com/office/powerpoint/2010/main" val="97485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207E4-F24E-8D69-7513-5A785EF7C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70" y="6217946"/>
            <a:ext cx="10515600" cy="352059"/>
          </a:xfrm>
        </p:spPr>
        <p:txBody>
          <a:bodyPr>
            <a:normAutofit/>
          </a:bodyPr>
          <a:lstStyle/>
          <a:p>
            <a:r>
              <a:rPr lang="pt-BR" sz="1800" dirty="0"/>
              <a:t>https://docs.bvsalud.org/biblioref/2021/06/1254106/analise-ac-2021.pdf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638347-A2EF-6ED4-2FF1-FDB6F4EC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26309" r="28246" b="43519"/>
          <a:stretch>
            <a:fillRect/>
          </a:stretch>
        </p:blipFill>
        <p:spPr>
          <a:xfrm>
            <a:off x="400050" y="168973"/>
            <a:ext cx="9549430" cy="5814832"/>
          </a:xfrm>
          <a:prstGeom prst="rect">
            <a:avLst/>
          </a:prstGeom>
        </p:spPr>
      </p:pic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C80112F6-0BD6-D4EE-61EB-1C6BF33BB750}"/>
              </a:ext>
            </a:extLst>
          </p:cNvPr>
          <p:cNvSpPr/>
          <p:nvPr/>
        </p:nvSpPr>
        <p:spPr>
          <a:xfrm>
            <a:off x="9492279" y="1281043"/>
            <a:ext cx="2098956" cy="1611625"/>
          </a:xfrm>
          <a:prstGeom prst="cloudCallout">
            <a:avLst>
              <a:gd name="adj1" fmla="val -57093"/>
              <a:gd name="adj2" fmla="val 9368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>
                <a:solidFill>
                  <a:schemeClr val="tx1"/>
                </a:solidFill>
              </a:rPr>
              <a:t>Qual o percentual em estados não industrializados?</a:t>
            </a:r>
          </a:p>
        </p:txBody>
      </p:sp>
    </p:spTree>
    <p:extLst>
      <p:ext uri="{BB962C8B-B14F-4D97-AF65-F5344CB8AC3E}">
        <p14:creationId xmlns:p14="http://schemas.microsoft.com/office/powerpoint/2010/main" val="99678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89897-D470-9B48-6CEB-C2E7B57E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95" y="253726"/>
            <a:ext cx="11448179" cy="1325563"/>
          </a:xfrm>
        </p:spPr>
        <p:txBody>
          <a:bodyPr/>
          <a:lstStyle/>
          <a:p>
            <a:r>
              <a:rPr lang="pt-BR" dirty="0"/>
              <a:t>Ao pesquisar no INMETRO apenas um grupo dos </a:t>
            </a:r>
            <a:r>
              <a:rPr lang="pt-BR" dirty="0" err="1"/>
              <a:t>SQI’s</a:t>
            </a:r>
            <a:r>
              <a:rPr lang="pt-BR" dirty="0"/>
              <a:t> da revenda de combustíveis encontra-se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B1D668E-94D0-90B2-7CC4-8C461445AB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85" t="12213" r="3186" b="28719"/>
          <a:stretch>
            <a:fillRect/>
          </a:stretch>
        </p:blipFill>
        <p:spPr>
          <a:xfrm>
            <a:off x="295622" y="1867626"/>
            <a:ext cx="10784827" cy="3798434"/>
          </a:xfrm>
          <a:prstGeom prst="rect">
            <a:avLst/>
          </a:prstGeom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2A88367-37C4-0A97-244A-1A59F9375E52}"/>
              </a:ext>
            </a:extLst>
          </p:cNvPr>
          <p:cNvSpPr/>
          <p:nvPr/>
        </p:nvSpPr>
        <p:spPr>
          <a:xfrm>
            <a:off x="5492467" y="2832205"/>
            <a:ext cx="5988411" cy="3415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Pesquisa resultou 7 (SETE) ocorrências, Acreditados NBR 17025 </a:t>
            </a:r>
          </a:p>
        </p:txBody>
      </p:sp>
    </p:spTree>
    <p:extLst>
      <p:ext uri="{BB962C8B-B14F-4D97-AF65-F5344CB8AC3E}">
        <p14:creationId xmlns:p14="http://schemas.microsoft.com/office/powerpoint/2010/main" val="4587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09A2E-DF43-CD1D-0E97-9152DAE16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04" y="66267"/>
            <a:ext cx="10515600" cy="1325563"/>
          </a:xfrm>
        </p:spPr>
        <p:txBody>
          <a:bodyPr/>
          <a:lstStyle/>
          <a:p>
            <a:r>
              <a:rPr lang="pt-BR" dirty="0"/>
              <a:t>Laboratórios ABNT NBR ISO/IEC 17025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899046-8C23-4DB1-338B-9ED621D8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830"/>
            <a:ext cx="10515600" cy="478513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Para compostos do grupo TPH alifáticos</a:t>
            </a:r>
          </a:p>
          <a:p>
            <a:pPr lvl="1">
              <a:lnSpc>
                <a:spcPct val="150000"/>
              </a:lnSpc>
            </a:pPr>
            <a:r>
              <a:rPr lang="pt-BR" sz="2800" dirty="0"/>
              <a:t>Apenas 7 laboratórios</a:t>
            </a:r>
          </a:p>
          <a:p>
            <a:pPr lvl="1">
              <a:lnSpc>
                <a:spcPct val="150000"/>
              </a:lnSpc>
            </a:pPr>
            <a:r>
              <a:rPr lang="pt-BR" sz="2800" b="1" dirty="0">
                <a:solidFill>
                  <a:srgbClr val="FF0000"/>
                </a:solidFill>
              </a:rPr>
              <a:t>Todos no estado de SP</a:t>
            </a:r>
          </a:p>
          <a:p>
            <a:pPr>
              <a:lnSpc>
                <a:spcPct val="150000"/>
              </a:lnSpc>
            </a:pPr>
            <a:r>
              <a:rPr lang="pt-BR" dirty="0"/>
              <a:t>Para compostos do grupo TPH aromáticos</a:t>
            </a:r>
          </a:p>
          <a:p>
            <a:pPr>
              <a:lnSpc>
                <a:spcPct val="150000"/>
              </a:lnSpc>
            </a:pPr>
            <a:r>
              <a:rPr lang="pt-BR" dirty="0"/>
              <a:t>Apenas 23 laboratórios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Acreditações CRL: 1681, 0255, 1171, 0172, 1604, 0369, 0222, 1743, 0636, 0244, 0325, </a:t>
            </a:r>
            <a:r>
              <a:rPr lang="pt-BR" dirty="0">
                <a:solidFill>
                  <a:srgbClr val="00B050"/>
                </a:solidFill>
              </a:rPr>
              <a:t>0369, 0353, 0636</a:t>
            </a:r>
            <a:r>
              <a:rPr lang="pt-BR" dirty="0"/>
              <a:t>, 0692, 0297, 0248, 0339, 0687, 0165, 0504, 0306 e 0337. (</a:t>
            </a:r>
            <a:r>
              <a:rPr lang="pt-BR" b="1" dirty="0">
                <a:solidFill>
                  <a:srgbClr val="7030A0"/>
                </a:solidFill>
              </a:rPr>
              <a:t>CLF 0052</a:t>
            </a:r>
            <a:r>
              <a:rPr lang="pt-BR" dirty="0"/>
              <a:t>).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Estados: 13-SP, 5-SC, 3-PR, 1-RJ, </a:t>
            </a:r>
            <a:r>
              <a:rPr lang="pt-BR" b="1" dirty="0">
                <a:solidFill>
                  <a:srgbClr val="7030A0"/>
                </a:solidFill>
              </a:rPr>
              <a:t>1-RS (sendo que o do RS é Acreditado 17025 CFL)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8017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808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Aptos Narrow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Slides a seguir estão sendo apresentados apenas para fins de amadurecimento</vt:lpstr>
      <vt:lpstr>Apresentação do PowerPoint</vt:lpstr>
      <vt:lpstr>Ao pesquisar no INMETRO apenas um grupo dos SQI’s da revenda de combustíveis encontra-se</vt:lpstr>
      <vt:lpstr>Laboratórios ABNT NBR ISO/IEC 17025</vt:lpstr>
      <vt:lpstr>Lista dos laboratórios acreditados NBR 17025 para TPH Alifáticos no INMETRO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bernardo souto</dc:creator>
  <cp:lastModifiedBy>bernardo souto</cp:lastModifiedBy>
  <cp:revision>7</cp:revision>
  <dcterms:created xsi:type="dcterms:W3CDTF">2026-06-15T18:22:31Z</dcterms:created>
  <dcterms:modified xsi:type="dcterms:W3CDTF">2026-06-26T19:17:33Z</dcterms:modified>
</cp:coreProperties>
</file>