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</p:sldMasterIdLst>
  <p:notesMasterIdLst>
    <p:notesMasterId r:id="rId15"/>
  </p:notesMasterIdLst>
  <p:sldIdLst>
    <p:sldId id="256" r:id="rId5"/>
    <p:sldId id="746" r:id="rId6"/>
    <p:sldId id="747" r:id="rId7"/>
    <p:sldId id="261" r:id="rId8"/>
    <p:sldId id="750" r:id="rId9"/>
    <p:sldId id="748" r:id="rId10"/>
    <p:sldId id="330" r:id="rId11"/>
    <p:sldId id="758" r:id="rId12"/>
    <p:sldId id="757" r:id="rId13"/>
    <p:sldId id="30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6" roundtripDataSignature="AMtx7mjhlbcxXuJj7dia7z4Et9Tk72Jt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0B0F0"/>
    <a:srgbClr val="DCC57D"/>
    <a:srgbClr val="FFFFFF"/>
    <a:srgbClr val="F4EBD7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68CDEB-2CF1-4F15-A054-A574E67DE77A}">
  <a:tblStyle styleId="{B268CDEB-2CF1-4F15-A054-A574E67DE77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2F90A-C8A0-6437-7756-73726DB0D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D01CF9-A090-5C05-9548-B68670B8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C9911-7E27-88D3-6FDF-5BF383A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BDC134-D169-5EAC-6BEC-3387BEAF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7BD10A-4637-D9DA-F566-7231785A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649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24A84-6716-F2DB-A8D1-225891BD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6173C8-E8E8-38F7-FCC2-5675DA37D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5061E8-207D-9EBC-4233-36303DBE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2A66C-A46E-DBF6-D162-C238959F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3361D-4A3F-C282-95F0-E483EAFA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74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421A4A-6DB3-D511-F9F4-9391CC60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15C610-13D7-B159-8DDD-6D9B52C81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444325-9FFD-77C5-4B4E-1B529235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173AEF-423B-D18C-83E9-065812A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EC6B5E-318F-F7B3-C523-E6C12EA6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42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89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963" y="386422"/>
            <a:ext cx="7770378" cy="419987"/>
          </a:xfrm>
        </p:spPr>
        <p:txBody>
          <a:bodyPr lIns="0" tIns="0" rIns="0" bIns="0"/>
          <a:lstStyle>
            <a:lvl1pPr>
              <a:defRPr sz="2729" b="0" i="0">
                <a:solidFill>
                  <a:srgbClr val="009E2E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1135" y="2081681"/>
            <a:ext cx="5088215" cy="321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92" b="0" i="0">
                <a:solidFill>
                  <a:srgbClr val="183E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03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056D6-A711-333A-6214-785D266E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1E5FD-8D4F-5B13-39F0-0C8E51C7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C55EDB-A4D0-6308-1508-66D3F079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4FCD5B-9D1C-AD54-8E2E-DBDEB95D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F6375A-4905-4DD3-A77B-9D781BB9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B6DD4-0514-B596-3FC1-1297F7A5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7139EA-4DE1-0B22-7A10-5D9013F5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43A4C2-EAA9-DF9A-793D-33F77A26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240513-3FA1-0380-AC4E-CD1ED926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EA54E6-195B-C223-F66F-754970FE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48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ABB15-30B1-D7A2-E5EC-C639E504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2B795-EEE4-F44E-3F9A-1A1467F51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E45B61-EA92-E2F9-D845-7EEACE67B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D544D7-A866-1A8B-D5B2-E1105AE8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B52A2-AE24-55CD-D071-D6269A91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65BFBC-32D6-58AF-9315-49FEB4E4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9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5B9B5-8053-F37C-C43C-BCCC1531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9C1ED7-FDF0-8CB5-2B4B-22FF5E9AC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5A0371-BE0F-6225-9969-AFAE374DA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85E52E-3BF6-99FE-2E44-FB0C8F99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73BBDE-717E-4AFD-872A-97DC51412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A613FA-CBD5-61D2-A369-EAA2C7A6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AD6591-F012-AA48-5777-1E40E4A4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74D466-0F5B-B168-7FE6-C586522A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A494-20DB-A201-3AD3-0897CD9B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D00A98-5865-C46A-8A11-32CB2011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1BBD77-0860-1449-18F9-344F3320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CE958E-62EB-BD22-F752-E60DD09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25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DC701B-9002-8981-F7EF-3A30AFC1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7F0864-86AE-9A19-F47F-90749CD5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7002F0-DE0A-2C82-8C2D-F9F0DAC4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2737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1B8D7-ACD0-3127-A776-2A313200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64D9DD-9A72-A546-374E-FEE9122D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5B0D12-1D31-07DF-4643-A4413FA95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AB510A-7A31-8CEE-6FA8-3D13504A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D2EE7F-8259-B6E3-C3CC-BAAE81E2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C1D7F1-B0F0-4642-CE1E-11E027EB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81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EFBEA-5791-CAC0-2A9C-263635B0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887059-DBE6-2C8D-0BC8-1238E9D69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CB13B2-ACC6-5A3E-0104-924A34529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1AB469-C561-7B38-4D77-A82CD44C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37B0C4-4A74-426F-CC56-7CCB3FA9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633CB1-BEDD-8519-2794-D11F54F6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5094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3E8AFB-B339-F9F0-C713-0C869C80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8D7561-AEBF-8DF9-C4E5-FC5CF0B2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7EE79-FF63-9F6A-BDEF-381BFC4DE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F7E8F-D082-C6BF-7D9E-E1382EDC1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2A37EE-0556-A478-3847-913D9D889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9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ago com montanha ao fundo&#10;&#10;Descrição gerada automaticamente">
            <a:extLst>
              <a:ext uri="{FF2B5EF4-FFF2-40B4-BE49-F238E27FC236}">
                <a16:creationId xmlns:a16="http://schemas.microsoft.com/office/drawing/2014/main" id="{9FB8B60B-7042-A18A-BC11-F33FB8FDC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E3477644-B2C8-26CD-E44A-BE7BA5F85CED}"/>
              </a:ext>
            </a:extLst>
          </p:cNvPr>
          <p:cNvSpPr/>
          <p:nvPr/>
        </p:nvSpPr>
        <p:spPr>
          <a:xfrm>
            <a:off x="0" y="-60062"/>
            <a:ext cx="6624103" cy="6912429"/>
          </a:xfrm>
          <a:custGeom>
            <a:avLst/>
            <a:gdLst>
              <a:gd name="connsiteX0" fmla="*/ 4988928 w 6049371"/>
              <a:gd name="connsiteY0" fmla="*/ 7 h 6889758"/>
              <a:gd name="connsiteX1" fmla="*/ 4998625 w 6049371"/>
              <a:gd name="connsiteY1" fmla="*/ 17647 h 6889758"/>
              <a:gd name="connsiteX2" fmla="*/ 4999458 w 6049371"/>
              <a:gd name="connsiteY2" fmla="*/ 31758 h 6889758"/>
              <a:gd name="connsiteX3" fmla="*/ 5181600 w 6049371"/>
              <a:gd name="connsiteY3" fmla="*/ 31758 h 6889758"/>
              <a:gd name="connsiteX4" fmla="*/ 5181600 w 6049371"/>
              <a:gd name="connsiteY4" fmla="*/ 65358 h 6889758"/>
              <a:gd name="connsiteX5" fmla="*/ 5247138 w 6049371"/>
              <a:gd name="connsiteY5" fmla="*/ 151024 h 6889758"/>
              <a:gd name="connsiteX6" fmla="*/ 5313680 w 6049371"/>
              <a:gd name="connsiteY6" fmla="*/ 255278 h 6889758"/>
              <a:gd name="connsiteX7" fmla="*/ 5334000 w 6049371"/>
              <a:gd name="connsiteY7" fmla="*/ 397518 h 6889758"/>
              <a:gd name="connsiteX8" fmla="*/ 5486400 w 6049371"/>
              <a:gd name="connsiteY8" fmla="*/ 661678 h 6889758"/>
              <a:gd name="connsiteX9" fmla="*/ 5506720 w 6049371"/>
              <a:gd name="connsiteY9" fmla="*/ 722638 h 6889758"/>
              <a:gd name="connsiteX10" fmla="*/ 5638800 w 6049371"/>
              <a:gd name="connsiteY10" fmla="*/ 834398 h 6889758"/>
              <a:gd name="connsiteX11" fmla="*/ 5709920 w 6049371"/>
              <a:gd name="connsiteY11" fmla="*/ 885198 h 6889758"/>
              <a:gd name="connsiteX12" fmla="*/ 5770880 w 6049371"/>
              <a:gd name="connsiteY12" fmla="*/ 1007118 h 6889758"/>
              <a:gd name="connsiteX13" fmla="*/ 5791200 w 6049371"/>
              <a:gd name="connsiteY13" fmla="*/ 1118878 h 6889758"/>
              <a:gd name="connsiteX14" fmla="*/ 5872480 w 6049371"/>
              <a:gd name="connsiteY14" fmla="*/ 1494798 h 6889758"/>
              <a:gd name="connsiteX15" fmla="*/ 5974080 w 6049371"/>
              <a:gd name="connsiteY15" fmla="*/ 1718318 h 6889758"/>
              <a:gd name="connsiteX16" fmla="*/ 5984240 w 6049371"/>
              <a:gd name="connsiteY16" fmla="*/ 1870718 h 6889758"/>
              <a:gd name="connsiteX17" fmla="*/ 5943600 w 6049371"/>
              <a:gd name="connsiteY17" fmla="*/ 1992638 h 6889758"/>
              <a:gd name="connsiteX18" fmla="*/ 5852160 w 6049371"/>
              <a:gd name="connsiteY18" fmla="*/ 2205998 h 6889758"/>
              <a:gd name="connsiteX19" fmla="*/ 5801360 w 6049371"/>
              <a:gd name="connsiteY19" fmla="*/ 2399038 h 6889758"/>
              <a:gd name="connsiteX20" fmla="*/ 5852160 w 6049371"/>
              <a:gd name="connsiteY20" fmla="*/ 2632718 h 6889758"/>
              <a:gd name="connsiteX21" fmla="*/ 5902960 w 6049371"/>
              <a:gd name="connsiteY21" fmla="*/ 2693678 h 6889758"/>
              <a:gd name="connsiteX22" fmla="*/ 5943600 w 6049371"/>
              <a:gd name="connsiteY22" fmla="*/ 2774958 h 6889758"/>
              <a:gd name="connsiteX23" fmla="*/ 6014720 w 6049371"/>
              <a:gd name="connsiteY23" fmla="*/ 2896878 h 6889758"/>
              <a:gd name="connsiteX24" fmla="*/ 6045200 w 6049371"/>
              <a:gd name="connsiteY24" fmla="*/ 3039118 h 6889758"/>
              <a:gd name="connsiteX25" fmla="*/ 6004560 w 6049371"/>
              <a:gd name="connsiteY25" fmla="*/ 3374398 h 6889758"/>
              <a:gd name="connsiteX26" fmla="*/ 5984240 w 6049371"/>
              <a:gd name="connsiteY26" fmla="*/ 3536958 h 6889758"/>
              <a:gd name="connsiteX27" fmla="*/ 5933440 w 6049371"/>
              <a:gd name="connsiteY27" fmla="*/ 4055118 h 6889758"/>
              <a:gd name="connsiteX28" fmla="*/ 5923280 w 6049371"/>
              <a:gd name="connsiteY28" fmla="*/ 4248158 h 6889758"/>
              <a:gd name="connsiteX29" fmla="*/ 5933440 w 6049371"/>
              <a:gd name="connsiteY29" fmla="*/ 4471678 h 6889758"/>
              <a:gd name="connsiteX30" fmla="*/ 5943600 w 6049371"/>
              <a:gd name="connsiteY30" fmla="*/ 4542798 h 6889758"/>
              <a:gd name="connsiteX31" fmla="*/ 5953760 w 6049371"/>
              <a:gd name="connsiteY31" fmla="*/ 4634238 h 6889758"/>
              <a:gd name="connsiteX32" fmla="*/ 5862320 w 6049371"/>
              <a:gd name="connsiteY32" fmla="*/ 5071118 h 6889758"/>
              <a:gd name="connsiteX33" fmla="*/ 6004560 w 6049371"/>
              <a:gd name="connsiteY33" fmla="*/ 5406398 h 6889758"/>
              <a:gd name="connsiteX34" fmla="*/ 5984240 w 6049371"/>
              <a:gd name="connsiteY34" fmla="*/ 5660398 h 6889758"/>
              <a:gd name="connsiteX35" fmla="*/ 5882640 w 6049371"/>
              <a:gd name="connsiteY35" fmla="*/ 5853438 h 6889758"/>
              <a:gd name="connsiteX36" fmla="*/ 5842000 w 6049371"/>
              <a:gd name="connsiteY36" fmla="*/ 5985518 h 6889758"/>
              <a:gd name="connsiteX37" fmla="*/ 5821680 w 6049371"/>
              <a:gd name="connsiteY37" fmla="*/ 6036318 h 6889758"/>
              <a:gd name="connsiteX38" fmla="*/ 5770880 w 6049371"/>
              <a:gd name="connsiteY38" fmla="*/ 6168398 h 6889758"/>
              <a:gd name="connsiteX39" fmla="*/ 5730240 w 6049371"/>
              <a:gd name="connsiteY39" fmla="*/ 6351278 h 6889758"/>
              <a:gd name="connsiteX40" fmla="*/ 5669280 w 6049371"/>
              <a:gd name="connsiteY40" fmla="*/ 6554478 h 6889758"/>
              <a:gd name="connsiteX41" fmla="*/ 5618480 w 6049371"/>
              <a:gd name="connsiteY41" fmla="*/ 6777998 h 6889758"/>
              <a:gd name="connsiteX42" fmla="*/ 5557520 w 6049371"/>
              <a:gd name="connsiteY42" fmla="*/ 6788158 h 6889758"/>
              <a:gd name="connsiteX43" fmla="*/ 5415280 w 6049371"/>
              <a:gd name="connsiteY43" fmla="*/ 6849118 h 6889758"/>
              <a:gd name="connsiteX44" fmla="*/ 5276482 w 6049371"/>
              <a:gd name="connsiteY44" fmla="*/ 6847161 h 6889758"/>
              <a:gd name="connsiteX45" fmla="*/ 5181600 w 6049371"/>
              <a:gd name="connsiteY45" fmla="*/ 6842756 h 6889758"/>
              <a:gd name="connsiteX46" fmla="*/ 5181600 w 6049371"/>
              <a:gd name="connsiteY46" fmla="*/ 6889758 h 6889758"/>
              <a:gd name="connsiteX47" fmla="*/ 0 w 6049371"/>
              <a:gd name="connsiteY47" fmla="*/ 6889758 h 6889758"/>
              <a:gd name="connsiteX48" fmla="*/ 0 w 6049371"/>
              <a:gd name="connsiteY48" fmla="*/ 31758 h 6889758"/>
              <a:gd name="connsiteX49" fmla="*/ 4724400 w 6049371"/>
              <a:gd name="connsiteY49" fmla="*/ 31758 h 6889758"/>
              <a:gd name="connsiteX50" fmla="*/ 4754880 w 6049371"/>
              <a:gd name="connsiteY50" fmla="*/ 11438 h 6889758"/>
              <a:gd name="connsiteX51" fmla="*/ 4988928 w 6049371"/>
              <a:gd name="connsiteY51" fmla="*/ 7 h 688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49371" h="6889758">
                <a:moveTo>
                  <a:pt x="4988928" y="7"/>
                </a:moveTo>
                <a:cubicBezTo>
                  <a:pt x="4998076" y="-197"/>
                  <a:pt x="4998304" y="3939"/>
                  <a:pt x="4998625" y="17647"/>
                </a:cubicBezTo>
                <a:lnTo>
                  <a:pt x="4999458" y="31758"/>
                </a:lnTo>
                <a:lnTo>
                  <a:pt x="5181600" y="31758"/>
                </a:lnTo>
                <a:lnTo>
                  <a:pt x="5181600" y="65358"/>
                </a:lnTo>
                <a:lnTo>
                  <a:pt x="5247138" y="151024"/>
                </a:lnTo>
                <a:cubicBezTo>
                  <a:pt x="5272371" y="184006"/>
                  <a:pt x="5296078" y="217873"/>
                  <a:pt x="5313680" y="255278"/>
                </a:cubicBezTo>
                <a:cubicBezTo>
                  <a:pt x="5334073" y="298614"/>
                  <a:pt x="5320842" y="351466"/>
                  <a:pt x="5334000" y="397518"/>
                </a:cubicBezTo>
                <a:cubicBezTo>
                  <a:pt x="5396863" y="617540"/>
                  <a:pt x="5364370" y="574514"/>
                  <a:pt x="5486400" y="661678"/>
                </a:cubicBezTo>
                <a:cubicBezTo>
                  <a:pt x="5493173" y="681998"/>
                  <a:pt x="5495928" y="704137"/>
                  <a:pt x="5506720" y="722638"/>
                </a:cubicBezTo>
                <a:cubicBezTo>
                  <a:pt x="5546410" y="790677"/>
                  <a:pt x="5573216" y="790675"/>
                  <a:pt x="5638800" y="834398"/>
                </a:cubicBezTo>
                <a:cubicBezTo>
                  <a:pt x="5663040" y="850558"/>
                  <a:pt x="5686213" y="868265"/>
                  <a:pt x="5709920" y="885198"/>
                </a:cubicBezTo>
                <a:cubicBezTo>
                  <a:pt x="5730240" y="925838"/>
                  <a:pt x="5755953" y="964203"/>
                  <a:pt x="5770880" y="1007118"/>
                </a:cubicBezTo>
                <a:cubicBezTo>
                  <a:pt x="5783319" y="1042881"/>
                  <a:pt x="5783477" y="1081810"/>
                  <a:pt x="5791200" y="1118878"/>
                </a:cubicBezTo>
                <a:cubicBezTo>
                  <a:pt x="5817347" y="1244385"/>
                  <a:pt x="5819430" y="1378087"/>
                  <a:pt x="5872480" y="1494798"/>
                </a:cubicBezTo>
                <a:lnTo>
                  <a:pt x="5974080" y="1718318"/>
                </a:lnTo>
                <a:cubicBezTo>
                  <a:pt x="5977467" y="1769118"/>
                  <a:pt x="5986360" y="1819849"/>
                  <a:pt x="5984240" y="1870718"/>
                </a:cubicBezTo>
                <a:cubicBezTo>
                  <a:pt x="5978792" y="2001473"/>
                  <a:pt x="5974388" y="1925465"/>
                  <a:pt x="5943600" y="1992638"/>
                </a:cubicBezTo>
                <a:cubicBezTo>
                  <a:pt x="5911361" y="2062978"/>
                  <a:pt x="5877721" y="2132966"/>
                  <a:pt x="5852160" y="2205998"/>
                </a:cubicBezTo>
                <a:cubicBezTo>
                  <a:pt x="5830179" y="2268800"/>
                  <a:pt x="5818293" y="2334691"/>
                  <a:pt x="5801360" y="2399038"/>
                </a:cubicBezTo>
                <a:cubicBezTo>
                  <a:pt x="5810901" y="2461054"/>
                  <a:pt x="5821704" y="2571806"/>
                  <a:pt x="5852160" y="2632718"/>
                </a:cubicBezTo>
                <a:cubicBezTo>
                  <a:pt x="5863989" y="2656376"/>
                  <a:pt x="5888657" y="2671428"/>
                  <a:pt x="5902960" y="2693678"/>
                </a:cubicBezTo>
                <a:cubicBezTo>
                  <a:pt x="5919340" y="2719158"/>
                  <a:pt x="5929002" y="2748416"/>
                  <a:pt x="5943600" y="2774958"/>
                </a:cubicBezTo>
                <a:cubicBezTo>
                  <a:pt x="5966274" y="2816183"/>
                  <a:pt x="5991013" y="2856238"/>
                  <a:pt x="6014720" y="2896878"/>
                </a:cubicBezTo>
                <a:cubicBezTo>
                  <a:pt x="6024880" y="2944291"/>
                  <a:pt x="6042434" y="2990707"/>
                  <a:pt x="6045200" y="3039118"/>
                </a:cubicBezTo>
                <a:cubicBezTo>
                  <a:pt x="6058923" y="3279270"/>
                  <a:pt x="6037085" y="3192259"/>
                  <a:pt x="6004560" y="3374398"/>
                </a:cubicBezTo>
                <a:cubicBezTo>
                  <a:pt x="5994960" y="3428156"/>
                  <a:pt x="5990406" y="3482699"/>
                  <a:pt x="5984240" y="3536958"/>
                </a:cubicBezTo>
                <a:cubicBezTo>
                  <a:pt x="5966172" y="3695957"/>
                  <a:pt x="5945017" y="3893037"/>
                  <a:pt x="5933440" y="4055118"/>
                </a:cubicBezTo>
                <a:cubicBezTo>
                  <a:pt x="5928849" y="4119390"/>
                  <a:pt x="5926667" y="4183811"/>
                  <a:pt x="5923280" y="4248158"/>
                </a:cubicBezTo>
                <a:cubicBezTo>
                  <a:pt x="5926667" y="4322665"/>
                  <a:pt x="5928308" y="4397271"/>
                  <a:pt x="5933440" y="4471678"/>
                </a:cubicBezTo>
                <a:cubicBezTo>
                  <a:pt x="5935088" y="4495569"/>
                  <a:pt x="5940630" y="4519036"/>
                  <a:pt x="5943600" y="4542798"/>
                </a:cubicBezTo>
                <a:cubicBezTo>
                  <a:pt x="5947404" y="4573229"/>
                  <a:pt x="5950373" y="4603758"/>
                  <a:pt x="5953760" y="4634238"/>
                </a:cubicBezTo>
                <a:cubicBezTo>
                  <a:pt x="5861102" y="4981704"/>
                  <a:pt x="5880545" y="4834197"/>
                  <a:pt x="5862320" y="5071118"/>
                </a:cubicBezTo>
                <a:cubicBezTo>
                  <a:pt x="5909733" y="5182878"/>
                  <a:pt x="6014241" y="5285383"/>
                  <a:pt x="6004560" y="5406398"/>
                </a:cubicBezTo>
                <a:cubicBezTo>
                  <a:pt x="5997787" y="5491065"/>
                  <a:pt x="6006588" y="5578454"/>
                  <a:pt x="5984240" y="5660398"/>
                </a:cubicBezTo>
                <a:cubicBezTo>
                  <a:pt x="5965107" y="5730551"/>
                  <a:pt x="5904024" y="5783939"/>
                  <a:pt x="5882640" y="5853438"/>
                </a:cubicBezTo>
                <a:cubicBezTo>
                  <a:pt x="5869093" y="5897465"/>
                  <a:pt x="5856567" y="5941818"/>
                  <a:pt x="5842000" y="5985518"/>
                </a:cubicBezTo>
                <a:cubicBezTo>
                  <a:pt x="5836233" y="6002820"/>
                  <a:pt x="5827447" y="6019016"/>
                  <a:pt x="5821680" y="6036318"/>
                </a:cubicBezTo>
                <a:cubicBezTo>
                  <a:pt x="5781838" y="6155844"/>
                  <a:pt x="5824624" y="6060911"/>
                  <a:pt x="5770880" y="6168398"/>
                </a:cubicBezTo>
                <a:cubicBezTo>
                  <a:pt x="5757333" y="6229358"/>
                  <a:pt x="5746220" y="6290910"/>
                  <a:pt x="5730240" y="6351278"/>
                </a:cubicBezTo>
                <a:cubicBezTo>
                  <a:pt x="5728890" y="6356380"/>
                  <a:pt x="5680022" y="6500769"/>
                  <a:pt x="5669280" y="6554478"/>
                </a:cubicBezTo>
                <a:cubicBezTo>
                  <a:pt x="5663576" y="6582997"/>
                  <a:pt x="5636973" y="6753341"/>
                  <a:pt x="5618480" y="6777998"/>
                </a:cubicBezTo>
                <a:cubicBezTo>
                  <a:pt x="5606120" y="6794478"/>
                  <a:pt x="5577840" y="6784771"/>
                  <a:pt x="5557520" y="6788158"/>
                </a:cubicBezTo>
                <a:cubicBezTo>
                  <a:pt x="5530293" y="6801772"/>
                  <a:pt x="5441904" y="6848625"/>
                  <a:pt x="5415280" y="6849118"/>
                </a:cubicBezTo>
                <a:cubicBezTo>
                  <a:pt x="5376303" y="6849840"/>
                  <a:pt x="5327605" y="6848931"/>
                  <a:pt x="5276482" y="6847161"/>
                </a:cubicBezTo>
                <a:lnTo>
                  <a:pt x="5181600" y="6842756"/>
                </a:lnTo>
                <a:lnTo>
                  <a:pt x="5181600" y="6889758"/>
                </a:lnTo>
                <a:lnTo>
                  <a:pt x="0" y="6889758"/>
                </a:lnTo>
                <a:lnTo>
                  <a:pt x="0" y="31758"/>
                </a:lnTo>
                <a:lnTo>
                  <a:pt x="4724400" y="31758"/>
                </a:lnTo>
                <a:cubicBezTo>
                  <a:pt x="4732028" y="22223"/>
                  <a:pt x="4744720" y="18211"/>
                  <a:pt x="4754880" y="11438"/>
                </a:cubicBezTo>
                <a:cubicBezTo>
                  <a:pt x="4916653" y="18179"/>
                  <a:pt x="4970632" y="414"/>
                  <a:pt x="4988928" y="7"/>
                </a:cubicBez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5" name="Google Shape;145;p1"/>
          <p:cNvSpPr txBox="1"/>
          <p:nvPr/>
        </p:nvSpPr>
        <p:spPr>
          <a:xfrm>
            <a:off x="-9435" y="3018094"/>
            <a:ext cx="6528911" cy="165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rebuchet MS"/>
              <a:buNone/>
            </a:pPr>
            <a:r>
              <a:rPr lang="pt-BR" sz="2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André Lima </a:t>
            </a:r>
            <a:endParaRPr lang="pt-BR" sz="26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rebuchet MS"/>
              <a:buNone/>
            </a:pPr>
            <a:endParaRPr lang="pt-BR" sz="20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6"/>
              <a:buFont typeface="Trebuchet MS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Secretario </a:t>
            </a:r>
            <a:r>
              <a:rPr lang="pt-BR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xtraordinário de Controle do Desmatamento e Ordenamento Ambiental Territorial (SECD/MMA)</a:t>
            </a: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3617778" y="6377652"/>
            <a:ext cx="28010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Brasília – DF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E740C0-B8F5-5F1D-1E20-B3E57338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6" y="6034411"/>
            <a:ext cx="3195263" cy="6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935161E-F961-2F44-A049-A4C69ADEC2B2}"/>
              </a:ext>
            </a:extLst>
          </p:cNvPr>
          <p:cNvSpPr txBox="1"/>
          <p:nvPr/>
        </p:nvSpPr>
        <p:spPr>
          <a:xfrm rot="16200000">
            <a:off x="10307854" y="5005059"/>
            <a:ext cx="347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</a:rPr>
              <a:t>Foto Felipe Werneck: Terra Indígena </a:t>
            </a:r>
            <a:r>
              <a:rPr lang="pt-BR" sz="1200" err="1">
                <a:solidFill>
                  <a:schemeClr val="bg1"/>
                </a:solidFill>
              </a:rPr>
              <a:t>Pirititi</a:t>
            </a:r>
            <a:r>
              <a:rPr lang="pt-BR" sz="1200">
                <a:solidFill>
                  <a:schemeClr val="bg1"/>
                </a:solidFill>
              </a:rPr>
              <a:t> - RR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9D2D803-D454-4AAE-0F0E-73138D5E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9"/>
          <p:cNvSpPr txBox="1">
            <a:spLocks noGrp="1"/>
          </p:cNvSpPr>
          <p:nvPr>
            <p:ph type="title"/>
          </p:nvPr>
        </p:nvSpPr>
        <p:spPr>
          <a:xfrm>
            <a:off x="706120" y="1142806"/>
            <a:ext cx="10515600" cy="142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pt-BR" b="1">
                <a:solidFill>
                  <a:schemeClr val="accent6">
                    <a:lumMod val="75000"/>
                  </a:schemeClr>
                </a:solidFill>
              </a:rPr>
              <a:t>Obrigado!</a:t>
            </a:r>
            <a:endParaRPr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" name="Google Shape;645;p89"/>
          <p:cNvSpPr txBox="1">
            <a:spLocks noGrp="1"/>
          </p:cNvSpPr>
          <p:nvPr>
            <p:ph type="body" idx="1"/>
          </p:nvPr>
        </p:nvSpPr>
        <p:spPr>
          <a:xfrm>
            <a:off x="706120" y="2898890"/>
            <a:ext cx="10234975" cy="122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24"/>
              <a:buNone/>
            </a:pPr>
            <a:r>
              <a:rPr lang="pt-BR" b="1">
                <a:solidFill>
                  <a:schemeClr val="dk1"/>
                </a:solidFill>
              </a:rPr>
              <a:t>Secretaria Extraordinária do Controle do Desmatamento e Ordenamento Ambiental Territorial - SECD/MMA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24"/>
              <a:buNone/>
            </a:pPr>
            <a:endParaRPr lang="pt-BR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24"/>
              <a:buNone/>
            </a:pPr>
            <a:endParaRPr lang="pt-BR"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24"/>
              <a:buNone/>
            </a:pPr>
            <a:endParaRPr lang="pt-BR"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24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640561-85B4-E278-68C2-8FA3EB4B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0" y="4423200"/>
            <a:ext cx="5862528" cy="1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82FE25E-84BE-2D3D-810D-EDF9685B9E20}"/>
              </a:ext>
            </a:extLst>
          </p:cNvPr>
          <p:cNvCxnSpPr>
            <a:cxnSpLocks/>
          </p:cNvCxnSpPr>
          <p:nvPr/>
        </p:nvCxnSpPr>
        <p:spPr>
          <a:xfrm>
            <a:off x="0" y="964086"/>
            <a:ext cx="12192000" cy="0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91E8-8782-FCA7-AB9A-1A667876C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AB7239E-797B-F407-697D-E589F5CD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783"/>
            <a:ext cx="12200725" cy="54102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BB87781-A48F-59E1-2E67-7AC95472580F}"/>
              </a:ext>
            </a:extLst>
          </p:cNvPr>
          <p:cNvSpPr txBox="1"/>
          <p:nvPr/>
        </p:nvSpPr>
        <p:spPr>
          <a:xfrm>
            <a:off x="171449" y="-19050"/>
            <a:ext cx="888000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Resultado de </a:t>
            </a: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Desmatamento 2025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 (Prodes).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457A-E509-FF7F-40EE-06E5101AB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9644464-C0A2-DE2A-6723-3A976ABF1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39" y="1443057"/>
            <a:ext cx="12230878" cy="54149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BB0AFFA-C66A-954C-C161-75B41352A0A8}"/>
              </a:ext>
            </a:extLst>
          </p:cNvPr>
          <p:cNvSpPr txBox="1"/>
          <p:nvPr/>
        </p:nvSpPr>
        <p:spPr>
          <a:xfrm>
            <a:off x="171449" y="-19050"/>
            <a:ext cx="888000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Resultado de </a:t>
            </a: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Desmatamento 2025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 (Prodes).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E460FF-EF58-06AA-DA7E-228625301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111"/>
            <a:ext cx="12192000" cy="62679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1F9F2B-C9DF-323E-E58D-7716A20A7429}"/>
              </a:ext>
            </a:extLst>
          </p:cNvPr>
          <p:cNvSpPr txBox="1"/>
          <p:nvPr/>
        </p:nvSpPr>
        <p:spPr>
          <a:xfrm>
            <a:off x="171449" y="-19050"/>
            <a:ext cx="888000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Resultado de </a:t>
            </a: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Desmatamento 2025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 (Prodes).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EBAE48-FCE9-8C02-321F-89FB592FD609}"/>
              </a:ext>
            </a:extLst>
          </p:cNvPr>
          <p:cNvSpPr txBox="1"/>
          <p:nvPr/>
        </p:nvSpPr>
        <p:spPr>
          <a:xfrm>
            <a:off x="168866" y="3426740"/>
            <a:ext cx="197034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Amazônia Legal 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9FFF5-D488-0B1A-CEC9-94AE368FC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C75DEE-F529-F431-1702-F0E98629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711"/>
            <a:ext cx="12192000" cy="583577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AEFF6E-E0E8-548A-64AB-54CFD6F24B1E}"/>
              </a:ext>
            </a:extLst>
          </p:cNvPr>
          <p:cNvSpPr txBox="1"/>
          <p:nvPr/>
        </p:nvSpPr>
        <p:spPr>
          <a:xfrm>
            <a:off x="171449" y="-19050"/>
            <a:ext cx="888000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Resultado de </a:t>
            </a: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Desmatamento 2025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 (Prodes).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5DAB-283A-D523-C899-CF8577810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E72A81E-4BA1-9735-CC54-7BBD5CE8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957"/>
            <a:ext cx="12222653" cy="58340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AA3A43-ED66-3FF8-2323-74FB4F8DAA05}"/>
              </a:ext>
            </a:extLst>
          </p:cNvPr>
          <p:cNvSpPr txBox="1"/>
          <p:nvPr/>
        </p:nvSpPr>
        <p:spPr>
          <a:xfrm>
            <a:off x="171449" y="-19050"/>
            <a:ext cx="888000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Resultado de </a:t>
            </a: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Desmatamento 2025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 (Prodes).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3">
            <a:extLst>
              <a:ext uri="{FF2B5EF4-FFF2-40B4-BE49-F238E27FC236}">
                <a16:creationId xmlns:a16="http://schemas.microsoft.com/office/drawing/2014/main" id="{533BBBFD-A8E4-0F59-5705-483605AFBA0D}"/>
              </a:ext>
            </a:extLst>
          </p:cNvPr>
          <p:cNvSpPr txBox="1"/>
          <p:nvPr/>
        </p:nvSpPr>
        <p:spPr>
          <a:xfrm>
            <a:off x="1589528" y="1498638"/>
            <a:ext cx="5467080" cy="636153"/>
          </a:xfrm>
          <a:prstGeom prst="rect">
            <a:avLst/>
          </a:prstGeom>
        </p:spPr>
        <p:txBody>
          <a:bodyPr vert="horz" wrap="square" lIns="0" tIns="7701" rIns="0" bIns="0" rtlCol="0" anchor="t">
            <a:spAutoFit/>
          </a:bodyPr>
          <a:lstStyle/>
          <a:p>
            <a:pPr marL="7620" algn="just" defTabSz="554492">
              <a:spcBef>
                <a:spcPts val="61"/>
              </a:spcBef>
            </a:pPr>
            <a:endParaRPr lang="pt-BR" sz="2000" b="1" kern="0" spc="58" dirty="0">
              <a:solidFill>
                <a:sysClr val="windowText" lastClr="000000"/>
              </a:solidFill>
              <a:latin typeface="Arial"/>
              <a:cs typeface="Arial MT"/>
            </a:endParaRPr>
          </a:p>
          <a:p>
            <a:pPr marL="7620" algn="just" defTabSz="554492">
              <a:spcBef>
                <a:spcPts val="61"/>
              </a:spcBef>
            </a:pPr>
            <a:r>
              <a:rPr lang="pt-BR" sz="2000" b="1" kern="0" spc="58" dirty="0">
                <a:solidFill>
                  <a:sysClr val="windowText" lastClr="000000"/>
                </a:solidFill>
                <a:latin typeface="Arial"/>
                <a:cs typeface="Arial MT"/>
              </a:rPr>
              <a:t>Redução de 34,35%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1D835B8-BC65-4ABB-B902-1F66DBA8AE9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09878" y="872409"/>
            <a:ext cx="5820297" cy="633763"/>
          </a:xfrm>
        </p:spPr>
        <p:txBody>
          <a:bodyPr wrap="square" lIns="0" tIns="0" rIns="0" bIns="0" anchor="t">
            <a:spAutoFit/>
          </a:bodyPr>
          <a:lstStyle/>
          <a:p>
            <a:r>
              <a:rPr lang="pt-BR" sz="2050" dirty="0"/>
              <a:t>Desmatamento (Deter)</a:t>
            </a:r>
          </a:p>
          <a:p>
            <a:r>
              <a:rPr lang="pt-BR" sz="1600" dirty="0" err="1"/>
              <a:t>Ago</a:t>
            </a:r>
            <a:r>
              <a:rPr lang="pt-BR" sz="1600" dirty="0"/>
              <a:t>/2025 a </a:t>
            </a:r>
            <a:r>
              <a:rPr lang="pt-BR" sz="1600" dirty="0" err="1"/>
              <a:t>Fev</a:t>
            </a:r>
            <a:r>
              <a:rPr lang="pt-BR" sz="1600" dirty="0"/>
              <a:t>/26 com </a:t>
            </a:r>
            <a:r>
              <a:rPr lang="pt-BR" sz="1600" dirty="0" err="1"/>
              <a:t>Ago</a:t>
            </a:r>
            <a:r>
              <a:rPr lang="pt-BR" sz="1600" dirty="0"/>
              <a:t>/2024 a </a:t>
            </a:r>
            <a:r>
              <a:rPr lang="pt-BR" sz="1600" dirty="0" err="1"/>
              <a:t>Fev</a:t>
            </a:r>
            <a:r>
              <a:rPr lang="pt-BR" sz="1600" dirty="0"/>
              <a:t>/25</a:t>
            </a:r>
            <a:endParaRPr lang="pt-BR" dirty="0"/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9E0670A9-4408-960A-FFE4-CD211A9D260D}"/>
              </a:ext>
            </a:extLst>
          </p:cNvPr>
          <p:cNvSpPr txBox="1">
            <a:spLocks/>
          </p:cNvSpPr>
          <p:nvPr/>
        </p:nvSpPr>
        <p:spPr>
          <a:xfrm>
            <a:off x="6608726" y="803764"/>
            <a:ext cx="5280894" cy="92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92" b="0" i="0">
                <a:solidFill>
                  <a:srgbClr val="183EFF"/>
                </a:solidFill>
                <a:latin typeface="Arial Black"/>
                <a:ea typeface="+mn-ea"/>
                <a:cs typeface="Arial Black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kern="0" dirty="0"/>
              <a:t>Degradação (Deter)</a:t>
            </a:r>
          </a:p>
          <a:p>
            <a:r>
              <a:rPr lang="pt-BR" sz="1800" dirty="0" err="1"/>
              <a:t>Ago</a:t>
            </a:r>
            <a:r>
              <a:rPr lang="pt-BR" sz="1800" dirty="0"/>
              <a:t>/2025 a </a:t>
            </a:r>
            <a:r>
              <a:rPr lang="pt-BR" sz="1800" dirty="0" err="1"/>
              <a:t>Fev</a:t>
            </a:r>
            <a:r>
              <a:rPr lang="pt-BR" sz="1800" dirty="0"/>
              <a:t>/26 com </a:t>
            </a:r>
            <a:r>
              <a:rPr lang="pt-BR" sz="1800" dirty="0" err="1"/>
              <a:t>Ago</a:t>
            </a:r>
            <a:r>
              <a:rPr lang="pt-BR" sz="1800" dirty="0"/>
              <a:t>/2024 a </a:t>
            </a:r>
            <a:r>
              <a:rPr lang="pt-BR" sz="1800" dirty="0" err="1"/>
              <a:t>Fev</a:t>
            </a:r>
            <a:r>
              <a:rPr lang="pt-BR" sz="1800" dirty="0"/>
              <a:t>/25</a:t>
            </a:r>
          </a:p>
          <a:p>
            <a:endParaRPr lang="pt-BR" kern="0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6B6AE03-3E9F-8754-C664-0B36BCC0E9D8}"/>
              </a:ext>
            </a:extLst>
          </p:cNvPr>
          <p:cNvSpPr txBox="1"/>
          <p:nvPr/>
        </p:nvSpPr>
        <p:spPr>
          <a:xfrm>
            <a:off x="8097436" y="1685868"/>
            <a:ext cx="2777393" cy="315553"/>
          </a:xfrm>
          <a:prstGeom prst="rect">
            <a:avLst/>
          </a:prstGeom>
        </p:spPr>
        <p:txBody>
          <a:bodyPr vert="horz" wrap="square" lIns="0" tIns="7701" rIns="0" bIns="0" rtlCol="0" anchor="t">
            <a:spAutoFit/>
          </a:bodyPr>
          <a:lstStyle/>
          <a:p>
            <a:pPr marL="7620" algn="just" defTabSz="554492">
              <a:spcBef>
                <a:spcPts val="61"/>
              </a:spcBef>
            </a:pPr>
            <a:r>
              <a:rPr lang="pt-BR" sz="2000" b="1" kern="0" spc="58" dirty="0">
                <a:solidFill>
                  <a:sysClr val="windowText" lastClr="000000"/>
                </a:solidFill>
                <a:latin typeface="Arial"/>
                <a:cs typeface="Arial MT"/>
              </a:rPr>
              <a:t>Redução de 91,83% </a:t>
            </a:r>
            <a:endParaRPr lang="pt-B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F088A2-18ED-0A90-D50D-449210605E9A}"/>
              </a:ext>
            </a:extLst>
          </p:cNvPr>
          <p:cNvSpPr txBox="1"/>
          <p:nvPr/>
        </p:nvSpPr>
        <p:spPr>
          <a:xfrm>
            <a:off x="302380" y="42334"/>
            <a:ext cx="1082523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385723"/>
                </a:solidFill>
              </a:rPr>
              <a:t>Dados</a:t>
            </a:r>
            <a:r>
              <a:rPr lang="pt-BR" sz="2800" b="1" i="0" u="none" strike="noStrike" baseline="0" dirty="0">
                <a:solidFill>
                  <a:srgbClr val="385723"/>
                </a:solidFill>
              </a:rPr>
              <a:t> de Alertas de Alteração da Vegetação Nativa 2025/2026 (Deter).</a:t>
            </a:r>
            <a:endParaRPr lang="pt-BR" sz="2800" dirty="0">
              <a:solidFill>
                <a:srgbClr val="385723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427AD4-5DC9-CE7F-5860-8CA5B4177929}"/>
              </a:ext>
            </a:extLst>
          </p:cNvPr>
          <p:cNvSpPr txBox="1"/>
          <p:nvPr/>
        </p:nvSpPr>
        <p:spPr>
          <a:xfrm>
            <a:off x="4870019" y="3426740"/>
            <a:ext cx="197034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Amazônia Legal </a:t>
            </a:r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just" fontAlgn="base"/>
            <a:endParaRPr lang="pt-B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m 2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1B290F7B-FE82-6A8B-43B5-05A27B27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605" y="2075184"/>
            <a:ext cx="4438029" cy="4782816"/>
          </a:xfrm>
          <a:prstGeom prst="rect">
            <a:avLst/>
          </a:prstGeom>
        </p:spPr>
      </p:pic>
      <p:pic>
        <p:nvPicPr>
          <p:cNvPr id="7" name="Imagem 6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97F52A5F-B500-FA5C-A8D1-E29CB55C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1" y="2152147"/>
            <a:ext cx="4351462" cy="4663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BBEB07-7315-4236-876D-0269521F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5CDA654-5A59-BAC7-2BB1-11EDD4F6B27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65560" y="1020765"/>
            <a:ext cx="7104811" cy="696088"/>
          </a:xfrm>
        </p:spPr>
        <p:txBody>
          <a:bodyPr wrap="square" lIns="0" tIns="0" rIns="0" bIns="0" anchor="t">
            <a:spAutoFit/>
          </a:bodyPr>
          <a:lstStyle/>
          <a:p>
            <a:r>
              <a:rPr lang="pt-BR" sz="2050" dirty="0"/>
              <a:t>Desmatamento</a:t>
            </a:r>
          </a:p>
          <a:p>
            <a:r>
              <a:rPr lang="pt-BR" sz="2050" dirty="0" err="1"/>
              <a:t>Ago</a:t>
            </a:r>
            <a:r>
              <a:rPr lang="pt-BR" sz="2050" dirty="0"/>
              <a:t>/2025 a </a:t>
            </a:r>
            <a:r>
              <a:rPr lang="pt-BR" sz="2050" dirty="0" err="1"/>
              <a:t>Fev</a:t>
            </a:r>
            <a:r>
              <a:rPr lang="pt-BR" sz="2050" dirty="0"/>
              <a:t>/26 com </a:t>
            </a:r>
            <a:r>
              <a:rPr lang="pt-BR" sz="2050" dirty="0" err="1"/>
              <a:t>Ago</a:t>
            </a:r>
            <a:r>
              <a:rPr lang="pt-BR" sz="2050" dirty="0"/>
              <a:t>/2024 a </a:t>
            </a:r>
            <a:r>
              <a:rPr lang="pt-BR" sz="2050" dirty="0" err="1"/>
              <a:t>Fev</a:t>
            </a:r>
            <a:r>
              <a:rPr lang="pt-BR" sz="2050" dirty="0"/>
              <a:t>/25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54617E-04F1-09D9-77F4-638C81E49FD4}"/>
              </a:ext>
            </a:extLst>
          </p:cNvPr>
          <p:cNvSpPr txBox="1"/>
          <p:nvPr/>
        </p:nvSpPr>
        <p:spPr>
          <a:xfrm>
            <a:off x="302380" y="42334"/>
            <a:ext cx="108252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385723"/>
                </a:solidFill>
              </a:rPr>
              <a:t>Dados de Alertas de Alteração da Vegetação Nativa 2025/2026 (Deter).</a:t>
            </a:r>
            <a:endParaRPr lang="pt-BR" sz="2800" dirty="0">
              <a:solidFill>
                <a:srgbClr val="385723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BBCD86-7457-24FD-6649-0ADFA4BCE030}"/>
              </a:ext>
            </a:extLst>
          </p:cNvPr>
          <p:cNvSpPr txBox="1"/>
          <p:nvPr/>
        </p:nvSpPr>
        <p:spPr>
          <a:xfrm>
            <a:off x="391919" y="2530723"/>
            <a:ext cx="3592251" cy="2464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Cerrado</a:t>
            </a:r>
          </a:p>
          <a:p>
            <a:pPr algn="just" fontAlgn="base"/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  <a:ea typeface="Calibri"/>
              <a:cs typeface="Calibri"/>
            </a:endParaRPr>
          </a:p>
          <a:p>
            <a:pPr marL="7620" algn="just" defTabSz="554492">
              <a:spcBef>
                <a:spcPts val="61"/>
              </a:spcBef>
            </a:pPr>
            <a:endParaRPr lang="pt-BR" sz="1650" kern="0" spc="58" dirty="0">
              <a:solidFill>
                <a:sysClr val="windowText" lastClr="000000"/>
              </a:solidFill>
              <a:latin typeface="Arial"/>
              <a:cs typeface="Arial MT"/>
            </a:endParaRPr>
          </a:p>
          <a:p>
            <a:pPr marL="7620" algn="just" defTabSz="554492">
              <a:spcBef>
                <a:spcPts val="61"/>
              </a:spcBef>
            </a:pPr>
            <a:r>
              <a:rPr lang="pt-BR" sz="2400" b="1" kern="0" spc="58" dirty="0">
                <a:solidFill>
                  <a:sysClr val="windowText" lastClr="000000"/>
                </a:solidFill>
                <a:latin typeface="Arial"/>
                <a:cs typeface="Arial MT"/>
              </a:rPr>
              <a:t>Redução de 6,8% </a:t>
            </a:r>
          </a:p>
          <a:p>
            <a:pPr algn="just" fontAlgn="base"/>
            <a:endParaRPr lang="pt-BR" sz="2800" b="1" i="0" dirty="0">
              <a:solidFill>
                <a:schemeClr val="accent6">
                  <a:lumMod val="50000"/>
                </a:schemeClr>
              </a:solidFill>
              <a:effectLst/>
              <a:ea typeface="Calibri"/>
              <a:cs typeface="Calibri"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m 2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2E574137-3EDA-37E9-68D7-A63DEA71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97" y="1741694"/>
            <a:ext cx="6830004" cy="48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587E771-E979-A079-2A41-AB504DA1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1CB469-2631-3415-499F-302992BC3CA4}"/>
              </a:ext>
            </a:extLst>
          </p:cNvPr>
          <p:cNvSpPr/>
          <p:nvPr/>
        </p:nvSpPr>
        <p:spPr>
          <a:xfrm>
            <a:off x="0" y="42884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9C9C9">
              <a:alpha val="25000"/>
            </a:srgbClr>
          </a:solidFill>
        </p:spPr>
        <p:txBody>
          <a:bodyPr wrap="square" lIns="0" tIns="0" rIns="0" bIns="0" rtlCol="0"/>
          <a:lstStyle/>
          <a:p>
            <a:pPr defTabSz="554492"/>
            <a:endParaRPr sz="1092" kern="0">
              <a:solidFill>
                <a:sysClr val="windowText" lastClr="0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377D6F-B564-0AEB-731D-C44E4B8004C7}"/>
              </a:ext>
            </a:extLst>
          </p:cNvPr>
          <p:cNvSpPr txBox="1"/>
          <p:nvPr/>
        </p:nvSpPr>
        <p:spPr>
          <a:xfrm>
            <a:off x="302380" y="42334"/>
            <a:ext cx="1082523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600" b="1" dirty="0">
                <a:solidFill>
                  <a:srgbClr val="385723"/>
                </a:solidFill>
                <a:latin typeface="Calibri"/>
              </a:rPr>
              <a:t>Dados</a:t>
            </a:r>
            <a:r>
              <a:rPr lang="pt-BR" sz="2600" b="1" i="0" u="none" strike="noStrike" baseline="0" dirty="0">
                <a:solidFill>
                  <a:srgbClr val="385723"/>
                </a:solidFill>
                <a:latin typeface="Calibri"/>
              </a:rPr>
              <a:t> de Área Queimada</a:t>
            </a:r>
            <a:endParaRPr lang="pt-BR" dirty="0">
              <a:solidFill>
                <a:srgbClr val="385723"/>
              </a:solidFill>
            </a:endParaRPr>
          </a:p>
        </p:txBody>
      </p:sp>
      <p:pic>
        <p:nvPicPr>
          <p:cNvPr id="7" name="Imagem 6" descr="Gráfico, Gráfico de cascata&#10;&#10;O conteúdo gerado por IA pode estar incorreto.">
            <a:extLst>
              <a:ext uri="{FF2B5EF4-FFF2-40B4-BE49-F238E27FC236}">
                <a16:creationId xmlns:a16="http://schemas.microsoft.com/office/drawing/2014/main" id="{D4066E72-475F-8428-9DA6-79B9FADE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243013"/>
            <a:ext cx="6124575" cy="456247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E6E2CE-F4F4-7712-C6DA-B3DF34695956}"/>
              </a:ext>
            </a:extLst>
          </p:cNvPr>
          <p:cNvSpPr txBox="1"/>
          <p:nvPr/>
        </p:nvSpPr>
        <p:spPr>
          <a:xfrm>
            <a:off x="5234625" y="5872354"/>
            <a:ext cx="244952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200" dirty="0">
                <a:solidFill>
                  <a:srgbClr val="000000"/>
                </a:solidFill>
              </a:rPr>
              <a:t>Fonte: Lasa/UFRJ</a:t>
            </a:r>
            <a:endParaRPr lang="pt-BR" dirty="0"/>
          </a:p>
          <a:p>
            <a:pPr marL="0" indent="0" algn="just" fontAlgn="base">
              <a:buNone/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C50A93-53A1-3B63-78EE-FF6766D75ED8}"/>
              </a:ext>
            </a:extLst>
          </p:cNvPr>
          <p:cNvSpPr txBox="1"/>
          <p:nvPr/>
        </p:nvSpPr>
        <p:spPr>
          <a:xfrm>
            <a:off x="853374" y="2638909"/>
            <a:ext cx="390763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2800" b="1" dirty="0"/>
              <a:t>Área queimada no Brasil reduziu 32,6% em 2025. </a:t>
            </a:r>
            <a:endParaRPr lang="pt-BR" sz="2800" b="1" i="0" dirty="0">
              <a:effectLst/>
              <a:ea typeface="Calibri"/>
              <a:cs typeface="Calibri"/>
            </a:endParaRPr>
          </a:p>
          <a:p>
            <a:pPr algn="just" fontAlgn="base"/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8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8891d-bde9-4982-9fab-158a49f2b85a" xsi:nil="true"/>
    <lcf76f155ced4ddcb4097134ff3c332f xmlns="0c6ff543-8497-4f4b-9095-ee0420af80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1F3722E144594A88F4343BE4AFCAFE" ma:contentTypeVersion="17" ma:contentTypeDescription="Crie um novo documento." ma:contentTypeScope="" ma:versionID="8503b0caf8c825a70cb6e0f6dd3f9975">
  <xsd:schema xmlns:xsd="http://www.w3.org/2001/XMLSchema" xmlns:xs="http://www.w3.org/2001/XMLSchema" xmlns:p="http://schemas.microsoft.com/office/2006/metadata/properties" xmlns:ns2="0c6ff543-8497-4f4b-9095-ee0420af808f" xmlns:ns3="a1d8891d-bde9-4982-9fab-158a49f2b85a" targetNamespace="http://schemas.microsoft.com/office/2006/metadata/properties" ma:root="true" ma:fieldsID="d9b345e01bfdadab511c27c3c56325f3" ns2:_="" ns3:_="">
    <xsd:import namespace="0c6ff543-8497-4f4b-9095-ee0420af808f"/>
    <xsd:import namespace="a1d8891d-bde9-4982-9fab-158a49f2b8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ff543-8497-4f4b-9095-ee0420af8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e20e9e44-ce6c-4e35-b88c-959516175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8891d-bde9-4982-9fab-158a49f2b8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6f21073-7028-467f-8140-968cedbc015f}" ma:internalName="TaxCatchAll" ma:showField="CatchAllData" ma:web="a1d8891d-bde9-4982-9fab-158a49f2b8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2ED8D-F922-4F81-B88E-2E1BEC21DFC1}">
  <ds:schemaRefs>
    <ds:schemaRef ds:uri="http://schemas.microsoft.com/office/2006/metadata/properties"/>
    <ds:schemaRef ds:uri="http://www.w3.org/2000/xmlns/"/>
    <ds:schemaRef ds:uri="a1d8891d-bde9-4982-9fab-158a49f2b85a"/>
    <ds:schemaRef ds:uri="http://www.w3.org/2001/XMLSchema-instance"/>
    <ds:schemaRef ds:uri="0c6ff543-8497-4f4b-9095-ee0420af808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C14306-1ADD-4CF6-9174-9FB8E762A5A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c6ff543-8497-4f4b-9095-ee0420af808f"/>
    <ds:schemaRef ds:uri="a1d8891d-bde9-4982-9fab-158a49f2b85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D40B4-AA3F-4DA3-BDD2-38E04F58BD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194</Words>
  <Application>Microsoft Office PowerPoint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MT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Ação para a Prevenção e Controle do Desmatamento na Amazônia Legal – PPCDAm</dc:title>
  <dc:creator>RENE</dc:creator>
  <cp:lastModifiedBy>Henrique Diniz Gebrim</cp:lastModifiedBy>
  <cp:revision>400</cp:revision>
  <dcterms:modified xsi:type="dcterms:W3CDTF">2026-03-18T17:10:09Z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0x010100C01F3722E144594A88F4343BE4AFCAFE</vt:lpwstr>
  </property>
  <property fmtid="{D5CDD505-2E9C-101B-9397-08002B2CF9AE}" pid="3" name="MediaServiceImageTags">
    <vt:lpwstr/>
  </property>
</Properties>
</file>