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27" r:id="rId2"/>
    <p:sldId id="374" r:id="rId3"/>
    <p:sldId id="375" r:id="rId4"/>
    <p:sldId id="335" r:id="rId5"/>
    <p:sldId id="332" r:id="rId6"/>
    <p:sldId id="333" r:id="rId7"/>
    <p:sldId id="336" r:id="rId8"/>
    <p:sldId id="337" r:id="rId9"/>
    <p:sldId id="338" r:id="rId10"/>
    <p:sldId id="339" r:id="rId11"/>
    <p:sldId id="340" r:id="rId12"/>
    <p:sldId id="341" r:id="rId13"/>
    <p:sldId id="291" r:id="rId14"/>
    <p:sldId id="320" r:id="rId15"/>
    <p:sldId id="321" r:id="rId16"/>
    <p:sldId id="262" r:id="rId17"/>
    <p:sldId id="277" r:id="rId18"/>
    <p:sldId id="263" r:id="rId19"/>
    <p:sldId id="272" r:id="rId20"/>
    <p:sldId id="279" r:id="rId21"/>
    <p:sldId id="270" r:id="rId22"/>
    <p:sldId id="258" r:id="rId23"/>
    <p:sldId id="296" r:id="rId24"/>
    <p:sldId id="282" r:id="rId25"/>
    <p:sldId id="376" r:id="rId26"/>
    <p:sldId id="299" r:id="rId27"/>
    <p:sldId id="300" r:id="rId28"/>
    <p:sldId id="377" r:id="rId29"/>
    <p:sldId id="310" r:id="rId30"/>
    <p:sldId id="325" r:id="rId31"/>
    <p:sldId id="345" r:id="rId32"/>
    <p:sldId id="373" r:id="rId3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94660"/>
  </p:normalViewPr>
  <p:slideViewPr>
    <p:cSldViewPr>
      <p:cViewPr>
        <p:scale>
          <a:sx n="80" d="100"/>
          <a:sy n="80" d="100"/>
        </p:scale>
        <p:origin x="1488"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theme" Target="theme/theme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viewProps" Target="view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E20670-FECD-421A-8815-055763115216}" type="datetimeFigureOut">
              <a:rPr lang="pt-BR" smtClean="0"/>
              <a:t>11/04/2025</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FBED60-E9E2-41E1-8BA4-7BB82D3EE18F}" type="slidenum">
              <a:rPr lang="pt-BR" smtClean="0"/>
              <a:t>‹nº›</a:t>
            </a:fld>
            <a:endParaRPr lang="pt-BR"/>
          </a:p>
        </p:txBody>
      </p:sp>
    </p:spTree>
    <p:extLst>
      <p:ext uri="{BB962C8B-B14F-4D97-AF65-F5344CB8AC3E}">
        <p14:creationId xmlns:p14="http://schemas.microsoft.com/office/powerpoint/2010/main" val="1505057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BR" altLang="pt-BR"/>
          </a:p>
        </p:txBody>
      </p:sp>
      <p:sp>
        <p:nvSpPr>
          <p:cNvPr id="7172"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0625B1F-13CB-49D1-9CC5-8F0502B32112}" type="slidenum">
              <a:rPr lang="pt-BR" altLang="pt-BR">
                <a:latin typeface="Arial" panose="020B0604020202020204" pitchFamily="34" charset="0"/>
              </a:rPr>
              <a:pPr>
                <a:spcBef>
                  <a:spcPct val="0"/>
                </a:spcBef>
              </a:pPr>
              <a:t>1</a:t>
            </a:fld>
            <a:endParaRPr lang="pt-BR" altLang="pt-BR">
              <a:latin typeface="Arial" panose="020B0604020202020204" pitchFamily="34" charset="0"/>
            </a:endParaRPr>
          </a:p>
        </p:txBody>
      </p:sp>
    </p:spTree>
    <p:extLst>
      <p:ext uri="{BB962C8B-B14F-4D97-AF65-F5344CB8AC3E}">
        <p14:creationId xmlns:p14="http://schemas.microsoft.com/office/powerpoint/2010/main" val="2701496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pt-BR" altLang="pt-BR" dirty="0"/>
          </a:p>
        </p:txBody>
      </p:sp>
      <p:sp>
        <p:nvSpPr>
          <p:cNvPr id="29700" name="Espaço Reservado para Número de Slid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56A251A-D1EA-436A-BC0F-65C37133E5FE}" type="slidenum">
              <a:rPr lang="pt-BR" altLang="pt-BR">
                <a:latin typeface="Arial" panose="020B0604020202020204" pitchFamily="34" charset="0"/>
              </a:rPr>
              <a:pPr>
                <a:spcBef>
                  <a:spcPct val="0"/>
                </a:spcBef>
              </a:pPr>
              <a:t>10</a:t>
            </a:fld>
            <a:endParaRPr lang="pt-BR" altLang="pt-BR">
              <a:latin typeface="Arial" panose="020B0604020202020204" pitchFamily="34" charset="0"/>
            </a:endParaRPr>
          </a:p>
        </p:txBody>
      </p:sp>
    </p:spTree>
    <p:extLst>
      <p:ext uri="{BB962C8B-B14F-4D97-AF65-F5344CB8AC3E}">
        <p14:creationId xmlns:p14="http://schemas.microsoft.com/office/powerpoint/2010/main" val="263153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ADDBC19A-B79D-4949-A363-8F3188C99BE0}" type="datetimeFigureOut">
              <a:rPr lang="pt-BR" smtClean="0"/>
              <a:pPr/>
              <a:t>11/04/2025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81A1A59-8314-46D3-88F2-2C7D661B1547}"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ADDBC19A-B79D-4949-A363-8F3188C99BE0}" type="datetimeFigureOut">
              <a:rPr lang="pt-BR" smtClean="0"/>
              <a:pPr/>
              <a:t>11/04/2025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81A1A59-8314-46D3-88F2-2C7D661B1547}"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ADDBC19A-B79D-4949-A363-8F3188C99BE0}" type="datetimeFigureOut">
              <a:rPr lang="pt-BR" smtClean="0"/>
              <a:pPr/>
              <a:t>11/04/2025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81A1A59-8314-46D3-88F2-2C7D661B1547}"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ADDBC19A-B79D-4949-A363-8F3188C99BE0}" type="datetimeFigureOut">
              <a:rPr lang="pt-BR" smtClean="0"/>
              <a:pPr/>
              <a:t>11/04/2025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81A1A59-8314-46D3-88F2-2C7D661B1547}"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ADDBC19A-B79D-4949-A363-8F3188C99BE0}" type="datetimeFigureOut">
              <a:rPr lang="pt-BR" smtClean="0"/>
              <a:pPr/>
              <a:t>11/04/2025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81A1A59-8314-46D3-88F2-2C7D661B1547}"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ADDBC19A-B79D-4949-A363-8F3188C99BE0}" type="datetimeFigureOut">
              <a:rPr lang="pt-BR" smtClean="0"/>
              <a:pPr/>
              <a:t>11/04/2025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81A1A59-8314-46D3-88F2-2C7D661B1547}"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ADDBC19A-B79D-4949-A363-8F3188C99BE0}" type="datetimeFigureOut">
              <a:rPr lang="pt-BR" smtClean="0"/>
              <a:pPr/>
              <a:t>11/04/2025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81A1A59-8314-46D3-88F2-2C7D661B1547}"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ADDBC19A-B79D-4949-A363-8F3188C99BE0}" type="datetimeFigureOut">
              <a:rPr lang="pt-BR" smtClean="0"/>
              <a:pPr/>
              <a:t>11/04/2025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81A1A59-8314-46D3-88F2-2C7D661B1547}"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DDBC19A-B79D-4949-A363-8F3188C99BE0}" type="datetimeFigureOut">
              <a:rPr lang="pt-BR" smtClean="0"/>
              <a:pPr/>
              <a:t>11/04/2025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81A1A59-8314-46D3-88F2-2C7D661B1547}"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ADDBC19A-B79D-4949-A363-8F3188C99BE0}" type="datetimeFigureOut">
              <a:rPr lang="pt-BR" smtClean="0"/>
              <a:pPr/>
              <a:t>11/04/2025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81A1A59-8314-46D3-88F2-2C7D661B1547}"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ADDBC19A-B79D-4949-A363-8F3188C99BE0}" type="datetimeFigureOut">
              <a:rPr lang="pt-BR" smtClean="0"/>
              <a:pPr/>
              <a:t>11/04/2025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81A1A59-8314-46D3-88F2-2C7D661B1547}"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DBC19A-B79D-4949-A363-8F3188C99BE0}" type="datetimeFigureOut">
              <a:rPr lang="pt-BR" smtClean="0"/>
              <a:pPr/>
              <a:t>11/04/2025</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1A1A59-8314-46D3-88F2-2C7D661B1547}"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7" Type="http://schemas.openxmlformats.org/officeDocument/2006/relationships/image" Target="../media/image4.jpeg" /><Relationship Id="rId2" Type="http://schemas.openxmlformats.org/officeDocument/2006/relationships/notesSlide" Target="../notesSlides/notesSlide1.xml" /><Relationship Id="rId1" Type="http://schemas.openxmlformats.org/officeDocument/2006/relationships/slideLayout" Target="../slideLayouts/slideLayout1.xml" /><Relationship Id="rId6" Type="http://schemas.openxmlformats.org/officeDocument/2006/relationships/image" Target="../media/image3.jpeg" /><Relationship Id="rId5" Type="http://schemas.openxmlformats.org/officeDocument/2006/relationships/image" Target="../media/image2.png" /><Relationship Id="rId4" Type="http://schemas.openxmlformats.org/officeDocument/2006/relationships/hyperlink" Target="http://www.uem.br/" TargetMode="External" /></Relationships>
</file>

<file path=ppt/slides/_rels/slide10.xml.rels><?xml version="1.0" encoding="UTF-8" standalone="yes"?>
<Relationships xmlns="http://schemas.openxmlformats.org/package/2006/relationships"><Relationship Id="rId8" Type="http://schemas.openxmlformats.org/officeDocument/2006/relationships/image" Target="../media/image14.png" /><Relationship Id="rId3" Type="http://schemas.openxmlformats.org/officeDocument/2006/relationships/image" Target="../media/image10.jpeg" /><Relationship Id="rId7" Type="http://schemas.openxmlformats.org/officeDocument/2006/relationships/image" Target="../media/image13.wmf" /><Relationship Id="rId12" Type="http://schemas.openxmlformats.org/officeDocument/2006/relationships/image" Target="../media/image18.png" /><Relationship Id="rId2" Type="http://schemas.openxmlformats.org/officeDocument/2006/relationships/notesSlide" Target="../notesSlides/notesSlide2.xml" /><Relationship Id="rId1" Type="http://schemas.openxmlformats.org/officeDocument/2006/relationships/slideLayout" Target="../slideLayouts/slideLayout7.xml" /><Relationship Id="rId6" Type="http://schemas.openxmlformats.org/officeDocument/2006/relationships/oleObject" Target="../embeddings/oleObject1.bin" /><Relationship Id="rId11" Type="http://schemas.openxmlformats.org/officeDocument/2006/relationships/image" Target="../media/image17.png" /><Relationship Id="rId5" Type="http://schemas.openxmlformats.org/officeDocument/2006/relationships/image" Target="../media/image12.png" /><Relationship Id="rId10" Type="http://schemas.openxmlformats.org/officeDocument/2006/relationships/image" Target="../media/image16.png" /><Relationship Id="rId4" Type="http://schemas.openxmlformats.org/officeDocument/2006/relationships/image" Target="../media/image11.jpeg" /><Relationship Id="rId9" Type="http://schemas.openxmlformats.org/officeDocument/2006/relationships/image" Target="../media/image15.png" /></Relationships>
</file>

<file path=ppt/slides/_rels/slide11.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19.png"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image" Target="../media/image21.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22.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23.gif" /><Relationship Id="rId2" Type="http://schemas.openxmlformats.org/officeDocument/2006/relationships/hyperlink" Target="https://media.springernature.com/original/springer-static/image/art:10.1007/s10750-017-3471-1/MediaObjects/10750_2017_3471_Fig2_HTML.gif" TargetMode="Externa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image" Target="../media/image24.emf"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image" Target="../media/image25.emf"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image" Target="../media/image26.jpeg" /><Relationship Id="rId1" Type="http://schemas.openxmlformats.org/officeDocument/2006/relationships/slideLayout" Target="../slideLayouts/slideLayout2.xml" /><Relationship Id="rId5" Type="http://schemas.openxmlformats.org/officeDocument/2006/relationships/image" Target="../media/image29.jpeg" /><Relationship Id="rId4" Type="http://schemas.openxmlformats.org/officeDocument/2006/relationships/image" Target="../media/image28.jpeg" /></Relationships>
</file>

<file path=ppt/slides/_rels/slide26.xml.rels><?xml version="1.0" encoding="UTF-8" standalone="yes"?>
<Relationships xmlns="http://schemas.openxmlformats.org/package/2006/relationships"><Relationship Id="rId2" Type="http://schemas.openxmlformats.org/officeDocument/2006/relationships/image" Target="../media/image30.emf"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hyperlink" Target="http://www.academia/" TargetMode="Externa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image" Target="../media/image5.jpeg" /><Relationship Id="rId1" Type="http://schemas.openxmlformats.org/officeDocument/2006/relationships/slideLayout" Target="../slideLayouts/slideLayout7.xml" /><Relationship Id="rId4" Type="http://schemas.openxmlformats.org/officeDocument/2006/relationships/image" Target="../media/image7.jpeg"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3" Type="http://schemas.openxmlformats.org/officeDocument/2006/relationships/hyperlink" Target="mailto:ricardo.peixegen@gmail.com" TargetMode="External" /><Relationship Id="rId2" Type="http://schemas.openxmlformats.org/officeDocument/2006/relationships/image" Target="../media/image31.jpe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2" Type="http://schemas.openxmlformats.org/officeDocument/2006/relationships/image" Target="../media/image8.pn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2" Type="http://schemas.openxmlformats.org/officeDocument/2006/relationships/image" Target="../media/image9.jpg"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685800" y="1124744"/>
            <a:ext cx="7772400" cy="1470025"/>
          </a:xfrm>
          <a:ln>
            <a:miter lim="800000"/>
            <a:headEnd/>
            <a:tailEnd/>
          </a:ln>
        </p:spPr>
        <p:txBody>
          <a:bodyPr>
            <a:normAutofit fontScale="90000"/>
          </a:bodyPr>
          <a:lstStyle/>
          <a:p>
            <a:pPr eaLnBrk="1" fontAlgn="auto" hangingPunct="1">
              <a:spcAft>
                <a:spcPts val="0"/>
              </a:spcAft>
              <a:defRPr/>
            </a:pPr>
            <a:r>
              <a:rPr lang="pt-BR" sz="4800" dirty="0"/>
              <a:t>Um breve histórico sobre a Tilápia no Brasil</a:t>
            </a:r>
            <a:endParaRPr lang="pt-BR" sz="4900" dirty="0">
              <a:solidFill>
                <a:schemeClr val="accent1">
                  <a:lumMod val="50000"/>
                </a:schemeClr>
              </a:solidFill>
              <a:latin typeface="Comic Sans MS" pitchFamily="66" charset="0"/>
            </a:endParaRPr>
          </a:p>
        </p:txBody>
      </p:sp>
      <p:pic>
        <p:nvPicPr>
          <p:cNvPr id="6147" name="Imagem 4"/>
          <p:cNvPicPr>
            <a:picLocks noChangeAspect="1" noChangeArrowheads="1"/>
          </p:cNvPicPr>
          <p:nvPr/>
        </p:nvPicPr>
        <p:blipFill>
          <a:blip r:embed="rId3">
            <a:extLst>
              <a:ext uri="{28A0092B-C50C-407E-A947-70E740481C1C}">
                <a14:useLocalDpi xmlns:a14="http://schemas.microsoft.com/office/drawing/2010/main" val="0"/>
              </a:ext>
            </a:extLst>
          </a:blip>
          <a:srcRect l="21948" t="14388" r="20261" b="11510"/>
          <a:stretch>
            <a:fillRect/>
          </a:stretch>
        </p:blipFill>
        <p:spPr bwMode="auto">
          <a:xfrm>
            <a:off x="7878763" y="0"/>
            <a:ext cx="126523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10"/>
          <p:cNvSpPr txBox="1">
            <a:spLocks noChangeArrowheads="1"/>
          </p:cNvSpPr>
          <p:nvPr/>
        </p:nvSpPr>
        <p:spPr bwMode="auto">
          <a:xfrm>
            <a:off x="785813" y="6372225"/>
            <a:ext cx="6553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pt-BR" altLang="pt-BR" sz="1800" b="1">
                <a:latin typeface="Arial" panose="020B0604020202020204" pitchFamily="34" charset="0"/>
              </a:rPr>
              <a:t>Ricardo Pereira Ribeiro – ricardo.peixegen@gmail.com</a:t>
            </a:r>
          </a:p>
        </p:txBody>
      </p:sp>
      <p:pic>
        <p:nvPicPr>
          <p:cNvPr id="6149" name="Picture 4" descr="logo_uem">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71613"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51" descr="DSC070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3048000"/>
            <a:ext cx="2460625" cy="1846263"/>
          </a:xfrm>
          <a:prstGeom prst="rect">
            <a:avLst/>
          </a:prstGeom>
          <a:noFill/>
          <a:ln w="76200" cmpd="tri">
            <a:solidFill>
              <a:srgbClr val="008000"/>
            </a:solidFill>
            <a:miter lim="800000"/>
            <a:headEnd/>
            <a:tailEnd/>
          </a:ln>
          <a:extLst>
            <a:ext uri="{909E8E84-426E-40DD-AFC4-6F175D3DCCD1}">
              <a14:hiddenFill xmlns:a14="http://schemas.microsoft.com/office/drawing/2010/main">
                <a:solidFill>
                  <a:srgbClr val="FFFFFF"/>
                </a:solidFill>
              </a14:hiddenFill>
            </a:ext>
          </a:extLst>
        </p:spPr>
      </p:pic>
      <p:pic>
        <p:nvPicPr>
          <p:cNvPr id="7170" name="Picture 2" descr="Resultado de imagem para peixebr">
            <a:extLst>
              <a:ext uri="{FF2B5EF4-FFF2-40B4-BE49-F238E27FC236}">
                <a16:creationId xmlns:a16="http://schemas.microsoft.com/office/drawing/2014/main" id="{B754D287-2E87-205C-EDC8-FC61116303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2349500"/>
            <a:ext cx="3609975" cy="2009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617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ChangeAspect="1" noChangeArrowheads="1"/>
          </p:cNvPicPr>
          <p:nvPr/>
        </p:nvPicPr>
        <p:blipFill>
          <a:blip r:embed="rId3">
            <a:extLst>
              <a:ext uri="{28A0092B-C50C-407E-A947-70E740481C1C}">
                <a14:useLocalDpi xmlns:a14="http://schemas.microsoft.com/office/drawing/2010/main" val="0"/>
              </a:ext>
            </a:extLst>
          </a:blip>
          <a:srcRect l="1073" t="2144" r="1073" b="1428"/>
          <a:stretch>
            <a:fillRect/>
          </a:stretch>
        </p:blipFill>
        <p:spPr bwMode="auto">
          <a:xfrm>
            <a:off x="-36513" y="0"/>
            <a:ext cx="9324976"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7"/>
          <p:cNvSpPr txBox="1">
            <a:spLocks noChangeArrowheads="1"/>
          </p:cNvSpPr>
          <p:nvPr/>
        </p:nvSpPr>
        <p:spPr bwMode="auto">
          <a:xfrm>
            <a:off x="611188" y="-26988"/>
            <a:ext cx="66246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eaLnBrk="1" hangingPunct="1">
              <a:spcBef>
                <a:spcPct val="50000"/>
              </a:spcBef>
              <a:buClrTx/>
              <a:buSzTx/>
              <a:buFontTx/>
              <a:buNone/>
            </a:pPr>
            <a:r>
              <a:rPr lang="pt-BR" altLang="pt-BR" sz="3600" b="1" dirty="0">
                <a:latin typeface="Arial" panose="020B0604020202020204" pitchFamily="34" charset="0"/>
              </a:rPr>
              <a:t>Algumas estruturas de cultivo</a:t>
            </a:r>
          </a:p>
        </p:txBody>
      </p:sp>
      <p:pic>
        <p:nvPicPr>
          <p:cNvPr id="28678" name="Picture 4" descr="corvo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7975" y="1466675"/>
            <a:ext cx="2592388" cy="195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AutoShape 2" descr="Resultado de imagem para net tank aquacul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4" name="Imagem 3"/>
          <p:cNvPicPr>
            <a:picLocks noChangeAspect="1"/>
          </p:cNvPicPr>
          <p:nvPr/>
        </p:nvPicPr>
        <p:blipFill>
          <a:blip r:embed="rId5"/>
          <a:stretch>
            <a:fillRect/>
          </a:stretch>
        </p:blipFill>
        <p:spPr>
          <a:xfrm>
            <a:off x="6048375" y="709437"/>
            <a:ext cx="3019425" cy="1514475"/>
          </a:xfrm>
          <a:prstGeom prst="rect">
            <a:avLst/>
          </a:prstGeom>
        </p:spPr>
      </p:pic>
      <p:graphicFrame>
        <p:nvGraphicFramePr>
          <p:cNvPr id="5" name="Objeto 4"/>
          <p:cNvGraphicFramePr>
            <a:graphicFrameLocks noChangeAspect="1"/>
          </p:cNvGraphicFramePr>
          <p:nvPr>
            <p:extLst>
              <p:ext uri="{D42A27DB-BD31-4B8C-83A1-F6EECF244321}">
                <p14:modId xmlns:p14="http://schemas.microsoft.com/office/powerpoint/2010/main" val="2225900973"/>
              </p:ext>
            </p:extLst>
          </p:nvPr>
        </p:nvGraphicFramePr>
        <p:xfrm>
          <a:off x="6159500" y="2667000"/>
          <a:ext cx="2152650" cy="2124075"/>
        </p:xfrm>
        <a:graphic>
          <a:graphicData uri="http://schemas.openxmlformats.org/presentationml/2006/ole">
            <mc:AlternateContent xmlns:mc="http://schemas.openxmlformats.org/markup-compatibility/2006">
              <mc:Choice xmlns:v="urn:schemas-microsoft-com:vml" Requires="v">
                <p:oleObj name="Imagem de Bitmap" r:id="rId6" imgW="2152800" imgH="2124000" progId="Paint.Picture">
                  <p:embed/>
                </p:oleObj>
              </mc:Choice>
              <mc:Fallback>
                <p:oleObj name="Imagem de Bitmap" r:id="rId6" imgW="2152800" imgH="2124000" progId="Paint.Picture">
                  <p:embed/>
                  <p:pic>
                    <p:nvPicPr>
                      <p:cNvPr id="5" name="Objeto 4"/>
                      <p:cNvPicPr/>
                      <p:nvPr/>
                    </p:nvPicPr>
                    <p:blipFill>
                      <a:blip r:embed="rId7"/>
                      <a:stretch>
                        <a:fillRect/>
                      </a:stretch>
                    </p:blipFill>
                    <p:spPr>
                      <a:xfrm>
                        <a:off x="6159500" y="2667000"/>
                        <a:ext cx="2152650" cy="2124075"/>
                      </a:xfrm>
                      <a:prstGeom prst="rect">
                        <a:avLst/>
                      </a:prstGeom>
                    </p:spPr>
                  </p:pic>
                </p:oleObj>
              </mc:Fallback>
            </mc:AlternateContent>
          </a:graphicData>
        </a:graphic>
      </p:graphicFrame>
      <p:pic>
        <p:nvPicPr>
          <p:cNvPr id="6" name="Imagem 5"/>
          <p:cNvPicPr>
            <a:picLocks noChangeAspect="1"/>
          </p:cNvPicPr>
          <p:nvPr/>
        </p:nvPicPr>
        <p:blipFill>
          <a:blip r:embed="rId8"/>
          <a:stretch>
            <a:fillRect/>
          </a:stretch>
        </p:blipFill>
        <p:spPr>
          <a:xfrm>
            <a:off x="460375" y="3729037"/>
            <a:ext cx="2247900" cy="1685925"/>
          </a:xfrm>
          <a:prstGeom prst="rect">
            <a:avLst/>
          </a:prstGeom>
        </p:spPr>
      </p:pic>
      <p:pic>
        <p:nvPicPr>
          <p:cNvPr id="7" name="Imagem 6"/>
          <p:cNvPicPr>
            <a:picLocks noChangeAspect="1"/>
          </p:cNvPicPr>
          <p:nvPr/>
        </p:nvPicPr>
        <p:blipFill>
          <a:blip r:embed="rId9"/>
          <a:stretch>
            <a:fillRect/>
          </a:stretch>
        </p:blipFill>
        <p:spPr>
          <a:xfrm>
            <a:off x="3200400" y="2711362"/>
            <a:ext cx="2466975" cy="1847850"/>
          </a:xfrm>
          <a:prstGeom prst="rect">
            <a:avLst/>
          </a:prstGeom>
        </p:spPr>
      </p:pic>
      <p:pic>
        <p:nvPicPr>
          <p:cNvPr id="8" name="Imagem 7"/>
          <p:cNvPicPr>
            <a:picLocks noChangeAspect="1"/>
          </p:cNvPicPr>
          <p:nvPr/>
        </p:nvPicPr>
        <p:blipFill>
          <a:blip r:embed="rId10"/>
          <a:stretch>
            <a:fillRect/>
          </a:stretch>
        </p:blipFill>
        <p:spPr>
          <a:xfrm>
            <a:off x="5486400" y="4935538"/>
            <a:ext cx="3019425" cy="1514475"/>
          </a:xfrm>
          <a:prstGeom prst="rect">
            <a:avLst/>
          </a:prstGeom>
        </p:spPr>
      </p:pic>
      <p:pic>
        <p:nvPicPr>
          <p:cNvPr id="9" name="Imagem 8"/>
          <p:cNvPicPr>
            <a:picLocks noChangeAspect="1"/>
          </p:cNvPicPr>
          <p:nvPr/>
        </p:nvPicPr>
        <p:blipFill>
          <a:blip r:embed="rId11"/>
          <a:stretch>
            <a:fillRect/>
          </a:stretch>
        </p:blipFill>
        <p:spPr>
          <a:xfrm>
            <a:off x="2787650" y="5022713"/>
            <a:ext cx="2619375" cy="1743075"/>
          </a:xfrm>
          <a:prstGeom prst="rect">
            <a:avLst/>
          </a:prstGeom>
        </p:spPr>
      </p:pic>
      <p:pic>
        <p:nvPicPr>
          <p:cNvPr id="10" name="Imagem 9"/>
          <p:cNvPicPr>
            <a:picLocks noChangeAspect="1"/>
          </p:cNvPicPr>
          <p:nvPr/>
        </p:nvPicPr>
        <p:blipFill>
          <a:blip r:embed="rId12"/>
          <a:stretch>
            <a:fillRect/>
          </a:stretch>
        </p:blipFill>
        <p:spPr>
          <a:xfrm>
            <a:off x="3248025" y="762000"/>
            <a:ext cx="2647950" cy="1724025"/>
          </a:xfrm>
          <a:prstGeom prst="rect">
            <a:avLst/>
          </a:prstGeom>
        </p:spPr>
      </p:pic>
    </p:spTree>
    <p:extLst>
      <p:ext uri="{BB962C8B-B14F-4D97-AF65-F5344CB8AC3E}">
        <p14:creationId xmlns:p14="http://schemas.microsoft.com/office/powerpoint/2010/main" val="796978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990600" y="457200"/>
            <a:ext cx="6858000" cy="692497"/>
          </a:xfrm>
          <a:prstGeom prst="rect">
            <a:avLst/>
          </a:prstGeom>
          <a:noFill/>
        </p:spPr>
        <p:txBody>
          <a:bodyPr wrap="square" rtlCol="0">
            <a:spAutoFit/>
          </a:bodyPr>
          <a:lstStyle/>
          <a:p>
            <a:r>
              <a:rPr lang="pt-BR" dirty="0"/>
              <a:t>Do </a:t>
            </a:r>
            <a:r>
              <a:rPr lang="pt-BR" dirty="0" err="1"/>
              <a:t>Reservoirs</a:t>
            </a:r>
            <a:r>
              <a:rPr lang="pt-BR" dirty="0"/>
              <a:t> </a:t>
            </a:r>
            <a:r>
              <a:rPr lang="pt-BR" dirty="0" err="1"/>
              <a:t>Facilitate</a:t>
            </a:r>
            <a:r>
              <a:rPr lang="pt-BR" dirty="0"/>
              <a:t> </a:t>
            </a:r>
            <a:r>
              <a:rPr lang="pt-BR" dirty="0" err="1"/>
              <a:t>Invasions</a:t>
            </a:r>
            <a:r>
              <a:rPr lang="pt-BR" dirty="0"/>
              <a:t> </a:t>
            </a:r>
            <a:r>
              <a:rPr lang="pt-BR" dirty="0" err="1"/>
              <a:t>into</a:t>
            </a:r>
            <a:r>
              <a:rPr lang="pt-BR" dirty="0"/>
              <a:t> </a:t>
            </a:r>
            <a:r>
              <a:rPr lang="pt-BR" dirty="0" err="1"/>
              <a:t>Landscapes</a:t>
            </a:r>
            <a:r>
              <a:rPr lang="pt-BR" dirty="0"/>
              <a:t>?</a:t>
            </a:r>
          </a:p>
          <a:p>
            <a:r>
              <a:rPr lang="pt-BR" sz="1050" dirty="0"/>
              <a:t>JOHN E. HAVEL, CAROL EUNMI LEE, AND M. JAKE VANDER ZANDEN</a:t>
            </a:r>
          </a:p>
          <a:p>
            <a:r>
              <a:rPr lang="pt-BR" sz="1050" dirty="0" err="1"/>
              <a:t>BioScience</a:t>
            </a:r>
            <a:r>
              <a:rPr lang="pt-BR" sz="1050" dirty="0"/>
              <a:t> •  </a:t>
            </a:r>
            <a:r>
              <a:rPr lang="pt-BR" sz="1050" dirty="0" err="1"/>
              <a:t>June</a:t>
            </a:r>
            <a:r>
              <a:rPr lang="pt-BR" sz="1050" dirty="0"/>
              <a:t> 2005 / Vol. 55 No. 6</a:t>
            </a:r>
          </a:p>
        </p:txBody>
      </p:sp>
      <p:sp>
        <p:nvSpPr>
          <p:cNvPr id="3" name="CaixaDeTexto 2"/>
          <p:cNvSpPr txBox="1"/>
          <p:nvPr/>
        </p:nvSpPr>
        <p:spPr>
          <a:xfrm>
            <a:off x="762000" y="1600200"/>
            <a:ext cx="7391400" cy="923330"/>
          </a:xfrm>
          <a:prstGeom prst="rect">
            <a:avLst/>
          </a:prstGeom>
          <a:noFill/>
        </p:spPr>
        <p:txBody>
          <a:bodyPr wrap="square" rtlCol="0">
            <a:spAutoFit/>
          </a:bodyPr>
          <a:lstStyle/>
          <a:p>
            <a:r>
              <a:rPr lang="pt-PT" dirty="0"/>
              <a:t>“...Reservatórios agem como degraus para a dispersão de espécies exóticas</a:t>
            </a:r>
            <a:br>
              <a:rPr lang="pt-PT" dirty="0"/>
            </a:br>
            <a:r>
              <a:rPr lang="pt-PT" dirty="0"/>
              <a:t>através das paisagens. Uma variedade de espécies que se dispersam passivamente   invadiram reservatórios...”</a:t>
            </a:r>
            <a:endParaRPr lang="pt-BR" dirty="0"/>
          </a:p>
        </p:txBody>
      </p:sp>
      <p:sp>
        <p:nvSpPr>
          <p:cNvPr id="4" name="CaixaDeTexto 3"/>
          <p:cNvSpPr txBox="1"/>
          <p:nvPr/>
        </p:nvSpPr>
        <p:spPr>
          <a:xfrm>
            <a:off x="838200" y="2743200"/>
            <a:ext cx="6858000" cy="1200329"/>
          </a:xfrm>
          <a:prstGeom prst="rect">
            <a:avLst/>
          </a:prstGeom>
          <a:noFill/>
        </p:spPr>
        <p:txBody>
          <a:bodyPr wrap="square" rtlCol="0">
            <a:spAutoFit/>
          </a:bodyPr>
          <a:lstStyle/>
          <a:p>
            <a:pPr algn="just"/>
            <a:r>
              <a:rPr lang="pt-BR" dirty="0"/>
              <a:t>“...Os reservatórios podem estar localizados de forma a colmatar as lacunas entre sistemas de água parada, facilitando assim o movimento através das paisagens, homogeneizando os habitats e servindo como trampolins para espécies invasoras....”</a:t>
            </a:r>
          </a:p>
        </p:txBody>
      </p:sp>
      <p:sp>
        <p:nvSpPr>
          <p:cNvPr id="5" name="CaixaDeTexto 4"/>
          <p:cNvSpPr txBox="1"/>
          <p:nvPr/>
        </p:nvSpPr>
        <p:spPr>
          <a:xfrm>
            <a:off x="762000" y="4267200"/>
            <a:ext cx="7391400" cy="369332"/>
          </a:xfrm>
          <a:prstGeom prst="rect">
            <a:avLst/>
          </a:prstGeom>
          <a:noFill/>
        </p:spPr>
        <p:txBody>
          <a:bodyPr wrap="square" rtlCol="0">
            <a:spAutoFit/>
          </a:bodyPr>
          <a:lstStyle/>
          <a:p>
            <a:r>
              <a:rPr lang="pt-BR" b="1" dirty="0">
                <a:solidFill>
                  <a:srgbClr val="FF0000"/>
                </a:solidFill>
              </a:rPr>
              <a:t>Mais uma vez o problema com a biodiversidade são os reservatórios</a:t>
            </a:r>
          </a:p>
        </p:txBody>
      </p:sp>
      <p:pic>
        <p:nvPicPr>
          <p:cNvPr id="6" name="Imagem 5"/>
          <p:cNvPicPr>
            <a:picLocks noChangeAspect="1"/>
          </p:cNvPicPr>
          <p:nvPr/>
        </p:nvPicPr>
        <p:blipFill>
          <a:blip r:embed="rId2"/>
          <a:stretch>
            <a:fillRect/>
          </a:stretch>
        </p:blipFill>
        <p:spPr>
          <a:xfrm>
            <a:off x="457200" y="4710061"/>
            <a:ext cx="2686050" cy="1704975"/>
          </a:xfrm>
          <a:prstGeom prst="rect">
            <a:avLst/>
          </a:prstGeom>
        </p:spPr>
      </p:pic>
      <p:pic>
        <p:nvPicPr>
          <p:cNvPr id="7" name="Imagem 6"/>
          <p:cNvPicPr>
            <a:picLocks noChangeAspect="1"/>
          </p:cNvPicPr>
          <p:nvPr/>
        </p:nvPicPr>
        <p:blipFill>
          <a:blip r:embed="rId3"/>
          <a:stretch>
            <a:fillRect/>
          </a:stretch>
        </p:blipFill>
        <p:spPr>
          <a:xfrm>
            <a:off x="5334000" y="4691011"/>
            <a:ext cx="2657475" cy="1724025"/>
          </a:xfrm>
          <a:prstGeom prst="rect">
            <a:avLst/>
          </a:prstGeom>
        </p:spPr>
      </p:pic>
    </p:spTree>
    <p:extLst>
      <p:ext uri="{BB962C8B-B14F-4D97-AF65-F5344CB8AC3E}">
        <p14:creationId xmlns:p14="http://schemas.microsoft.com/office/powerpoint/2010/main" val="2910699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1066800" y="381000"/>
            <a:ext cx="7391400" cy="800219"/>
          </a:xfrm>
          <a:prstGeom prst="rect">
            <a:avLst/>
          </a:prstGeom>
          <a:noFill/>
        </p:spPr>
        <p:txBody>
          <a:bodyPr wrap="square" rtlCol="0">
            <a:spAutoFit/>
          </a:bodyPr>
          <a:lstStyle/>
          <a:p>
            <a:r>
              <a:rPr lang="pt-BR" b="1" dirty="0"/>
              <a:t>Do </a:t>
            </a:r>
            <a:r>
              <a:rPr lang="pt-BR" b="1" dirty="0" err="1"/>
              <a:t>Reservoirs</a:t>
            </a:r>
            <a:r>
              <a:rPr lang="pt-BR" b="1" dirty="0"/>
              <a:t> </a:t>
            </a:r>
            <a:r>
              <a:rPr lang="pt-BR" b="1" dirty="0" err="1"/>
              <a:t>Facilitate</a:t>
            </a:r>
            <a:r>
              <a:rPr lang="pt-BR" b="1" dirty="0"/>
              <a:t> </a:t>
            </a:r>
            <a:r>
              <a:rPr lang="pt-BR" b="1" dirty="0" err="1"/>
              <a:t>Invasions</a:t>
            </a:r>
            <a:r>
              <a:rPr lang="pt-BR" b="1" dirty="0"/>
              <a:t> </a:t>
            </a:r>
            <a:r>
              <a:rPr lang="pt-BR" b="1" dirty="0" err="1"/>
              <a:t>into</a:t>
            </a:r>
            <a:r>
              <a:rPr lang="pt-BR" b="1" dirty="0"/>
              <a:t> </a:t>
            </a:r>
            <a:r>
              <a:rPr lang="pt-BR" b="1" dirty="0" err="1"/>
              <a:t>Landscapes</a:t>
            </a:r>
            <a:r>
              <a:rPr lang="pt-BR" b="1" dirty="0"/>
              <a:t>?</a:t>
            </a:r>
          </a:p>
          <a:p>
            <a:r>
              <a:rPr lang="pt-BR" sz="1400" dirty="0"/>
              <a:t>JOHN E. HAVEL, CAROL EUNMI LEE, AND M. JAKE VANDER ZANDEN</a:t>
            </a:r>
          </a:p>
          <a:p>
            <a:r>
              <a:rPr lang="pt-BR" sz="1400" dirty="0" err="1"/>
              <a:t>BioScience</a:t>
            </a:r>
            <a:r>
              <a:rPr lang="pt-BR" sz="1400" dirty="0"/>
              <a:t> •  </a:t>
            </a:r>
            <a:r>
              <a:rPr lang="pt-BR" sz="1400" dirty="0" err="1"/>
              <a:t>June</a:t>
            </a:r>
            <a:r>
              <a:rPr lang="pt-BR" sz="1400" dirty="0"/>
              <a:t> 2005 / Vol. 55 No. 6</a:t>
            </a:r>
          </a:p>
        </p:txBody>
      </p:sp>
      <p:sp>
        <p:nvSpPr>
          <p:cNvPr id="4" name="CaixaDeTexto 3"/>
          <p:cNvSpPr txBox="1"/>
          <p:nvPr/>
        </p:nvSpPr>
        <p:spPr>
          <a:xfrm>
            <a:off x="152400" y="1219200"/>
            <a:ext cx="8839200" cy="4755148"/>
          </a:xfrm>
          <a:prstGeom prst="rect">
            <a:avLst/>
          </a:prstGeom>
          <a:noFill/>
        </p:spPr>
        <p:txBody>
          <a:bodyPr wrap="square" rtlCol="0">
            <a:spAutoFit/>
          </a:bodyPr>
          <a:lstStyle/>
          <a:p>
            <a:pPr marL="285750" indent="-285750">
              <a:buFontTx/>
              <a:buChar char="-"/>
            </a:pPr>
            <a:r>
              <a:rPr lang="pt-PT" sz="1500" dirty="0"/>
              <a:t>As percepções de risco são importantes para o processo de tomada de decisões políticas;</a:t>
            </a:r>
          </a:p>
          <a:p>
            <a:pPr marL="285750" indent="-285750">
              <a:buFontTx/>
              <a:buChar char="-"/>
            </a:pPr>
            <a:endParaRPr lang="pt-PT" sz="1500" dirty="0"/>
          </a:p>
          <a:p>
            <a:pPr marL="285750" indent="-285750">
              <a:buFontTx/>
              <a:buChar char="-"/>
            </a:pPr>
            <a:r>
              <a:rPr lang="pt-PT" sz="1500" dirty="0"/>
              <a:t>muitas vezes existe um processo bem estabelecido padrão de </a:t>
            </a:r>
            <a:r>
              <a:rPr lang="pt-PT" sz="1500" b="1" dirty="0"/>
              <a:t>pequenos riscos sendo super avaliados;</a:t>
            </a:r>
            <a:r>
              <a:rPr lang="pt-PT" sz="1500" dirty="0"/>
              <a:t>  </a:t>
            </a:r>
          </a:p>
          <a:p>
            <a:pPr marL="285750" indent="-285750">
              <a:buFontTx/>
              <a:buChar char="-"/>
            </a:pPr>
            <a:endParaRPr lang="pt-PT" sz="1500" dirty="0"/>
          </a:p>
          <a:p>
            <a:pPr marL="285750" indent="-285750">
              <a:buFontTx/>
              <a:buChar char="-"/>
            </a:pPr>
            <a:r>
              <a:rPr lang="pt-PT" sz="1500" dirty="0"/>
              <a:t>introdução de peixes de água doce, onde </a:t>
            </a:r>
            <a:r>
              <a:rPr lang="pt-PT" sz="1500" b="1" dirty="0"/>
              <a:t>a grande maioria das pesquisas se concentra nos poucos casos negativos;</a:t>
            </a:r>
          </a:p>
          <a:p>
            <a:pPr marL="285750" indent="-285750">
              <a:buFontTx/>
              <a:buChar char="-"/>
            </a:pPr>
            <a:endParaRPr lang="pt-PT" sz="1500" dirty="0"/>
          </a:p>
          <a:p>
            <a:pPr marL="285750" indent="-285750" algn="just">
              <a:buFontTx/>
              <a:buChar char="-"/>
            </a:pPr>
            <a:r>
              <a:rPr lang="pt-PT" sz="1500" dirty="0"/>
              <a:t>A atitude em relação aos "não-nativos" é um processo em constante evolução e varia de acordo com os valores sociais atuais;</a:t>
            </a:r>
          </a:p>
          <a:p>
            <a:pPr marL="285750" indent="-285750" algn="just">
              <a:buFontTx/>
              <a:buChar char="-"/>
            </a:pPr>
            <a:endParaRPr lang="pt-PT" sz="1500" dirty="0"/>
          </a:p>
          <a:p>
            <a:pPr marL="285750" indent="-285750" algn="just">
              <a:buFontTx/>
              <a:buChar char="-"/>
            </a:pPr>
            <a:r>
              <a:rPr lang="pt-PT" sz="1500" dirty="0"/>
              <a:t>A maioria das introduções de peixes de água doce não são identificadas como tendo impacto, tendo grandes benefícios sociais; </a:t>
            </a:r>
          </a:p>
          <a:p>
            <a:pPr marL="285750" indent="-285750" algn="just">
              <a:buFontTx/>
              <a:buChar char="-"/>
            </a:pPr>
            <a:endParaRPr lang="pt-PT" sz="1500" dirty="0"/>
          </a:p>
          <a:p>
            <a:pPr marL="285750" indent="-285750" algn="just">
              <a:buFontTx/>
              <a:buChar char="-"/>
            </a:pPr>
            <a:r>
              <a:rPr lang="pt-PT" sz="1500" dirty="0"/>
              <a:t>A produção aquícola está aumentando regularmente e nossa  dependência é susceptível de se tornar maior, pois </a:t>
            </a:r>
            <a:r>
              <a:rPr lang="pt-PT" sz="1500" b="1" dirty="0"/>
              <a:t>fornece um substituto importante para o declínio da produção da pesca de captura;</a:t>
            </a:r>
          </a:p>
          <a:p>
            <a:pPr marL="285750" indent="-285750" algn="just">
              <a:buFontTx/>
              <a:buChar char="-"/>
            </a:pPr>
            <a:endParaRPr lang="pt-PT" sz="1500" b="1" dirty="0"/>
          </a:p>
          <a:p>
            <a:pPr marL="285750" indent="-285750" algn="just">
              <a:buFontTx/>
              <a:buChar char="-"/>
            </a:pPr>
            <a:r>
              <a:rPr lang="pt-PT" sz="1500" b="1" dirty="0"/>
              <a:t>proteger algumas introduções que apresentam resultados benéficos para biodiversidade juntamente com uma proibição mais sistemática de espécies ou famílias de peixes de maior risco ecológico histórico;</a:t>
            </a:r>
          </a:p>
          <a:p>
            <a:pPr marL="285750" indent="-285750" algn="just">
              <a:buFontTx/>
              <a:buChar char="-"/>
            </a:pPr>
            <a:endParaRPr lang="pt-PT" sz="1500" b="1" dirty="0"/>
          </a:p>
          <a:p>
            <a:pPr marL="285750" indent="-285750" algn="just">
              <a:buFontTx/>
              <a:buChar char="-"/>
            </a:pPr>
            <a:endParaRPr lang="pt-BR" b="1" dirty="0"/>
          </a:p>
        </p:txBody>
      </p:sp>
    </p:spTree>
    <p:extLst>
      <p:ext uri="{BB962C8B-B14F-4D97-AF65-F5344CB8AC3E}">
        <p14:creationId xmlns:p14="http://schemas.microsoft.com/office/powerpoint/2010/main" val="1027443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a:t>Os marcos legais da atividade </a:t>
            </a:r>
          </a:p>
        </p:txBody>
      </p:sp>
      <p:pic>
        <p:nvPicPr>
          <p:cNvPr id="6" name="Espaço Reservado para Conteúd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827309" cy="5120482"/>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6200"/>
            <a:ext cx="8229600" cy="1143000"/>
          </a:xfrm>
        </p:spPr>
        <p:txBody>
          <a:bodyPr>
            <a:normAutofit/>
          </a:bodyPr>
          <a:lstStyle/>
          <a:p>
            <a:pPr algn="l"/>
            <a:r>
              <a:rPr lang="pt-BR" sz="1800" b="1" dirty="0"/>
              <a:t>Introdução de espécies de peixes por escapes acidentais de tanques de cultivo em rios da Bacia do Rio Paraná, Brasil  </a:t>
            </a:r>
            <a:br>
              <a:rPr lang="pt-BR" sz="1800" b="1" dirty="0"/>
            </a:br>
            <a:r>
              <a:rPr lang="pt-BR" sz="1400" b="1" dirty="0"/>
              <a:t>Mário L. Orsi,</a:t>
            </a:r>
            <a:r>
              <a:rPr lang="pt-BR" sz="1400" dirty="0"/>
              <a:t> </a:t>
            </a:r>
            <a:r>
              <a:rPr lang="pt-BR" sz="1400" b="1" dirty="0"/>
              <a:t>Ângelo A. Agostinho</a:t>
            </a:r>
            <a:br>
              <a:rPr lang="pt-BR" sz="1400" b="1" dirty="0"/>
            </a:br>
            <a:r>
              <a:rPr lang="pt-BR" sz="1200" i="1" dirty="0" err="1"/>
              <a:t>Revta</a:t>
            </a:r>
            <a:r>
              <a:rPr lang="pt-BR" sz="1200" i="1" dirty="0"/>
              <a:t> bras. Zool. 16 (2): 557 - 560,1999</a:t>
            </a:r>
            <a:endParaRPr lang="pt-BR" sz="1200" b="1" i="1"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1295400"/>
            <a:ext cx="7010400" cy="52578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just"/>
            <a:r>
              <a:rPr lang="pt-BR" sz="1800" dirty="0"/>
              <a:t>Pesque-pague: negócio ou fonte de dispersão de espécies exóticas? </a:t>
            </a:r>
            <a:br>
              <a:rPr lang="pt-BR" sz="1800" dirty="0"/>
            </a:br>
            <a:r>
              <a:rPr lang="pt-BR" sz="1400" b="1" dirty="0"/>
              <a:t>Rodrigo Fernandes, Luiz Carlos Gomes e </a:t>
            </a:r>
            <a:r>
              <a:rPr lang="pt-BR" sz="1400" b="1" dirty="0" err="1"/>
              <a:t>Angelo</a:t>
            </a:r>
            <a:r>
              <a:rPr lang="pt-BR" sz="1400" b="1" dirty="0"/>
              <a:t> </a:t>
            </a:r>
            <a:r>
              <a:rPr lang="pt-BR" sz="1400" b="1" dirty="0" err="1"/>
              <a:t>Antonio</a:t>
            </a:r>
            <a:r>
              <a:rPr lang="pt-BR" sz="1400" b="1" dirty="0"/>
              <a:t> Agostinho</a:t>
            </a:r>
            <a:br>
              <a:rPr lang="pt-BR" sz="1400" b="1" dirty="0"/>
            </a:br>
            <a:r>
              <a:rPr lang="pt-BR" sz="1400" i="1" dirty="0"/>
              <a:t>Acta </a:t>
            </a:r>
            <a:r>
              <a:rPr lang="pt-BR" sz="1400" i="1" dirty="0" err="1"/>
              <a:t>Scientiarum</a:t>
            </a:r>
            <a:r>
              <a:rPr lang="pt-BR" sz="1400" i="1" dirty="0"/>
              <a:t>: </a:t>
            </a:r>
            <a:r>
              <a:rPr lang="pt-BR" sz="1400" i="1" dirty="0" err="1"/>
              <a:t>Biological</a:t>
            </a:r>
            <a:r>
              <a:rPr lang="pt-BR" sz="1400" i="1" dirty="0"/>
              <a:t> </a:t>
            </a:r>
            <a:r>
              <a:rPr lang="pt-BR" sz="1400" i="1" dirty="0" err="1"/>
              <a:t>Sciences</a:t>
            </a:r>
            <a:r>
              <a:rPr lang="pt-BR" sz="1400" i="1" dirty="0"/>
              <a:t> Maringá, v. 25, n. 1, p. 115-120, 2003</a:t>
            </a:r>
          </a:p>
        </p:txBody>
      </p:sp>
      <p:sp>
        <p:nvSpPr>
          <p:cNvPr id="3" name="Espaço Reservado para Conteúdo 2"/>
          <p:cNvSpPr>
            <a:spLocks noGrp="1"/>
          </p:cNvSpPr>
          <p:nvPr>
            <p:ph idx="1"/>
          </p:nvPr>
        </p:nvSpPr>
        <p:spPr/>
        <p:txBody>
          <a:bodyPr>
            <a:normAutofit fontScale="62500" lnSpcReduction="20000"/>
          </a:bodyPr>
          <a:lstStyle/>
          <a:p>
            <a:pPr algn="just"/>
            <a:r>
              <a:rPr lang="pt-BR" dirty="0"/>
              <a:t>“É comum que pequenos cursos de água de bacias com intensa atividade de piscicultura sejam compostos majoritariamente por tilápias (Fernandes </a:t>
            </a:r>
            <a:r>
              <a:rPr lang="pt-BR" i="1" dirty="0"/>
              <a:t>et al. </a:t>
            </a:r>
            <a:r>
              <a:rPr lang="pt-BR" dirty="0"/>
              <a:t>2003)” </a:t>
            </a:r>
          </a:p>
          <a:p>
            <a:pPr algn="just"/>
            <a:endParaRPr lang="pt-BR" dirty="0"/>
          </a:p>
          <a:p>
            <a:pPr algn="just"/>
            <a:r>
              <a:rPr lang="pt-BR" dirty="0"/>
              <a:t>“...porém estes autores encontraram que 11 espécies, 1594 indivíduos e apenas duas espécies exóticas, sendo que 14% destas capturas eram de tilápias e concluíram o seguinte:</a:t>
            </a:r>
          </a:p>
          <a:p>
            <a:pPr algn="just"/>
            <a:r>
              <a:rPr lang="pt-BR" dirty="0"/>
              <a:t> Não foram observadas atividades reprodutivas nas espécies exóticas no riacho amostrado. “</a:t>
            </a:r>
          </a:p>
          <a:p>
            <a:pPr algn="just"/>
            <a:endParaRPr lang="pt-BR" dirty="0"/>
          </a:p>
          <a:p>
            <a:pPr algn="just"/>
            <a:r>
              <a:rPr lang="pt-BR" dirty="0"/>
              <a:t>“...O insucesso reprodutivo das espécies introduzidas no ambiente natural está no fato de que as progênies deste animais não apresentam características genéticas para as situações básicas de sobrevivência. Como, por exemplo, estratégias </a:t>
            </a:r>
            <a:r>
              <a:rPr lang="pt-BR" dirty="0" err="1"/>
              <a:t>anti-predação</a:t>
            </a:r>
            <a:r>
              <a:rPr lang="pt-BR" dirty="0"/>
              <a:t>”. Porém, continuam relatando que isto pode ocorrer ao longo das gerações através de modificações genéticas.”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533400" y="2895600"/>
            <a:ext cx="2404504" cy="954107"/>
          </a:xfrm>
          <a:prstGeom prst="rect">
            <a:avLst/>
          </a:prstGeom>
        </p:spPr>
        <p:txBody>
          <a:bodyPr wrap="none">
            <a:spAutoFit/>
          </a:bodyPr>
          <a:lstStyle/>
          <a:p>
            <a:pPr algn="ctr"/>
            <a:r>
              <a:rPr lang="pt-BR" sz="2800" b="1" dirty="0">
                <a:solidFill>
                  <a:schemeClr val="bg1"/>
                </a:solidFill>
              </a:rPr>
              <a:t>Objetivos de </a:t>
            </a:r>
          </a:p>
          <a:p>
            <a:pPr algn="ctr"/>
            <a:r>
              <a:rPr lang="pt-BR" sz="2800" b="1" dirty="0">
                <a:solidFill>
                  <a:schemeClr val="bg1"/>
                </a:solidFill>
              </a:rPr>
              <a:t>melhoramento</a:t>
            </a:r>
          </a:p>
        </p:txBody>
      </p:sp>
      <p:sp>
        <p:nvSpPr>
          <p:cNvPr id="2" name="Espaço Reservado para Conteúdo 1"/>
          <p:cNvSpPr>
            <a:spLocks noGrp="1"/>
          </p:cNvSpPr>
          <p:nvPr>
            <p:ph idx="1"/>
          </p:nvPr>
        </p:nvSpPr>
        <p:spPr/>
        <p:txBody>
          <a:bodyPr>
            <a:normAutofit/>
          </a:bodyPr>
          <a:lstStyle/>
          <a:p>
            <a:pPr algn="just"/>
            <a:r>
              <a:rPr lang="pt-BR" sz="1600" dirty="0"/>
              <a:t>“...</a:t>
            </a:r>
            <a:r>
              <a:rPr lang="pt-PT" sz="1600" dirty="0"/>
              <a:t>É crucial aumentar nosso conhecimento para melhor compreender a dinâmica espacial dos peixes não nativos em uma tentativa de prever os impactos de</a:t>
            </a:r>
            <a:br>
              <a:rPr lang="pt-PT" sz="1600" dirty="0"/>
            </a:br>
            <a:r>
              <a:rPr lang="pt-PT" sz="1600" dirty="0"/>
              <a:t>introduções.”</a:t>
            </a:r>
          </a:p>
          <a:p>
            <a:pPr algn="just"/>
            <a:endParaRPr lang="pt-PT" sz="1600" dirty="0"/>
          </a:p>
          <a:p>
            <a:pPr algn="just"/>
            <a:r>
              <a:rPr lang="pt-BR" sz="1600" dirty="0"/>
              <a:t>“... No caso específico da biologia das invasões, os desvios podem ser devidos ao desequilíbrio de espécies com ambiente, bem como do desaparecimento de populações de  existentes na área invadida.”</a:t>
            </a:r>
          </a:p>
          <a:p>
            <a:pPr algn="just"/>
            <a:endParaRPr lang="pt-BR" sz="1600" dirty="0"/>
          </a:p>
          <a:p>
            <a:pPr algn="just"/>
            <a:r>
              <a:rPr lang="pt-BR" sz="1600" dirty="0"/>
              <a:t>“...</a:t>
            </a:r>
            <a:r>
              <a:rPr lang="en-US" sz="1600" dirty="0"/>
              <a:t> </a:t>
            </a:r>
            <a:r>
              <a:rPr lang="pt-BR" sz="1600" dirty="0"/>
              <a:t>devido ao cultivo em tanques rede e </a:t>
            </a:r>
            <a:r>
              <a:rPr lang="pt-BR" sz="1600" b="1" dirty="0"/>
              <a:t>repovoamento de espécies de peixes não nativos em reservatórios pelas Companhias Hidrelétricas</a:t>
            </a:r>
            <a:r>
              <a:rPr lang="pt-BR" sz="1600" dirty="0"/>
              <a:t>. Estas práticas são comumente  empregadas nos anos após o fechamento das barragens, como uma tentativa de minimizar  a diminuição da pesca...”</a:t>
            </a:r>
          </a:p>
          <a:p>
            <a:pPr algn="just"/>
            <a:endParaRPr lang="pt-BR" sz="1600" dirty="0"/>
          </a:p>
        </p:txBody>
      </p:sp>
      <p:sp>
        <p:nvSpPr>
          <p:cNvPr id="3" name="CaixaDeTexto 2"/>
          <p:cNvSpPr txBox="1"/>
          <p:nvPr/>
        </p:nvSpPr>
        <p:spPr>
          <a:xfrm>
            <a:off x="685800" y="228600"/>
            <a:ext cx="8229600" cy="1066800"/>
          </a:xfrm>
          <a:prstGeom prst="rect">
            <a:avLst/>
          </a:prstGeom>
          <a:noFill/>
        </p:spPr>
        <p:txBody>
          <a:bodyPr wrap="square" rtlCol="0">
            <a:spAutoFit/>
          </a:bodyPr>
          <a:lstStyle/>
          <a:p>
            <a:endParaRPr lang="pt-BR" dirty="0"/>
          </a:p>
        </p:txBody>
      </p:sp>
      <p:sp>
        <p:nvSpPr>
          <p:cNvPr id="6" name="CaixaDeTexto 5"/>
          <p:cNvSpPr txBox="1"/>
          <p:nvPr/>
        </p:nvSpPr>
        <p:spPr>
          <a:xfrm>
            <a:off x="685800" y="381000"/>
            <a:ext cx="8001000" cy="1015663"/>
          </a:xfrm>
          <a:prstGeom prst="rect">
            <a:avLst/>
          </a:prstGeom>
          <a:noFill/>
        </p:spPr>
        <p:txBody>
          <a:bodyPr wrap="square" rtlCol="0">
            <a:spAutoFit/>
          </a:bodyPr>
          <a:lstStyle/>
          <a:p>
            <a:pPr algn="just"/>
            <a:r>
              <a:rPr lang="en-US" b="1" dirty="0"/>
              <a:t>The invasive potential of tilapias (</a:t>
            </a:r>
            <a:r>
              <a:rPr lang="en-US" b="1" dirty="0" err="1"/>
              <a:t>Osteichthyes</a:t>
            </a:r>
            <a:r>
              <a:rPr lang="en-US" b="1" dirty="0"/>
              <a:t>, Cichlidae) </a:t>
            </a:r>
            <a:r>
              <a:rPr lang="pt-BR" b="1" dirty="0"/>
              <a:t>in </a:t>
            </a:r>
            <a:r>
              <a:rPr lang="pt-BR" b="1" dirty="0" err="1"/>
              <a:t>the</a:t>
            </a:r>
            <a:r>
              <a:rPr lang="pt-BR" b="1" dirty="0"/>
              <a:t> </a:t>
            </a:r>
            <a:r>
              <a:rPr lang="pt-BR" b="1" dirty="0" err="1"/>
              <a:t>Americas</a:t>
            </a:r>
            <a:endParaRPr lang="pt-BR" b="1" dirty="0"/>
          </a:p>
          <a:p>
            <a:r>
              <a:rPr lang="pt-BR" sz="1400" dirty="0"/>
              <a:t>Fernanda A. S. </a:t>
            </a:r>
            <a:r>
              <a:rPr lang="pt-BR" sz="1400" dirty="0" err="1"/>
              <a:t>Cassemiro</a:t>
            </a:r>
            <a:r>
              <a:rPr lang="pt-BR" sz="1400" dirty="0"/>
              <a:t> . </a:t>
            </a:r>
            <a:r>
              <a:rPr lang="pt-BR" sz="1400" dirty="0" err="1"/>
              <a:t>Dayani</a:t>
            </a:r>
            <a:r>
              <a:rPr lang="pt-BR" sz="1400" dirty="0"/>
              <a:t> </a:t>
            </a:r>
            <a:r>
              <a:rPr lang="pt-BR" sz="1400" dirty="0" err="1"/>
              <a:t>Bailly</a:t>
            </a:r>
            <a:r>
              <a:rPr lang="pt-BR" sz="1400" dirty="0"/>
              <a:t> . </a:t>
            </a:r>
            <a:r>
              <a:rPr lang="pt-BR" sz="1400" dirty="0" err="1"/>
              <a:t>Weferson</a:t>
            </a:r>
            <a:r>
              <a:rPr lang="pt-BR" sz="1400" dirty="0"/>
              <a:t> </a:t>
            </a:r>
            <a:r>
              <a:rPr lang="pt-BR" sz="1400" dirty="0" err="1"/>
              <a:t>Júnio</a:t>
            </a:r>
            <a:r>
              <a:rPr lang="pt-BR" sz="1400" dirty="0"/>
              <a:t> da </a:t>
            </a:r>
            <a:r>
              <a:rPr lang="pt-BR" sz="1400" dirty="0" err="1"/>
              <a:t>Gracia</a:t>
            </a:r>
            <a:r>
              <a:rPr lang="pt-BR" sz="1400" dirty="0"/>
              <a:t> . </a:t>
            </a:r>
            <a:r>
              <a:rPr lang="pt-BR" sz="1400" dirty="0" err="1"/>
              <a:t>Angelo</a:t>
            </a:r>
            <a:r>
              <a:rPr lang="pt-BR" sz="1400" dirty="0"/>
              <a:t> Antônio Agostinho</a:t>
            </a:r>
          </a:p>
          <a:p>
            <a:r>
              <a:rPr lang="pt-BR" sz="1200" i="1" dirty="0" err="1"/>
              <a:t>Hydrobiologia</a:t>
            </a:r>
            <a:r>
              <a:rPr lang="pt-BR" sz="1200" i="1" dirty="0"/>
              <a:t> - https://doi.org/10.1007/s10750-017-3471-1</a:t>
            </a:r>
          </a:p>
          <a:p>
            <a:endParaRPr lang="pt-BR"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fontScale="90000"/>
          </a:bodyPr>
          <a:lstStyle/>
          <a:p>
            <a:pPr algn="l"/>
            <a:br>
              <a:rPr lang="en-US" sz="1800" b="1" dirty="0"/>
            </a:br>
            <a:br>
              <a:rPr lang="en-US" sz="1800" b="1" dirty="0"/>
            </a:br>
            <a:r>
              <a:rPr lang="en-US" sz="1800" b="1" dirty="0"/>
              <a:t>The invasive potential of tilapias (</a:t>
            </a:r>
            <a:r>
              <a:rPr lang="en-US" sz="1800" b="1" dirty="0" err="1"/>
              <a:t>Osteichthyes</a:t>
            </a:r>
            <a:r>
              <a:rPr lang="en-US" sz="1800" b="1" dirty="0"/>
              <a:t>, Cichlidae) </a:t>
            </a:r>
            <a:r>
              <a:rPr lang="pt-BR" sz="1800" b="1" dirty="0"/>
              <a:t>in </a:t>
            </a:r>
            <a:r>
              <a:rPr lang="pt-BR" sz="1800" b="1" dirty="0" err="1"/>
              <a:t>the</a:t>
            </a:r>
            <a:r>
              <a:rPr lang="pt-BR" sz="1800" b="1" dirty="0"/>
              <a:t> </a:t>
            </a:r>
            <a:r>
              <a:rPr lang="pt-BR" sz="1800" b="1" dirty="0" err="1"/>
              <a:t>Americas</a:t>
            </a:r>
            <a:br>
              <a:rPr lang="pt-BR" sz="1800" b="1" dirty="0"/>
            </a:br>
            <a:r>
              <a:rPr lang="pt-BR" sz="1800" dirty="0"/>
              <a:t>Fernanda A. S. </a:t>
            </a:r>
            <a:r>
              <a:rPr lang="pt-BR" sz="1800" dirty="0" err="1"/>
              <a:t>Cassemiro</a:t>
            </a:r>
            <a:r>
              <a:rPr lang="pt-BR" sz="1800" dirty="0"/>
              <a:t> . </a:t>
            </a:r>
            <a:r>
              <a:rPr lang="pt-BR" sz="1800" dirty="0" err="1"/>
              <a:t>Dayani</a:t>
            </a:r>
            <a:r>
              <a:rPr lang="pt-BR" sz="1800" dirty="0"/>
              <a:t> </a:t>
            </a:r>
            <a:r>
              <a:rPr lang="pt-BR" sz="1800" dirty="0" err="1"/>
              <a:t>Bailly</a:t>
            </a:r>
            <a:r>
              <a:rPr lang="pt-BR" sz="1800" dirty="0"/>
              <a:t> . </a:t>
            </a:r>
            <a:r>
              <a:rPr lang="pt-BR" sz="1800" dirty="0" err="1"/>
              <a:t>Weferson</a:t>
            </a:r>
            <a:r>
              <a:rPr lang="pt-BR" sz="1800" dirty="0"/>
              <a:t> </a:t>
            </a:r>
            <a:r>
              <a:rPr lang="pt-BR" sz="1800" dirty="0" err="1"/>
              <a:t>Júnio</a:t>
            </a:r>
            <a:r>
              <a:rPr lang="pt-BR" sz="1800" dirty="0"/>
              <a:t> da </a:t>
            </a:r>
            <a:r>
              <a:rPr lang="pt-BR" sz="1800" dirty="0" err="1"/>
              <a:t>Gracia</a:t>
            </a:r>
            <a:r>
              <a:rPr lang="pt-BR" sz="1800" dirty="0"/>
              <a:t> . </a:t>
            </a:r>
            <a:r>
              <a:rPr lang="pt-BR" sz="1800" dirty="0" err="1"/>
              <a:t>Angelo</a:t>
            </a:r>
            <a:r>
              <a:rPr lang="pt-BR" sz="1800" dirty="0"/>
              <a:t> Antônio Agostinho</a:t>
            </a:r>
            <a:br>
              <a:rPr lang="pt-BR" sz="1800" dirty="0"/>
            </a:br>
            <a:r>
              <a:rPr lang="pt-BR" sz="1600" i="1" dirty="0" err="1"/>
              <a:t>Hydrobiologia</a:t>
            </a:r>
            <a:r>
              <a:rPr lang="pt-BR" sz="1600" i="1" dirty="0"/>
              <a:t> - https://doi.org/10.1007/s10750-017-3471-1</a:t>
            </a:r>
            <a:br>
              <a:rPr lang="pt-BR" sz="3200" i="1" dirty="0"/>
            </a:br>
            <a:endParaRPr lang="pt-BR" dirty="0"/>
          </a:p>
        </p:txBody>
      </p:sp>
      <p:pic>
        <p:nvPicPr>
          <p:cNvPr id="7170" name="Picture 2" descr="https://media.springernature.com/lw785/springer-static/image/art%3A10.1007%2Fs10750-017-3471-1/MediaObjects/10750_2017_3471_Fig2_HTML.gif">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19175" y="1729581"/>
            <a:ext cx="7105650" cy="4267200"/>
          </a:xfrm>
          <a:prstGeom prst="rect">
            <a:avLst/>
          </a:prstGeom>
          <a:noFill/>
          <a:extLst>
            <a:ext uri="{909E8E84-426E-40DD-AFC4-6F175D3DCCD1}">
              <a14:hiddenFill xmlns:a14="http://schemas.microsoft.com/office/drawing/2010/main">
                <a:solidFill>
                  <a:srgbClr val="FFFFFF"/>
                </a:solidFill>
              </a14:hiddenFill>
            </a:ext>
          </a:extLst>
        </p:spPr>
      </p:pic>
      <p:sp>
        <p:nvSpPr>
          <p:cNvPr id="6" name="CaixaDeTexto 5"/>
          <p:cNvSpPr txBox="1"/>
          <p:nvPr/>
        </p:nvSpPr>
        <p:spPr>
          <a:xfrm>
            <a:off x="381000" y="5996781"/>
            <a:ext cx="8534400" cy="738664"/>
          </a:xfrm>
          <a:prstGeom prst="rect">
            <a:avLst/>
          </a:prstGeom>
          <a:noFill/>
        </p:spPr>
        <p:txBody>
          <a:bodyPr wrap="square" rtlCol="0">
            <a:spAutoFit/>
          </a:bodyPr>
          <a:lstStyle/>
          <a:p>
            <a:r>
              <a:rPr lang="pt-BR" sz="1400" dirty="0"/>
              <a:t>Ocorrência de espécies de tilápias mapeadas em uma grade celular de 0,5grau de latitude e longitude cobrindo as Américas: </a:t>
            </a:r>
            <a:r>
              <a:rPr lang="pt-BR" sz="1400" b="1" dirty="0"/>
              <a:t>A</a:t>
            </a:r>
            <a:r>
              <a:rPr lang="pt-BR" sz="1400" b="1" i="1" dirty="0"/>
              <a:t> Oreochromis niloticus</a:t>
            </a:r>
            <a:r>
              <a:rPr lang="pt-BR" sz="1400" dirty="0"/>
              <a:t>, B </a:t>
            </a:r>
            <a:r>
              <a:rPr lang="pt-BR" sz="1400" u="sng" dirty="0"/>
              <a:t>Oreochromis aureus</a:t>
            </a:r>
            <a:r>
              <a:rPr lang="pt-BR" sz="1400" dirty="0"/>
              <a:t>, C </a:t>
            </a:r>
            <a:r>
              <a:rPr lang="pt-BR" sz="1400" i="1" dirty="0"/>
              <a:t>Oreochromis </a:t>
            </a:r>
            <a:r>
              <a:rPr lang="pt-BR" sz="1400" i="1" dirty="0" err="1"/>
              <a:t>mossambicus</a:t>
            </a:r>
            <a:r>
              <a:rPr lang="pt-BR" sz="1400" dirty="0"/>
              <a:t>, D </a:t>
            </a:r>
            <a:r>
              <a:rPr lang="pt-BR" sz="1400" i="1" dirty="0" err="1"/>
              <a:t>Coptodon</a:t>
            </a:r>
            <a:r>
              <a:rPr lang="pt-BR" sz="1400" i="1" dirty="0"/>
              <a:t> </a:t>
            </a:r>
            <a:r>
              <a:rPr lang="pt-BR" sz="1400" i="1" dirty="0" err="1"/>
              <a:t>rendalli</a:t>
            </a:r>
            <a:r>
              <a:rPr lang="pt-BR" sz="1400" dirty="0"/>
              <a:t>, E </a:t>
            </a:r>
            <a:r>
              <a:rPr lang="pt-BR" sz="1400" i="1" dirty="0" err="1"/>
              <a:t>Coptodon</a:t>
            </a:r>
            <a:r>
              <a:rPr lang="pt-BR" sz="1400" i="1" dirty="0"/>
              <a:t> </a:t>
            </a:r>
            <a:r>
              <a:rPr lang="pt-BR" sz="1400" i="1" dirty="0" err="1"/>
              <a:t>zillii</a:t>
            </a:r>
            <a:r>
              <a:rPr lang="pt-BR" sz="1400" dirty="0"/>
              <a:t>, F </a:t>
            </a:r>
            <a:r>
              <a:rPr lang="pt-BR" sz="1400" i="1" dirty="0" err="1"/>
              <a:t>Pelmatolapia</a:t>
            </a:r>
            <a:r>
              <a:rPr lang="pt-BR" sz="1400" i="1" dirty="0"/>
              <a:t> </a:t>
            </a:r>
            <a:r>
              <a:rPr lang="pt-BR" sz="1400" i="1" dirty="0" err="1"/>
              <a:t>mariae</a:t>
            </a:r>
            <a:r>
              <a:rPr lang="pt-BR" sz="1400" dirty="0"/>
              <a:t>, G </a:t>
            </a:r>
            <a:r>
              <a:rPr lang="pt-BR" sz="1400" i="1" dirty="0" err="1"/>
              <a:t>Sarotherodon</a:t>
            </a:r>
            <a:r>
              <a:rPr lang="pt-BR" sz="1400" i="1" dirty="0"/>
              <a:t> </a:t>
            </a:r>
            <a:r>
              <a:rPr lang="pt-BR" sz="1400" i="1" dirty="0" err="1"/>
              <a:t>melanotheron</a:t>
            </a:r>
            <a:r>
              <a:rPr lang="pt-BR" sz="1400" dirty="0"/>
              <a:t> e H </a:t>
            </a:r>
            <a:r>
              <a:rPr lang="pt-BR" sz="1400" i="1" dirty="0"/>
              <a:t>Oreochromis </a:t>
            </a:r>
            <a:r>
              <a:rPr lang="pt-BR" sz="1400" i="1" dirty="0" err="1"/>
              <a:t>urolepis</a:t>
            </a:r>
            <a:endParaRPr lang="pt-BR" sz="1400" i="1" dirty="0"/>
          </a:p>
        </p:txBody>
      </p:sp>
      <p:sp>
        <p:nvSpPr>
          <p:cNvPr id="7" name="Seta para a direita 6"/>
          <p:cNvSpPr/>
          <p:nvPr/>
        </p:nvSpPr>
        <p:spPr>
          <a:xfrm>
            <a:off x="914400" y="2971800"/>
            <a:ext cx="1143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604837" y="609600"/>
            <a:ext cx="8229600" cy="4525963"/>
          </a:xfrm>
        </p:spPr>
        <p:txBody>
          <a:bodyPr>
            <a:normAutofit/>
          </a:bodyPr>
          <a:lstStyle/>
          <a:p>
            <a:pPr algn="just"/>
            <a:r>
              <a:rPr lang="pt-BR" sz="1600" dirty="0"/>
              <a:t>o gráfico abaixo, que que demonstra que informações sobre estudos realizados nos últimos 20 anos, os quais documentados em relatórios científicos contratados pelas próprias concessionárias de Energia Hidrelétrica, tanto estatais quanto privadas como </a:t>
            </a:r>
            <a:r>
              <a:rPr lang="pt-BR" sz="1600" b="1" dirty="0"/>
              <a:t>COPEL, ITAIPU BINACIONAL, DUKE ENERGY</a:t>
            </a:r>
            <a:r>
              <a:rPr lang="pt-BR" sz="1600" dirty="0"/>
              <a:t>, mostram que a participação das espécies exóticas, com relação às selvagens representa índices de ocupação </a:t>
            </a:r>
            <a:r>
              <a:rPr lang="pt-BR" sz="1600" b="1" dirty="0"/>
              <a:t>inferiores aos 3%</a:t>
            </a:r>
          </a:p>
          <a:p>
            <a:pPr algn="just"/>
            <a:endParaRPr lang="pt-BR" sz="1600" dirty="0"/>
          </a:p>
        </p:txBody>
      </p:sp>
      <p:pic>
        <p:nvPicPr>
          <p:cNvPr id="5122" name="Imagem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286000"/>
            <a:ext cx="3913936" cy="292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aixaDeTexto 9"/>
          <p:cNvSpPr txBox="1"/>
          <p:nvPr/>
        </p:nvSpPr>
        <p:spPr>
          <a:xfrm>
            <a:off x="685800" y="5214257"/>
            <a:ext cx="7620000" cy="1015663"/>
          </a:xfrm>
          <a:prstGeom prst="rect">
            <a:avLst/>
          </a:prstGeom>
          <a:noFill/>
        </p:spPr>
        <p:txBody>
          <a:bodyPr wrap="square" rtlCol="0">
            <a:spAutoFit/>
          </a:bodyPr>
          <a:lstStyle/>
          <a:p>
            <a:r>
              <a:rPr lang="pt-BR" sz="1400" dirty="0"/>
              <a:t>Frequência das espécies da bacia do Iguaçu. Note-se que o que está em vermelho no gráfico trata da </a:t>
            </a:r>
            <a:r>
              <a:rPr lang="pt-BR" sz="1400" dirty="0" err="1"/>
              <a:t>tilápia</a:t>
            </a:r>
            <a:r>
              <a:rPr lang="pt-BR" sz="1400" dirty="0"/>
              <a:t>, a qual não tem demonstrado aumento na captura nos últimos 20 anos conforme informado, deste modo este tipo de especulação é mero terrorismo ideológico.</a:t>
            </a:r>
          </a:p>
          <a:p>
            <a:endParaRPr lang="pt-B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a:xfrm>
            <a:off x="757237" y="452437"/>
            <a:ext cx="8229600" cy="5668963"/>
          </a:xfrm>
        </p:spPr>
        <p:txBody>
          <a:bodyPr>
            <a:normAutofit/>
          </a:bodyPr>
          <a:lstStyle/>
          <a:p>
            <a:r>
              <a:rPr lang="pt-BR" sz="1600" dirty="0"/>
              <a:t>No Paraná em 2005,  90% da produção total de peixes dedicada ao cultivo da </a:t>
            </a:r>
            <a:r>
              <a:rPr lang="pt-BR" sz="1600" dirty="0" err="1"/>
              <a:t>tilápia</a:t>
            </a:r>
            <a:r>
              <a:rPr lang="pt-BR" sz="1600" dirty="0"/>
              <a:t>, com cerca de 5.000 piscicultores que realizam a produção de peixes em escala comercial</a:t>
            </a:r>
          </a:p>
          <a:p>
            <a:endParaRPr lang="pt-BR" sz="1600" dirty="0"/>
          </a:p>
          <a:p>
            <a:pPr algn="just"/>
            <a:r>
              <a:rPr lang="pt-BR" sz="1600" dirty="0"/>
              <a:t>até a presente data, </a:t>
            </a:r>
            <a:r>
              <a:rPr lang="pt-BR" sz="1600" b="1" dirty="0"/>
              <a:t>940 outorgas para o uso de águas com respectivas 1150 licenças ambientais, para a finalidade relacionada à piscicultura, destes destacam-se sendo para a Bacia Hidrográfica do Paraná 3 (BP3), onde o reservatório está localizado 50 % concentram-se a maioria dos piscicultores do Estado do Paraná (Maranhão 2013)</a:t>
            </a:r>
          </a:p>
          <a:p>
            <a:pPr algn="just"/>
            <a:endParaRPr lang="pt-BR" sz="1600" b="1" dirty="0"/>
          </a:p>
          <a:p>
            <a:pPr algn="just"/>
            <a:endParaRPr lang="pt-BR" sz="1600" dirty="0"/>
          </a:p>
        </p:txBody>
      </p:sp>
      <p:pic>
        <p:nvPicPr>
          <p:cNvPr id="6146" name="Imagem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438400"/>
            <a:ext cx="4271962" cy="2894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aixaDeTexto 2"/>
          <p:cNvSpPr txBox="1"/>
          <p:nvPr/>
        </p:nvSpPr>
        <p:spPr>
          <a:xfrm>
            <a:off x="757237" y="5332954"/>
            <a:ext cx="7624763" cy="923330"/>
          </a:xfrm>
          <a:prstGeom prst="rect">
            <a:avLst/>
          </a:prstGeom>
          <a:noFill/>
        </p:spPr>
        <p:txBody>
          <a:bodyPr wrap="square" rtlCol="0">
            <a:spAutoFit/>
          </a:bodyPr>
          <a:lstStyle/>
          <a:p>
            <a:r>
              <a:rPr lang="pt-BR" dirty="0"/>
              <a:t>Identificação genética de tilápias oriundas de pisciculturas e do reservatório de ITAIPU (</a:t>
            </a:r>
            <a:r>
              <a:rPr lang="pt-BR" dirty="0" err="1"/>
              <a:t>Boeger</a:t>
            </a:r>
            <a:r>
              <a:rPr lang="pt-BR" dirty="0"/>
              <a:t> e Ribeiro, 2010). </a:t>
            </a:r>
          </a:p>
          <a:p>
            <a:r>
              <a:rPr lang="pt-BR" dirty="0"/>
              <a:t>“...não há cruzamentos com peixes residentes do reservatório de ITAIPU...”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0BF8B-2E3B-022E-B672-B9B26155B4D6}"/>
            </a:ext>
          </a:extLst>
        </p:cNvPr>
        <p:cNvGrpSpPr/>
        <p:nvPr/>
      </p:nvGrpSpPr>
      <p:grpSpPr>
        <a:xfrm>
          <a:off x="0" y="0"/>
          <a:ext cx="0" cy="0"/>
          <a:chOff x="0" y="0"/>
          <a:chExt cx="0" cy="0"/>
        </a:xfrm>
      </p:grpSpPr>
      <p:sp>
        <p:nvSpPr>
          <p:cNvPr id="2" name="Retângulo 1">
            <a:extLst>
              <a:ext uri="{FF2B5EF4-FFF2-40B4-BE49-F238E27FC236}">
                <a16:creationId xmlns:a16="http://schemas.microsoft.com/office/drawing/2014/main" id="{7AE9F95D-3B44-8159-296A-64C7B433C7C7}"/>
              </a:ext>
            </a:extLst>
          </p:cNvPr>
          <p:cNvSpPr/>
          <p:nvPr/>
        </p:nvSpPr>
        <p:spPr>
          <a:xfrm>
            <a:off x="647700" y="609600"/>
            <a:ext cx="7924800" cy="6894195"/>
          </a:xfrm>
          <a:prstGeom prst="rect">
            <a:avLst/>
          </a:prstGeom>
        </p:spPr>
        <p:txBody>
          <a:bodyPr>
            <a:spAutoFit/>
          </a:bodyPr>
          <a:lstStyle/>
          <a:p>
            <a:pPr marL="285750" indent="-285750" algn="just" eaLnBrk="1" fontAlgn="auto" hangingPunct="1">
              <a:spcBef>
                <a:spcPts val="1200"/>
              </a:spcBef>
              <a:spcAft>
                <a:spcPts val="1200"/>
              </a:spcAft>
              <a:buFontTx/>
              <a:buChar char="-"/>
              <a:defRPr/>
            </a:pPr>
            <a:r>
              <a:rPr lang="pt-PT" dirty="0"/>
              <a:t>As tilápias, originárias do rio Nilo, têm uma história de mais de quatro mil anos onde foram introduzidas em muitas regiões do mundo, mas, foi a partir de 1950 que sua dispersão se acentuou</a:t>
            </a:r>
          </a:p>
          <a:p>
            <a:pPr marL="285750" indent="-285750" algn="just" eaLnBrk="1" fontAlgn="auto" hangingPunct="1">
              <a:spcBef>
                <a:spcPts val="1200"/>
              </a:spcBef>
              <a:spcAft>
                <a:spcPts val="1200"/>
              </a:spcAft>
              <a:buFontTx/>
              <a:buChar char="-"/>
              <a:defRPr/>
            </a:pPr>
            <a:r>
              <a:rPr lang="pt-PT" dirty="0"/>
              <a:t>(V Seminário História do Tempo Presente – Epistemologias do Sul Global – FIUZA, D. H. )</a:t>
            </a:r>
          </a:p>
          <a:p>
            <a:pPr marL="285750" indent="-285750" algn="just" eaLnBrk="1" fontAlgn="auto" hangingPunct="1">
              <a:spcBef>
                <a:spcPts val="1200"/>
              </a:spcBef>
              <a:spcAft>
                <a:spcPts val="1200"/>
              </a:spcAft>
              <a:buFontTx/>
              <a:buChar char="-"/>
              <a:defRPr/>
            </a:pPr>
            <a:r>
              <a:rPr lang="pt-PT" b="0" i="0" dirty="0">
                <a:effectLst/>
                <a:latin typeface="Arial" panose="020B0604020202020204" pitchFamily="34" charset="0"/>
                <a:cs typeface="Arial" panose="020B0604020202020204" pitchFamily="34" charset="0"/>
              </a:rPr>
              <a:t>Em 1971 o DNOCS (Departamento Nacional de Obras Contra as Secas) realizou a primeira introdução oficial da tilápia-do-Nilo (</a:t>
            </a:r>
            <a:r>
              <a:rPr lang="pt-PT" b="0" i="1" dirty="0" err="1">
                <a:effectLst/>
                <a:latin typeface="Arial" panose="020B0604020202020204" pitchFamily="34" charset="0"/>
                <a:cs typeface="Arial" panose="020B0604020202020204" pitchFamily="34" charset="0"/>
              </a:rPr>
              <a:t>Oreochromis</a:t>
            </a:r>
            <a:r>
              <a:rPr lang="pt-PT" b="0" i="1" dirty="0">
                <a:effectLst/>
                <a:latin typeface="Arial" panose="020B0604020202020204" pitchFamily="34" charset="0"/>
                <a:cs typeface="Arial" panose="020B0604020202020204" pitchFamily="34" charset="0"/>
              </a:rPr>
              <a:t> </a:t>
            </a:r>
            <a:r>
              <a:rPr lang="pt-PT" b="0" i="1" dirty="0" err="1">
                <a:effectLst/>
                <a:latin typeface="Arial" panose="020B0604020202020204" pitchFamily="34" charset="0"/>
                <a:cs typeface="Arial" panose="020B0604020202020204" pitchFamily="34" charset="0"/>
              </a:rPr>
              <a:t>niloticus</a:t>
            </a:r>
            <a:r>
              <a:rPr lang="pt-PT" b="0" i="0" dirty="0">
                <a:effectLst/>
                <a:latin typeface="Arial" panose="020B0604020202020204" pitchFamily="34" charset="0"/>
                <a:cs typeface="Arial" panose="020B0604020202020204" pitchFamily="34" charset="0"/>
              </a:rPr>
              <a:t>) e da tilápia de Zanzibar (</a:t>
            </a:r>
            <a:r>
              <a:rPr lang="pt-PT" i="1" dirty="0" err="1">
                <a:effectLst/>
                <a:latin typeface="Arial" panose="020B0604020202020204" pitchFamily="34" charset="0"/>
                <a:cs typeface="Arial" panose="020B0604020202020204" pitchFamily="34" charset="0"/>
              </a:rPr>
              <a:t>Oreochromis</a:t>
            </a:r>
            <a:r>
              <a:rPr lang="pt-PT" i="1" dirty="0">
                <a:effectLst/>
                <a:latin typeface="Arial" panose="020B0604020202020204" pitchFamily="34" charset="0"/>
                <a:cs typeface="Arial" panose="020B0604020202020204" pitchFamily="34" charset="0"/>
              </a:rPr>
              <a:t> </a:t>
            </a:r>
            <a:r>
              <a:rPr lang="pt-PT" i="1" dirty="0" err="1">
                <a:effectLst/>
                <a:latin typeface="Arial" panose="020B0604020202020204" pitchFamily="34" charset="0"/>
                <a:cs typeface="Arial" panose="020B0604020202020204" pitchFamily="34" charset="0"/>
              </a:rPr>
              <a:t>hornorum</a:t>
            </a:r>
            <a:r>
              <a:rPr lang="pt-PT" b="0" i="0" dirty="0">
                <a:effectLst/>
                <a:latin typeface="Arial" panose="020B0604020202020204" pitchFamily="34" charset="0"/>
                <a:cs typeface="Arial" panose="020B0604020202020204" pitchFamily="34" charset="0"/>
              </a:rPr>
              <a:t>), visando a produção de alevinos para o </a:t>
            </a:r>
            <a:r>
              <a:rPr lang="pt-PT" b="0" i="0" dirty="0" err="1">
                <a:effectLst/>
                <a:latin typeface="Arial" panose="020B0604020202020204" pitchFamily="34" charset="0"/>
                <a:cs typeface="Arial" panose="020B0604020202020204" pitchFamily="34" charset="0"/>
              </a:rPr>
              <a:t>peixamento</a:t>
            </a:r>
            <a:r>
              <a:rPr lang="pt-PT" b="0" i="0" dirty="0">
                <a:effectLst/>
                <a:latin typeface="Arial" panose="020B0604020202020204" pitchFamily="34" charset="0"/>
                <a:cs typeface="Arial" panose="020B0604020202020204" pitchFamily="34" charset="0"/>
              </a:rPr>
              <a:t> dos reservatórios públicos da região Nordeste e para fomento do cultivo. Em 1973 foram feitas as primeiras avaliações do cultivo dos híbridos de tilápia em fazendas do Ceará, bem como os primeiros </a:t>
            </a:r>
            <a:r>
              <a:rPr lang="pt-PT" b="0" i="0" dirty="0" err="1">
                <a:effectLst/>
                <a:latin typeface="Arial" panose="020B0604020202020204" pitchFamily="34" charset="0"/>
                <a:cs typeface="Arial" panose="020B0604020202020204" pitchFamily="34" charset="0"/>
              </a:rPr>
              <a:t>peixamentos</a:t>
            </a:r>
            <a:r>
              <a:rPr lang="pt-PT" b="0" i="0" dirty="0">
                <a:effectLst/>
                <a:latin typeface="Arial" panose="020B0604020202020204" pitchFamily="34" charset="0"/>
                <a:cs typeface="Arial" panose="020B0604020202020204" pitchFamily="34" charset="0"/>
              </a:rPr>
              <a:t> dos açudes do DNOCS com a tilápia-do-Nilo. Na década de 80 as estações de piscicultura das companhias hidrelétricas de São Paulo e Minas Gerais produziram grandes quantidades de alevinos de tilápia-do-Nilo para o </a:t>
            </a:r>
            <a:r>
              <a:rPr lang="pt-PT" b="0" i="0" dirty="0" err="1">
                <a:effectLst/>
                <a:latin typeface="Arial" panose="020B0604020202020204" pitchFamily="34" charset="0"/>
                <a:cs typeface="Arial" panose="020B0604020202020204" pitchFamily="34" charset="0"/>
              </a:rPr>
              <a:t>peixamento</a:t>
            </a:r>
            <a:r>
              <a:rPr lang="pt-PT" b="0" i="0" dirty="0">
                <a:effectLst/>
                <a:latin typeface="Arial" panose="020B0604020202020204" pitchFamily="34" charset="0"/>
                <a:cs typeface="Arial" panose="020B0604020202020204" pitchFamily="34" charset="0"/>
              </a:rPr>
              <a:t> de seus reservatórios e distribuição a produtores.</a:t>
            </a:r>
          </a:p>
          <a:p>
            <a:pPr marL="285750" indent="-285750" algn="just" eaLnBrk="1" fontAlgn="auto" hangingPunct="1">
              <a:spcBef>
                <a:spcPts val="1200"/>
              </a:spcBef>
              <a:spcAft>
                <a:spcPts val="1200"/>
              </a:spcAft>
              <a:buFontTx/>
              <a:buChar char="-"/>
              <a:defRPr/>
            </a:pPr>
            <a:r>
              <a:rPr lang="pt-PT" dirty="0">
                <a:latin typeface="Arial" panose="020B0604020202020204" pitchFamily="34" charset="0"/>
                <a:cs typeface="Arial" panose="020B0604020202020204" pitchFamily="34" charset="0"/>
              </a:rPr>
              <a:t>(</a:t>
            </a:r>
            <a:r>
              <a:rPr lang="pt-PT" dirty="0" err="1">
                <a:latin typeface="Arial" panose="020B0604020202020204" pitchFamily="34" charset="0"/>
                <a:cs typeface="Arial" panose="020B0604020202020204" pitchFamily="34" charset="0"/>
              </a:rPr>
              <a:t>Kubtiza</a:t>
            </a:r>
            <a:r>
              <a:rPr lang="pt-PT" dirty="0">
                <a:latin typeface="Arial" panose="020B0604020202020204" pitchFamily="34" charset="0"/>
                <a:cs typeface="Arial" panose="020B0604020202020204" pitchFamily="34" charset="0"/>
              </a:rPr>
              <a:t>, F. Panorama da Aquicultura, 2003)</a:t>
            </a:r>
          </a:p>
          <a:p>
            <a:pPr marL="285750" indent="-285750" algn="just" eaLnBrk="1" fontAlgn="auto" hangingPunct="1">
              <a:spcBef>
                <a:spcPts val="1200"/>
              </a:spcBef>
              <a:spcAft>
                <a:spcPts val="1200"/>
              </a:spcAft>
              <a:buFontTx/>
              <a:buChar char="-"/>
              <a:defRPr/>
            </a:pPr>
            <a:endParaRPr lang="pt-PT" dirty="0"/>
          </a:p>
          <a:p>
            <a:pPr marL="285750" indent="-285750" algn="just" eaLnBrk="1" fontAlgn="auto" hangingPunct="1">
              <a:spcBef>
                <a:spcPts val="1200"/>
              </a:spcBef>
              <a:spcAft>
                <a:spcPts val="1200"/>
              </a:spcAft>
              <a:buFontTx/>
              <a:buChar char="-"/>
              <a:defRPr/>
            </a:pPr>
            <a:endParaRPr lang="pt-BR" b="1" dirty="0">
              <a:solidFill>
                <a:schemeClr val="tx1">
                  <a:lumMod val="85000"/>
                  <a:lumOff val="15000"/>
                </a:schemeClr>
              </a:solidFill>
              <a:latin typeface="+mn-lt"/>
              <a:cs typeface="+mn-cs"/>
            </a:endParaRPr>
          </a:p>
        </p:txBody>
      </p:sp>
    </p:spTree>
    <p:extLst>
      <p:ext uri="{BB962C8B-B14F-4D97-AF65-F5344CB8AC3E}">
        <p14:creationId xmlns:p14="http://schemas.microsoft.com/office/powerpoint/2010/main" val="501076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85800" y="457200"/>
            <a:ext cx="7848600" cy="1077218"/>
          </a:xfrm>
          <a:prstGeom prst="rect">
            <a:avLst/>
          </a:prstGeom>
          <a:noFill/>
        </p:spPr>
        <p:txBody>
          <a:bodyPr wrap="square" rtlCol="0">
            <a:spAutoFit/>
          </a:bodyPr>
          <a:lstStyle/>
          <a:p>
            <a:pPr algn="just"/>
            <a:r>
              <a:rPr lang="pt-BR" b="1" u="sng" dirty="0"/>
              <a:t>OS IMPACTOS DAS INTRODUÇÕES DE ESPÉCIES EXÓTICAS EM SISTEMAS AQUÁTICOS CONTINENTAIS </a:t>
            </a:r>
            <a:endParaRPr lang="pt-BR" dirty="0"/>
          </a:p>
          <a:p>
            <a:r>
              <a:rPr lang="pt-BR" sz="1400" dirty="0"/>
              <a:t>Casimiro, A.C.R.; </a:t>
            </a:r>
            <a:r>
              <a:rPr lang="pt-BR" sz="1400" dirty="0" err="1"/>
              <a:t>Ashikaga</a:t>
            </a:r>
            <a:r>
              <a:rPr lang="pt-BR" sz="1400" dirty="0"/>
              <a:t>, F.Y.; </a:t>
            </a:r>
            <a:r>
              <a:rPr lang="pt-BR" sz="1400" dirty="0" err="1"/>
              <a:t>kurchevski</a:t>
            </a:r>
            <a:r>
              <a:rPr lang="pt-BR" sz="1400" dirty="0"/>
              <a:t>, G.; Almeida, F.S.</a:t>
            </a:r>
            <a:r>
              <a:rPr lang="pt-BR" sz="1400" baseline="30000" dirty="0"/>
              <a:t>1 </a:t>
            </a:r>
            <a:r>
              <a:rPr lang="pt-BR" sz="1400" dirty="0"/>
              <a:t>&amp; Orsi</a:t>
            </a:r>
            <a:r>
              <a:rPr lang="pt-BR" sz="1400" baseline="30000" dirty="0"/>
              <a:t>1,</a:t>
            </a:r>
            <a:r>
              <a:rPr lang="pt-BR" sz="1400" dirty="0"/>
              <a:t>, M.L. </a:t>
            </a:r>
          </a:p>
          <a:p>
            <a:r>
              <a:rPr lang="pt-BR" sz="1400" b="1" u="sng" dirty="0"/>
              <a:t>Boletim da Sociedade Brasileira de Limnologia n° 38 </a:t>
            </a:r>
            <a:endParaRPr lang="pt-BR" sz="1400" dirty="0"/>
          </a:p>
        </p:txBody>
      </p:sp>
      <p:sp>
        <p:nvSpPr>
          <p:cNvPr id="3" name="CaixaDeTexto 2"/>
          <p:cNvSpPr txBox="1"/>
          <p:nvPr/>
        </p:nvSpPr>
        <p:spPr>
          <a:xfrm>
            <a:off x="685800" y="1551087"/>
            <a:ext cx="8229600" cy="4524315"/>
          </a:xfrm>
          <a:prstGeom prst="rect">
            <a:avLst/>
          </a:prstGeom>
          <a:noFill/>
        </p:spPr>
        <p:txBody>
          <a:bodyPr wrap="square" rtlCol="0">
            <a:spAutoFit/>
          </a:bodyPr>
          <a:lstStyle/>
          <a:p>
            <a:r>
              <a:rPr lang="pt-BR" dirty="0"/>
              <a:t>“...A chegada de espécies a diferentes regiões antes não ocupadas pelas mesmas é um fenômeno antigo e ocorre de forma natural desde o inicio da vida na terra ...”</a:t>
            </a:r>
          </a:p>
          <a:p>
            <a:endParaRPr lang="pt-BR" dirty="0"/>
          </a:p>
          <a:p>
            <a:r>
              <a:rPr lang="pt-BR" dirty="0"/>
              <a:t>“... Desta forma, possibilita a reestruturação biológica de novos ambientes podendo contribuir de forma positiva ou negativa para reorganização de um sistema ...”</a:t>
            </a:r>
          </a:p>
          <a:p>
            <a:endParaRPr lang="pt-BR" dirty="0"/>
          </a:p>
          <a:p>
            <a:r>
              <a:rPr lang="pt-BR" dirty="0"/>
              <a:t>“... observa-se que algumas espécies não se estabelecem, isto é, falham na invasão, e sua população pode extinguir-se (I), ou permanecer latente (II), até que ocorra alguma mudança favorável nas condições ambientais vigentes, ou por repetidas introduções (pressão de propágulo), tornando-se abundantes, e ainda podem existir algumas espécies que são introduzidas e rapidamente tornam-se bem sucedidas no novo ambiente (III)...”</a:t>
            </a:r>
          </a:p>
          <a:p>
            <a:endParaRPr lang="pt-BR" dirty="0"/>
          </a:p>
          <a:p>
            <a:r>
              <a:rPr lang="pt-BR" b="1" dirty="0">
                <a:solidFill>
                  <a:srgbClr val="FF0000"/>
                </a:solidFill>
              </a:rPr>
              <a:t>É de fundamental importância se levar em consideração espécies que permanecem em latência, onde a priori, não representariam um problema, e não  causam impactos negativos</a:t>
            </a:r>
            <a:r>
              <a:rPr lang="pt-BR" dirty="0">
                <a:solidFill>
                  <a:srgbClr val="FF0000"/>
                </a:solidFill>
              </a:rPr>
              <a:t> </a:t>
            </a:r>
            <a:r>
              <a:rPr lang="pt-BR" dirty="0"/>
              <a:t>“ (grifo nosso)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lnSpcReduction="10000"/>
          </a:bodyPr>
          <a:lstStyle/>
          <a:p>
            <a:pPr algn="just"/>
            <a:r>
              <a:rPr lang="pt-BR" sz="1600" dirty="0"/>
              <a:t>“... Exemplificando para peixes neotropicais, a introdução de piscívoros tais como </a:t>
            </a:r>
            <a:r>
              <a:rPr lang="pt-BR" sz="1600" i="1" dirty="0" err="1"/>
              <a:t>Cichla</a:t>
            </a:r>
            <a:r>
              <a:rPr lang="pt-BR" sz="1600" i="1" dirty="0"/>
              <a:t> </a:t>
            </a:r>
            <a:r>
              <a:rPr lang="pt-BR" sz="1600" i="1" dirty="0" err="1"/>
              <a:t>monoculus</a:t>
            </a:r>
            <a:r>
              <a:rPr lang="pt-BR" sz="1600" dirty="0"/>
              <a:t>, </a:t>
            </a:r>
            <a:r>
              <a:rPr lang="pt-BR" sz="1600" i="1" dirty="0" err="1"/>
              <a:t>Astronotus</a:t>
            </a:r>
            <a:r>
              <a:rPr lang="pt-BR" sz="1600" i="1" dirty="0"/>
              <a:t> </a:t>
            </a:r>
            <a:r>
              <a:rPr lang="pt-BR" sz="1600" i="1" dirty="0" err="1"/>
              <a:t>ocellatus</a:t>
            </a:r>
            <a:r>
              <a:rPr lang="pt-BR" sz="1600" dirty="0"/>
              <a:t>, </a:t>
            </a:r>
            <a:r>
              <a:rPr lang="pt-BR" sz="1600" i="1" dirty="0" err="1"/>
              <a:t>Pygocentrus</a:t>
            </a:r>
            <a:r>
              <a:rPr lang="pt-BR" sz="1600" i="1" dirty="0"/>
              <a:t> </a:t>
            </a:r>
            <a:r>
              <a:rPr lang="pt-BR" sz="1600" i="1" dirty="0" err="1"/>
              <a:t>nattereri</a:t>
            </a:r>
            <a:r>
              <a:rPr lang="pt-BR" sz="1600" i="1" dirty="0"/>
              <a:t> </a:t>
            </a:r>
            <a:r>
              <a:rPr lang="pt-BR" sz="1600" dirty="0"/>
              <a:t>e </a:t>
            </a:r>
            <a:r>
              <a:rPr lang="pt-BR" sz="1600" i="1" dirty="0" err="1"/>
              <a:t>Plagioscion</a:t>
            </a:r>
            <a:r>
              <a:rPr lang="pt-BR" sz="1600" i="1" dirty="0"/>
              <a:t> </a:t>
            </a:r>
            <a:r>
              <a:rPr lang="pt-BR" sz="1600" i="1" dirty="0" err="1"/>
              <a:t>squamosissimus</a:t>
            </a:r>
            <a:r>
              <a:rPr lang="pt-BR" sz="1600" i="1" dirty="0"/>
              <a:t> </a:t>
            </a:r>
            <a:r>
              <a:rPr lang="pt-BR" sz="1600" dirty="0"/>
              <a:t>em lagos da bacia do rio Doce, Brasil, reduziu a riqueza e diversidade da ictiofauna nativa ...”</a:t>
            </a:r>
          </a:p>
          <a:p>
            <a:pPr algn="just"/>
            <a:endParaRPr lang="pt-BR" sz="1600" dirty="0"/>
          </a:p>
          <a:p>
            <a:pPr algn="just"/>
            <a:r>
              <a:rPr lang="pt-BR" sz="1600" dirty="0"/>
              <a:t>“... a construção de barragens é considerada como uma das principais formas de interferência humana no regime hídrico natural. As alterações resultantes do processo de modificação do ambiente são catastróficas para muitas espécies de peixes, principalmente para as espécies migratórias dependentes de águas caudalosas (WOYNAROVICH, 1991; AGOSTINHO </a:t>
            </a:r>
            <a:r>
              <a:rPr lang="pt-BR" sz="1600" i="1" dirty="0"/>
              <a:t>et al</a:t>
            </a:r>
            <a:r>
              <a:rPr lang="pt-BR" sz="1600" dirty="0"/>
              <a:t>., 2007). ...”</a:t>
            </a:r>
          </a:p>
          <a:p>
            <a:pPr algn="just"/>
            <a:endParaRPr lang="pt-BR" sz="1600" dirty="0"/>
          </a:p>
          <a:p>
            <a:pPr algn="just"/>
            <a:r>
              <a:rPr lang="pt-BR" sz="1600" dirty="0"/>
              <a:t>“... Tais condições podem ser limitantes para as espécies de peixes típicas de rios, enquanto que outras podem não achar uma maneira de completar seu ciclo de vida após estas mudanças drásticas no ambiente, fazendo com que a diversidade e composição das espécies modifiquem-se bastante no vetor espaço-temporal (AGOSTINHO </a:t>
            </a:r>
            <a:r>
              <a:rPr lang="pt-BR" sz="1600" i="1" dirty="0"/>
              <a:t>et al. </a:t>
            </a:r>
            <a:r>
              <a:rPr lang="pt-BR" sz="1600" dirty="0"/>
              <a:t>2007). ...”</a:t>
            </a:r>
          </a:p>
          <a:p>
            <a:pPr algn="just"/>
            <a:endParaRPr lang="pt-BR" sz="1600" dirty="0"/>
          </a:p>
          <a:p>
            <a:pPr algn="just"/>
            <a:r>
              <a:rPr lang="pt-BR" sz="1600" b="1" dirty="0"/>
              <a:t>‘... Segundo Richardson </a:t>
            </a:r>
            <a:r>
              <a:rPr lang="pt-BR" sz="1600" b="1" i="1" dirty="0"/>
              <a:t>et al </a:t>
            </a:r>
            <a:r>
              <a:rPr lang="pt-BR" sz="1600" b="1" dirty="0"/>
              <a:t>(2000), a resistência ecológica está diretamente associada com o grau de perturbação do ambiente, sendo assim, um ambiente com diferentes níveis de perturbação apresentará maior ou menor resistência aos organismos invasores. ...”</a:t>
            </a:r>
          </a:p>
        </p:txBody>
      </p:sp>
      <p:sp>
        <p:nvSpPr>
          <p:cNvPr id="3" name="CaixaDeTexto 2"/>
          <p:cNvSpPr txBox="1"/>
          <p:nvPr/>
        </p:nvSpPr>
        <p:spPr>
          <a:xfrm>
            <a:off x="685800" y="381000"/>
            <a:ext cx="7391400" cy="990600"/>
          </a:xfrm>
          <a:prstGeom prst="rect">
            <a:avLst/>
          </a:prstGeom>
          <a:noFill/>
        </p:spPr>
        <p:txBody>
          <a:bodyPr wrap="square" rtlCol="0">
            <a:spAutoFit/>
          </a:bodyPr>
          <a:lstStyle/>
          <a:p>
            <a:endParaRPr lang="pt-B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l"/>
            <a:r>
              <a:rPr lang="en-US" sz="1800" dirty="0"/>
              <a:t>Impacts of introducing Nile tilapia on the fisheries of a tropical reservoir in North-eastern Brazil</a:t>
            </a:r>
            <a:br>
              <a:rPr lang="en-US" sz="1800" dirty="0"/>
            </a:br>
            <a:r>
              <a:rPr lang="pt-BR" sz="1600" dirty="0"/>
              <a:t>J . L . ATTAYDE, J . BRASIL &amp; R . A . MENESCAL</a:t>
            </a:r>
            <a:br>
              <a:rPr lang="pt-BR" sz="1600" dirty="0"/>
            </a:br>
            <a:r>
              <a:rPr lang="en-US" sz="1600" i="1" dirty="0"/>
              <a:t>Fisheries Management and Ecology, 2011, 18, 437–443</a:t>
            </a:r>
            <a:endParaRPr lang="pt-BR" sz="1600" i="1" dirty="0"/>
          </a:p>
        </p:txBody>
      </p:sp>
      <p:sp>
        <p:nvSpPr>
          <p:cNvPr id="5" name="Espaço Reservado para Conteúdo 4"/>
          <p:cNvSpPr>
            <a:spLocks noGrp="1"/>
          </p:cNvSpPr>
          <p:nvPr>
            <p:ph idx="1"/>
          </p:nvPr>
        </p:nvSpPr>
        <p:spPr/>
        <p:txBody>
          <a:bodyPr>
            <a:normAutofit/>
          </a:bodyPr>
          <a:lstStyle/>
          <a:p>
            <a:pPr algn="just"/>
            <a:r>
              <a:rPr lang="pt-BR" sz="1600" dirty="0"/>
              <a:t>“...</a:t>
            </a:r>
            <a:r>
              <a:rPr lang="pt-PT" sz="1600" dirty="0"/>
              <a:t> A tilápia do Nilo, </a:t>
            </a:r>
            <a:r>
              <a:rPr lang="pt-PT" sz="1600" i="1" dirty="0"/>
              <a:t>Oreochromis niloticus </a:t>
            </a:r>
            <a:r>
              <a:rPr lang="pt-PT" sz="1600" dirty="0"/>
              <a:t>(L.), foi introduzida na maioria das regiões tropicais e subtropicais de o mundo para melhorar a pesca interior e a aquicultura. Esta espécie é geralmente vista como benéfica introduzidos, mas os impactos ambientais de suas introduções generalizadas são incertos e não são bem compreendidos...”</a:t>
            </a:r>
          </a:p>
          <a:p>
            <a:pPr algn="just"/>
            <a:endParaRPr lang="pt-PT" sz="1600" dirty="0"/>
          </a:p>
          <a:p>
            <a:pPr algn="just"/>
            <a:r>
              <a:rPr lang="pt-BR" sz="1600" dirty="0"/>
              <a:t>“...</a:t>
            </a:r>
            <a:r>
              <a:rPr lang="pt-PT" sz="1600" dirty="0"/>
              <a:t> A introdução da tilápia do Nilo não aumentou a captura total por unidade de esforço</a:t>
            </a:r>
            <a:br>
              <a:rPr lang="pt-PT" sz="1600" dirty="0"/>
            </a:br>
            <a:r>
              <a:rPr lang="pt-PT" sz="1600" dirty="0"/>
              <a:t>(CPUE), o número de pescadores que pescam ativamente ou sua renda per capita. Por outro lado, uma redução significativa na CPUE de outras espécies comercialmente importantes foi observada após a introdução da tilápia do Nilo no reservatório...” </a:t>
            </a:r>
            <a:r>
              <a:rPr lang="pt-PT" sz="1600" b="1" dirty="0">
                <a:solidFill>
                  <a:srgbClr val="FF0000"/>
                </a:solidFill>
              </a:rPr>
              <a:t>este estudo utilizou uma série temporal de 30 anos de coleta de dados</a:t>
            </a:r>
          </a:p>
          <a:p>
            <a:pPr algn="just"/>
            <a:endParaRPr lang="pt-PT" sz="1600" b="1" dirty="0">
              <a:solidFill>
                <a:srgbClr val="FF0000"/>
              </a:solidFill>
            </a:endParaRPr>
          </a:p>
          <a:p>
            <a:pPr marL="0" indent="0" algn="just">
              <a:buNone/>
            </a:pPr>
            <a:endParaRPr lang="pt-PT" sz="1600" dirty="0"/>
          </a:p>
          <a:p>
            <a:pPr algn="just"/>
            <a:endParaRPr lang="pt-BR" sz="16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pPr algn="l"/>
            <a:r>
              <a:rPr lang="en-US" sz="1600" b="1" dirty="0"/>
              <a:t>Artisanal fisheries in urban reservoirs: a case study from Brazil (Billings Reservoir, São Paulo </a:t>
            </a:r>
            <a:r>
              <a:rPr lang="pt-BR" sz="1600" b="1" dirty="0" err="1"/>
              <a:t>Metropolitan</a:t>
            </a:r>
            <a:r>
              <a:rPr lang="pt-BR" sz="1600" b="1" dirty="0"/>
              <a:t> </a:t>
            </a:r>
            <a:r>
              <a:rPr lang="pt-BR" sz="1600" b="1" dirty="0" err="1"/>
              <a:t>Region</a:t>
            </a:r>
            <a:r>
              <a:rPr lang="pt-BR" sz="1600" b="1" dirty="0"/>
              <a:t>)</a:t>
            </a:r>
            <a:br>
              <a:rPr lang="pt-BR" sz="1600" b="1" dirty="0"/>
            </a:br>
            <a:r>
              <a:rPr lang="pt-BR" sz="1600" dirty="0"/>
              <a:t>C. V. MINTE-VERA, M. PETRERE JR</a:t>
            </a:r>
            <a:br>
              <a:rPr lang="pt-BR" sz="1600" dirty="0"/>
            </a:br>
            <a:r>
              <a:rPr lang="en-US" sz="1600" i="1" dirty="0"/>
              <a:t>Fisheries Management and Ecology</a:t>
            </a:r>
            <a:r>
              <a:rPr lang="en-US" sz="1600" dirty="0"/>
              <a:t>, 2000, </a:t>
            </a:r>
            <a:r>
              <a:rPr lang="en-US" sz="1600" b="1" dirty="0"/>
              <a:t>7</a:t>
            </a:r>
            <a:r>
              <a:rPr lang="en-US" sz="1600" dirty="0"/>
              <a:t>, 537–549</a:t>
            </a:r>
            <a:endParaRPr lang="pt-BR" sz="1600" dirty="0"/>
          </a:p>
        </p:txBody>
      </p:sp>
      <p:sp>
        <p:nvSpPr>
          <p:cNvPr id="5" name="Espaço Reservado para Conteúdo 4"/>
          <p:cNvSpPr>
            <a:spLocks noGrp="1"/>
          </p:cNvSpPr>
          <p:nvPr>
            <p:ph idx="1"/>
          </p:nvPr>
        </p:nvSpPr>
        <p:spPr/>
        <p:txBody>
          <a:bodyPr>
            <a:normAutofit fontScale="92500" lnSpcReduction="10000"/>
          </a:bodyPr>
          <a:lstStyle/>
          <a:p>
            <a:pPr algn="just"/>
            <a:r>
              <a:rPr lang="pt-BR" sz="1600" dirty="0"/>
              <a:t>“... </a:t>
            </a:r>
            <a:r>
              <a:rPr lang="pt-BR" sz="1600" dirty="0" err="1"/>
              <a:t>Minte</a:t>
            </a:r>
            <a:r>
              <a:rPr lang="pt-BR" sz="1600" dirty="0"/>
              <a:t>- Veras    trabalhou na Represa Billings em São Paulo e afirmou o seguinte sobre a </a:t>
            </a:r>
            <a:r>
              <a:rPr lang="pt-BR" sz="1600" dirty="0" err="1"/>
              <a:t>tilápia</a:t>
            </a:r>
            <a:r>
              <a:rPr lang="pt-BR" sz="1600" dirty="0"/>
              <a:t>: “Neste reservatório a Tilápia do Nilo está em processo de naturalização”.</a:t>
            </a:r>
          </a:p>
          <a:p>
            <a:pPr algn="just"/>
            <a:endParaRPr lang="pt-BR" sz="1600" dirty="0"/>
          </a:p>
          <a:p>
            <a:pPr algn="just"/>
            <a:r>
              <a:rPr lang="pt-BR" sz="1600" dirty="0"/>
              <a:t> “No nordeste do Brasil as tilápias são dominantes em pequenos reservatórios, porém na bacia do Paraná as tilápias não são comuns (Agostinho e </a:t>
            </a:r>
            <a:r>
              <a:rPr lang="pt-BR" sz="1600" dirty="0" err="1"/>
              <a:t>Petrere</a:t>
            </a:r>
            <a:r>
              <a:rPr lang="pt-BR" sz="1600" dirty="0"/>
              <a:t>, 1993)”</a:t>
            </a:r>
          </a:p>
          <a:p>
            <a:pPr algn="just"/>
            <a:endParaRPr lang="pt-BR" sz="1600" dirty="0"/>
          </a:p>
          <a:p>
            <a:pPr algn="just"/>
            <a:r>
              <a:rPr lang="pt-BR" sz="1600" dirty="0"/>
              <a:t>”... em reservatórios urbanos há altas incidências de tilápias e isto se deve a uma combinação de fatores como: alto potencial reprodutivo, capacidade de consumir o plâncton do reservatório, alta resistência a baixa concentração de oxigênio dissolvido, tolerância a contaminantes químicos e baixa pressão de predação, </a:t>
            </a:r>
            <a:r>
              <a:rPr lang="pt-BR" sz="1600" b="1" dirty="0" err="1"/>
              <a:t>caracteríscas</a:t>
            </a:r>
            <a:r>
              <a:rPr lang="pt-BR" sz="1600" b="1" dirty="0"/>
              <a:t> comuns nestes tipos de reservatórios urbanos altamente impactados e praticamente vazios do ponto de vista ictiológico...”  </a:t>
            </a:r>
            <a:r>
              <a:rPr lang="pt-BR" sz="2200" b="1" dirty="0">
                <a:solidFill>
                  <a:srgbClr val="FF0000"/>
                </a:solidFill>
              </a:rPr>
              <a:t>“Vazios Ambientais”</a:t>
            </a:r>
          </a:p>
          <a:p>
            <a:pPr algn="just"/>
            <a:endParaRPr lang="pt-BR" sz="1600" b="1" dirty="0"/>
          </a:p>
          <a:p>
            <a:pPr algn="just"/>
            <a:r>
              <a:rPr lang="pt-BR" sz="1600" b="1" dirty="0"/>
              <a:t>“...</a:t>
            </a:r>
            <a:r>
              <a:rPr lang="pt-PT" sz="1600" dirty="0"/>
              <a:t> Gestão e manutenção destas pescarias deve considerar os efeitos descendentes positivos que a tilápia do Nilo poderia ter para </a:t>
            </a:r>
            <a:r>
              <a:rPr lang="pt-PT" sz="1600" b="1" dirty="0"/>
              <a:t>controlar a eutrofização e também seus benefícios sociais.</a:t>
            </a:r>
            <a:r>
              <a:rPr lang="pt-PT" sz="1600" dirty="0"/>
              <a:t>”</a:t>
            </a:r>
            <a:endParaRPr lang="pt-BR" sz="1600" b="1" dirty="0"/>
          </a:p>
          <a:p>
            <a:pPr algn="just"/>
            <a:endParaRPr lang="pt-BR" sz="1600" b="1" dirty="0"/>
          </a:p>
          <a:p>
            <a:pPr algn="just"/>
            <a:r>
              <a:rPr lang="pt-BR" sz="2000" b="1" dirty="0">
                <a:solidFill>
                  <a:srgbClr val="FF0000"/>
                </a:solidFill>
              </a:rPr>
              <a:t>Mais uma vez a informação tem duas vertentes, é importante conhecê-la de maneira completa e não parcialmente........!!!!!!!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fontScale="85000" lnSpcReduction="10000"/>
          </a:bodyPr>
          <a:lstStyle/>
          <a:p>
            <a:r>
              <a:rPr lang="pt-BR" sz="1600" dirty="0"/>
              <a:t>“... Nós comparamos a pesca artesanal, em termo de estratégia de captura, produtividade e renda </a:t>
            </a:r>
            <a:r>
              <a:rPr lang="pt-BR" sz="1600" i="1" dirty="0"/>
              <a:t>per capita </a:t>
            </a:r>
            <a:r>
              <a:rPr lang="pt-BR" sz="1600" dirty="0"/>
              <a:t>bruta em dois reservatórios: </a:t>
            </a:r>
            <a:r>
              <a:rPr lang="pt-BR" sz="1600" b="1" dirty="0"/>
              <a:t>Barra Bonita (reservatório </a:t>
            </a:r>
            <a:r>
              <a:rPr lang="pt-BR" sz="1600" b="1" dirty="0" err="1"/>
              <a:t>eutrófico</a:t>
            </a:r>
            <a:r>
              <a:rPr lang="pt-BR" sz="1600" dirty="0"/>
              <a:t> e com espécies introduzidas) e </a:t>
            </a:r>
            <a:r>
              <a:rPr lang="pt-BR" sz="1600" dirty="0" err="1"/>
              <a:t>Jurumirim</a:t>
            </a:r>
            <a:r>
              <a:rPr lang="pt-BR" sz="1600" dirty="0"/>
              <a:t> (reservatório </a:t>
            </a:r>
            <a:r>
              <a:rPr lang="pt-BR" sz="1600" dirty="0" err="1"/>
              <a:t>oligotrófico</a:t>
            </a:r>
            <a:r>
              <a:rPr lang="pt-BR" sz="1600" dirty="0"/>
              <a:t> e sem espécies introduzidas).”</a:t>
            </a:r>
          </a:p>
          <a:p>
            <a:endParaRPr lang="pt-BR" sz="1600" dirty="0"/>
          </a:p>
          <a:p>
            <a:r>
              <a:rPr lang="pt-BR" sz="1600" dirty="0"/>
              <a:t>Barra Bonita -  </a:t>
            </a:r>
            <a:r>
              <a:rPr lang="pt-BR" sz="1600" dirty="0" err="1"/>
              <a:t>tilápia</a:t>
            </a:r>
            <a:r>
              <a:rPr lang="pt-BR" sz="1600" dirty="0"/>
              <a:t> 82,5% da biomassa capturada;</a:t>
            </a:r>
          </a:p>
          <a:p>
            <a:r>
              <a:rPr lang="pt-BR" sz="1600" dirty="0" err="1"/>
              <a:t>Jurumirim</a:t>
            </a:r>
            <a:r>
              <a:rPr lang="pt-BR" sz="1600" dirty="0"/>
              <a:t> – traíra 24,5% da biomassa capturada;</a:t>
            </a:r>
          </a:p>
          <a:p>
            <a:endParaRPr lang="pt-BR" sz="1600" dirty="0"/>
          </a:p>
          <a:p>
            <a:pPr algn="just"/>
            <a:r>
              <a:rPr lang="pt-BR" sz="1600" dirty="0"/>
              <a:t>“... Embora o reservatório de Barra Bonita tenha tido maior produção pesqueira e os  pescadores maior renda, recomendamos o reservatório de </a:t>
            </a:r>
            <a:r>
              <a:rPr lang="pt-BR" sz="1600" dirty="0" err="1"/>
              <a:t>Jurumirim</a:t>
            </a:r>
            <a:r>
              <a:rPr lang="pt-BR" sz="1600" dirty="0"/>
              <a:t> como modelo para gestão de pesca artesanal nos reservatório, pois a atividade mostrou ser viável em longo prazo bem como ecologicamente correto”</a:t>
            </a:r>
          </a:p>
          <a:p>
            <a:pPr algn="just"/>
            <a:endParaRPr lang="pt-BR" sz="1600" dirty="0"/>
          </a:p>
          <a:p>
            <a:pPr algn="just"/>
            <a:r>
              <a:rPr lang="pt-BR" sz="1600" dirty="0"/>
              <a:t>“... Isto contrasta como o reservatório de Barra Bonita, em que a pesca não é viável em longo prazo, devido a problemas ambientais provocados pela eutrofização artificial e pela introdução de espécie. Observou-se que em muitos países, o manejo da pesca com espécies exóticas, não tem sido viável em longo prazo”</a:t>
            </a:r>
          </a:p>
          <a:p>
            <a:pPr algn="just"/>
            <a:endParaRPr lang="pt-BR" sz="1600" dirty="0"/>
          </a:p>
          <a:p>
            <a:pPr algn="just"/>
            <a:r>
              <a:rPr lang="pt-BR" sz="2800" b="1" dirty="0">
                <a:solidFill>
                  <a:srgbClr val="FF0000"/>
                </a:solidFill>
              </a:rPr>
              <a:t>Conclusão isenta!!!!!!????? Nos dois reservatórios a espécie foi introduzida, porém um é </a:t>
            </a:r>
            <a:r>
              <a:rPr lang="pt-BR" sz="2800" b="1" dirty="0" err="1">
                <a:solidFill>
                  <a:srgbClr val="FF0000"/>
                </a:solidFill>
              </a:rPr>
              <a:t>eutrofizado</a:t>
            </a:r>
            <a:r>
              <a:rPr lang="pt-BR" sz="2800" b="1" dirty="0">
                <a:solidFill>
                  <a:srgbClr val="FF0000"/>
                </a:solidFill>
              </a:rPr>
              <a:t> ou outro não</a:t>
            </a:r>
          </a:p>
        </p:txBody>
      </p:sp>
      <p:sp>
        <p:nvSpPr>
          <p:cNvPr id="3" name="CaixaDeTexto 2"/>
          <p:cNvSpPr txBox="1"/>
          <p:nvPr/>
        </p:nvSpPr>
        <p:spPr>
          <a:xfrm>
            <a:off x="609600" y="457200"/>
            <a:ext cx="7924800" cy="1200329"/>
          </a:xfrm>
          <a:prstGeom prst="rect">
            <a:avLst/>
          </a:prstGeom>
          <a:noFill/>
        </p:spPr>
        <p:txBody>
          <a:bodyPr wrap="square" rtlCol="0">
            <a:spAutoFit/>
          </a:bodyPr>
          <a:lstStyle/>
          <a:p>
            <a:r>
              <a:rPr lang="en-US" b="1" dirty="0"/>
              <a:t>Analysis of artisanal fisheries in two reservoirs of the </a:t>
            </a:r>
            <a:r>
              <a:rPr lang="pt-BR" b="1" dirty="0" err="1"/>
              <a:t>upper</a:t>
            </a:r>
            <a:r>
              <a:rPr lang="pt-BR" b="1" dirty="0"/>
              <a:t> Paraná River </a:t>
            </a:r>
            <a:r>
              <a:rPr lang="pt-BR" b="1" dirty="0" err="1"/>
              <a:t>basin</a:t>
            </a:r>
            <a:r>
              <a:rPr lang="pt-BR" b="1" dirty="0"/>
              <a:t> (</a:t>
            </a:r>
            <a:r>
              <a:rPr lang="pt-BR" b="1" dirty="0" err="1"/>
              <a:t>Southeastern</a:t>
            </a:r>
            <a:r>
              <a:rPr lang="pt-BR" b="1" dirty="0"/>
              <a:t> </a:t>
            </a:r>
            <a:r>
              <a:rPr lang="pt-BR" b="1" dirty="0" err="1"/>
              <a:t>Brazil</a:t>
            </a:r>
            <a:r>
              <a:rPr lang="pt-BR" b="1" dirty="0"/>
              <a:t>)</a:t>
            </a:r>
          </a:p>
          <a:p>
            <a:r>
              <a:rPr lang="pt-BR" dirty="0"/>
              <a:t>José Luís Costa Novaes </a:t>
            </a:r>
            <a:r>
              <a:rPr lang="pt-BR" dirty="0" err="1"/>
              <a:t>and</a:t>
            </a:r>
            <a:r>
              <a:rPr lang="pt-BR" dirty="0"/>
              <a:t> Edmir Daniel Carvalho</a:t>
            </a:r>
          </a:p>
          <a:p>
            <a:r>
              <a:rPr lang="pt-BR" sz="1600" i="1" dirty="0"/>
              <a:t>Neotropical </a:t>
            </a:r>
            <a:r>
              <a:rPr lang="pt-BR" sz="1600" i="1" dirty="0" err="1"/>
              <a:t>Ichthyology</a:t>
            </a:r>
            <a:r>
              <a:rPr lang="pt-BR" sz="1600" i="1" dirty="0"/>
              <a:t>, 11(2):403-412, 2013</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4F6AB8-595E-6FFD-707A-B96867F77C1E}"/>
            </a:ext>
          </a:extLst>
        </p:cNvPr>
        <p:cNvGrpSpPr/>
        <p:nvPr/>
      </p:nvGrpSpPr>
      <p:grpSpPr>
        <a:xfrm>
          <a:off x="0" y="0"/>
          <a:ext cx="0" cy="0"/>
          <a:chOff x="0" y="0"/>
          <a:chExt cx="0" cy="0"/>
        </a:xfrm>
      </p:grpSpPr>
      <p:pic>
        <p:nvPicPr>
          <p:cNvPr id="6146" name="Picture 2" descr="mapa hidrovia tiete parana com barragens.">
            <a:extLst>
              <a:ext uri="{FF2B5EF4-FFF2-40B4-BE49-F238E27FC236}">
                <a16:creationId xmlns:a16="http://schemas.microsoft.com/office/drawing/2014/main" id="{CEFEEF84-66EF-D35F-7387-83BD2C0C54A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6168" r="2" b="18545"/>
          <a:stretch/>
        </p:blipFill>
        <p:spPr bwMode="auto">
          <a:xfrm>
            <a:off x="342901" y="804411"/>
            <a:ext cx="4070073" cy="193981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The Jurumirim reservoir with the marked sampling site (stars), Upper... | Download Scientific ...">
            <a:extLst>
              <a:ext uri="{FF2B5EF4-FFF2-40B4-BE49-F238E27FC236}">
                <a16:creationId xmlns:a16="http://schemas.microsoft.com/office/drawing/2014/main" id="{71457FD5-9E84-1173-0219-4456236FA6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4997" r="2636" b="2"/>
          <a:stretch/>
        </p:blipFill>
        <p:spPr bwMode="auto">
          <a:xfrm>
            <a:off x="342900" y="4041984"/>
            <a:ext cx="4070073" cy="1938783"/>
          </a:xfrm>
          <a:prstGeom prst="rect">
            <a:avLst/>
          </a:prstGeom>
          <a:noFill/>
          <a:extLst>
            <a:ext uri="{909E8E84-426E-40DD-AFC4-6F175D3DCCD1}">
              <a14:hiddenFill xmlns:a14="http://schemas.microsoft.com/office/drawing/2010/main">
                <a:solidFill>
                  <a:srgbClr val="FFFFFF"/>
                </a:solidFill>
              </a14:hiddenFill>
            </a:ext>
          </a:extLst>
        </p:spPr>
      </p:pic>
      <p:sp>
        <p:nvSpPr>
          <p:cNvPr id="6166" name="Rectangle 6165">
            <a:extLst>
              <a:ext uri="{FF2B5EF4-FFF2-40B4-BE49-F238E27FC236}">
                <a16:creationId xmlns:a16="http://schemas.microsoft.com/office/drawing/2014/main" id="{799448F2-0E5B-42DA-B2D1-11A14E947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7710" y="0"/>
            <a:ext cx="6858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8" name="Rectangle 6167">
            <a:extLst>
              <a:ext uri="{FF2B5EF4-FFF2-40B4-BE49-F238E27FC236}">
                <a16:creationId xmlns:a16="http://schemas.microsoft.com/office/drawing/2014/main" id="{4E8A7552-20E1-4F34-ADAB-C1DB6634D4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83280"/>
            <a:ext cx="4594860" cy="9144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2" name="Picture 8" descr="Represa Bara Bonita Stock Photo - Download Image Now - Hydroelectric Power, Dam, Brazil - iStock">
            <a:extLst>
              <a:ext uri="{FF2B5EF4-FFF2-40B4-BE49-F238E27FC236}">
                <a16:creationId xmlns:a16="http://schemas.microsoft.com/office/drawing/2014/main" id="{E30B5A8F-23DB-8495-A070-F9E93E48B0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1501" y="914400"/>
            <a:ext cx="3561039" cy="2002682"/>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Represa_jurumirim_de_avare-arquitetura_ek - Pousada Paraiso Avaré">
            <a:extLst>
              <a:ext uri="{FF2B5EF4-FFF2-40B4-BE49-F238E27FC236}">
                <a16:creationId xmlns:a16="http://schemas.microsoft.com/office/drawing/2014/main" id="{9B6D4139-86CE-8808-FACD-32CC251CA25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041984"/>
            <a:ext cx="3491865" cy="2327910"/>
          </a:xfrm>
          <a:prstGeom prst="rect">
            <a:avLst/>
          </a:prstGeom>
          <a:noFill/>
          <a:extLst>
            <a:ext uri="{909E8E84-426E-40DD-AFC4-6F175D3DCCD1}">
              <a14:hiddenFill xmlns:a14="http://schemas.microsoft.com/office/drawing/2010/main">
                <a:solidFill>
                  <a:srgbClr val="FFFFFF"/>
                </a:solidFill>
              </a14:hiddenFill>
            </a:ext>
          </a:extLst>
        </p:spPr>
      </p:pic>
      <p:sp>
        <p:nvSpPr>
          <p:cNvPr id="4" name="CaixaDeTexto 3">
            <a:extLst>
              <a:ext uri="{FF2B5EF4-FFF2-40B4-BE49-F238E27FC236}">
                <a16:creationId xmlns:a16="http://schemas.microsoft.com/office/drawing/2014/main" id="{9E1BA746-11DD-69C3-45CD-6FB53139FC13}"/>
              </a:ext>
            </a:extLst>
          </p:cNvPr>
          <p:cNvSpPr txBox="1"/>
          <p:nvPr/>
        </p:nvSpPr>
        <p:spPr>
          <a:xfrm>
            <a:off x="5257800" y="3124200"/>
            <a:ext cx="2590800" cy="369332"/>
          </a:xfrm>
          <a:prstGeom prst="rect">
            <a:avLst/>
          </a:prstGeom>
          <a:noFill/>
        </p:spPr>
        <p:txBody>
          <a:bodyPr wrap="square" rtlCol="0">
            <a:spAutoFit/>
          </a:bodyPr>
          <a:lstStyle/>
          <a:p>
            <a:r>
              <a:rPr lang="pt-BR" dirty="0"/>
              <a:t>Barra Bonita - Tietê</a:t>
            </a:r>
          </a:p>
        </p:txBody>
      </p:sp>
      <p:sp>
        <p:nvSpPr>
          <p:cNvPr id="5" name="CaixaDeTexto 4">
            <a:extLst>
              <a:ext uri="{FF2B5EF4-FFF2-40B4-BE49-F238E27FC236}">
                <a16:creationId xmlns:a16="http://schemas.microsoft.com/office/drawing/2014/main" id="{D80AFDE9-3964-8A5F-45F8-1DEDD2807E96}"/>
              </a:ext>
            </a:extLst>
          </p:cNvPr>
          <p:cNvSpPr txBox="1"/>
          <p:nvPr/>
        </p:nvSpPr>
        <p:spPr>
          <a:xfrm>
            <a:off x="5257800" y="6477000"/>
            <a:ext cx="3276600" cy="369332"/>
          </a:xfrm>
          <a:prstGeom prst="rect">
            <a:avLst/>
          </a:prstGeom>
          <a:noFill/>
        </p:spPr>
        <p:txBody>
          <a:bodyPr wrap="square" rtlCol="0">
            <a:spAutoFit/>
          </a:bodyPr>
          <a:lstStyle/>
          <a:p>
            <a:r>
              <a:rPr lang="pt-BR" dirty="0"/>
              <a:t>Jurumirim - Paranapanema</a:t>
            </a:r>
          </a:p>
        </p:txBody>
      </p:sp>
    </p:spTree>
    <p:extLst>
      <p:ext uri="{BB962C8B-B14F-4D97-AF65-F5344CB8AC3E}">
        <p14:creationId xmlns:p14="http://schemas.microsoft.com/office/powerpoint/2010/main" val="103908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ço Reservado para Conteúdo 5"/>
          <p:cNvPicPr>
            <a:picLocks noGrp="1" noChangeAspect="1"/>
          </p:cNvPicPr>
          <p:nvPr>
            <p:ph idx="1"/>
          </p:nvPr>
        </p:nvPicPr>
        <p:blipFill>
          <a:blip r:embed="rId2"/>
          <a:stretch>
            <a:fillRect/>
          </a:stretch>
        </p:blipFill>
        <p:spPr>
          <a:xfrm>
            <a:off x="2057401" y="1600200"/>
            <a:ext cx="5257800" cy="4953000"/>
          </a:xfrm>
          <a:prstGeom prst="rect">
            <a:avLst/>
          </a:prstGeom>
        </p:spPr>
      </p:pic>
      <p:sp>
        <p:nvSpPr>
          <p:cNvPr id="5" name="CaixaDeTexto 4"/>
          <p:cNvSpPr txBox="1"/>
          <p:nvPr/>
        </p:nvSpPr>
        <p:spPr>
          <a:xfrm>
            <a:off x="685800" y="228600"/>
            <a:ext cx="7162800" cy="1908215"/>
          </a:xfrm>
          <a:prstGeom prst="rect">
            <a:avLst/>
          </a:prstGeom>
          <a:noFill/>
        </p:spPr>
        <p:txBody>
          <a:bodyPr wrap="square" rtlCol="0">
            <a:spAutoFit/>
          </a:bodyPr>
          <a:lstStyle/>
          <a:p>
            <a:pPr algn="just"/>
            <a:r>
              <a:rPr lang="pt-BR" b="1" dirty="0" err="1"/>
              <a:t>Impact</a:t>
            </a:r>
            <a:r>
              <a:rPr lang="pt-BR" b="1" dirty="0"/>
              <a:t> </a:t>
            </a:r>
            <a:r>
              <a:rPr lang="pt-BR" b="1" dirty="0" err="1"/>
              <a:t>of</a:t>
            </a:r>
            <a:r>
              <a:rPr lang="pt-BR" b="1" dirty="0"/>
              <a:t> </a:t>
            </a:r>
            <a:r>
              <a:rPr lang="pt-BR" b="1" dirty="0" err="1"/>
              <a:t>the</a:t>
            </a:r>
            <a:r>
              <a:rPr lang="pt-BR" b="1" dirty="0"/>
              <a:t>  </a:t>
            </a:r>
            <a:r>
              <a:rPr lang="pt-BR" b="1" dirty="0" err="1"/>
              <a:t>invasion</a:t>
            </a:r>
            <a:r>
              <a:rPr lang="pt-BR" b="1" dirty="0"/>
              <a:t> </a:t>
            </a:r>
            <a:r>
              <a:rPr lang="pt-BR" b="1" dirty="0" err="1"/>
              <a:t>from</a:t>
            </a:r>
            <a:r>
              <a:rPr lang="pt-BR" b="1" dirty="0"/>
              <a:t> </a:t>
            </a:r>
            <a:r>
              <a:rPr lang="pt-BR" b="1" dirty="0" err="1"/>
              <a:t>Nile</a:t>
            </a:r>
            <a:r>
              <a:rPr lang="pt-BR" b="1" dirty="0"/>
              <a:t> </a:t>
            </a:r>
            <a:r>
              <a:rPr lang="pt-BR" b="1" dirty="0" err="1"/>
              <a:t>tilapia</a:t>
            </a:r>
            <a:r>
              <a:rPr lang="pt-BR" b="1" dirty="0"/>
              <a:t> </a:t>
            </a:r>
            <a:r>
              <a:rPr lang="pt-BR" b="1" dirty="0" err="1"/>
              <a:t>on</a:t>
            </a:r>
            <a:r>
              <a:rPr lang="pt-BR" b="1" dirty="0"/>
              <a:t> </a:t>
            </a:r>
            <a:r>
              <a:rPr lang="pt-BR" b="1" dirty="0" err="1"/>
              <a:t>natives</a:t>
            </a:r>
            <a:r>
              <a:rPr lang="pt-BR" b="1" dirty="0"/>
              <a:t> Cichlidae </a:t>
            </a:r>
            <a:r>
              <a:rPr lang="pt-BR" b="1" dirty="0" err="1"/>
              <a:t>species</a:t>
            </a:r>
            <a:r>
              <a:rPr lang="pt-BR" b="1" dirty="0"/>
              <a:t> in </a:t>
            </a:r>
            <a:r>
              <a:rPr lang="pt-BR" b="1" dirty="0" err="1"/>
              <a:t>tributary</a:t>
            </a:r>
            <a:r>
              <a:rPr lang="pt-BR" b="1" dirty="0"/>
              <a:t> </a:t>
            </a:r>
            <a:r>
              <a:rPr lang="pt-BR" b="1" dirty="0" err="1"/>
              <a:t>ofAmazonas</a:t>
            </a:r>
            <a:r>
              <a:rPr lang="pt-BR" b="1" dirty="0"/>
              <a:t> River, </a:t>
            </a:r>
            <a:r>
              <a:rPr lang="pt-BR" b="1" dirty="0" err="1"/>
              <a:t>Brazil</a:t>
            </a:r>
            <a:endParaRPr lang="pt-BR" b="1" dirty="0"/>
          </a:p>
          <a:p>
            <a:r>
              <a:rPr lang="pt-BR" sz="1600" dirty="0"/>
              <a:t>Luana Silva Bittencourt, </a:t>
            </a:r>
            <a:r>
              <a:rPr lang="pt-BR" sz="1600" dirty="0" err="1"/>
              <a:t>Uédio</a:t>
            </a:r>
            <a:r>
              <a:rPr lang="pt-BR" sz="1600" dirty="0"/>
              <a:t> </a:t>
            </a:r>
            <a:r>
              <a:rPr lang="pt-BR" sz="1600" dirty="0" err="1"/>
              <a:t>Robds</a:t>
            </a:r>
            <a:r>
              <a:rPr lang="pt-BR" sz="1600" dirty="0"/>
              <a:t> Leite Silva, </a:t>
            </a:r>
            <a:r>
              <a:rPr lang="pt-BR" sz="1600" dirty="0" err="1"/>
              <a:t>Luis</a:t>
            </a:r>
            <a:r>
              <a:rPr lang="pt-BR" sz="1600" dirty="0"/>
              <a:t> Maurício </a:t>
            </a:r>
            <a:r>
              <a:rPr lang="pt-BR" sz="1600" dirty="0" err="1"/>
              <a:t>Abdon</a:t>
            </a:r>
            <a:r>
              <a:rPr lang="pt-BR" sz="1600" dirty="0"/>
              <a:t> Silva , Marcos Tavares-Dias</a:t>
            </a:r>
          </a:p>
          <a:p>
            <a:r>
              <a:rPr lang="pt-BR" sz="1600" i="1" dirty="0"/>
              <a:t>Biota Amazonia.v4 n3 p88-94</a:t>
            </a:r>
          </a:p>
          <a:p>
            <a:endParaRPr lang="pt-BR" sz="1600" i="1" dirty="0"/>
          </a:p>
          <a:p>
            <a:endParaRPr lang="pt-B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Conteúdo 1"/>
          <p:cNvSpPr>
            <a:spLocks noGrp="1"/>
          </p:cNvSpPr>
          <p:nvPr>
            <p:ph idx="1"/>
          </p:nvPr>
        </p:nvSpPr>
        <p:spPr/>
        <p:txBody>
          <a:bodyPr>
            <a:normAutofit/>
          </a:bodyPr>
          <a:lstStyle/>
          <a:p>
            <a:pPr algn="just"/>
            <a:r>
              <a:rPr lang="pt-BR" sz="2100" dirty="0"/>
              <a:t>“... </a:t>
            </a:r>
            <a:r>
              <a:rPr lang="pt-BR" sz="1600" dirty="0"/>
              <a:t>Este estudo providenciou a primeira investigação sobre impacto causado pela invasão da Oreochromis niloticus sobre a população de Cichlidae nativos da bacia hidrográfica Igarapé Fortaleza, um tributário do Rio Amazonas no estado do Amapá, no Norte do Brasil.”</a:t>
            </a:r>
          </a:p>
          <a:p>
            <a:pPr algn="just"/>
            <a:endParaRPr lang="pt-BR" sz="2100" dirty="0"/>
          </a:p>
          <a:p>
            <a:pPr algn="just"/>
            <a:r>
              <a:rPr lang="pt-BR" sz="1600" dirty="0"/>
              <a:t>“...A invasão  de  </a:t>
            </a:r>
            <a:r>
              <a:rPr lang="pt-BR" sz="1600" i="1" dirty="0"/>
              <a:t>O. niloticus </a:t>
            </a:r>
            <a:r>
              <a:rPr lang="pt-BR" sz="1600" dirty="0"/>
              <a:t>está  causando  pressão  sobre as populações de </a:t>
            </a:r>
            <a:r>
              <a:rPr lang="pt-BR" sz="1600" dirty="0" err="1"/>
              <a:t>ciclídeos</a:t>
            </a:r>
            <a:r>
              <a:rPr lang="pt-BR" sz="1600" dirty="0"/>
              <a:t> nativos, os  quais  encontram-se  em  baixa  densidade  populacional,  pois  72,7%  da  biomassa  dos  </a:t>
            </a:r>
            <a:r>
              <a:rPr lang="pt-BR" sz="1600" dirty="0" err="1"/>
              <a:t>ciclídeos</a:t>
            </a:r>
            <a:r>
              <a:rPr lang="pt-BR" sz="1600" dirty="0"/>
              <a:t>  (nativos  e não nativos) está constituída por </a:t>
            </a:r>
            <a:r>
              <a:rPr lang="pt-BR" sz="1600" i="1" dirty="0"/>
              <a:t>O. niloticus</a:t>
            </a:r>
            <a:r>
              <a:rPr lang="pt-BR" sz="1600" dirty="0"/>
              <a:t>. Consequentemente a CPUE (2,489 </a:t>
            </a:r>
            <a:r>
              <a:rPr lang="pt-BR" sz="1600" dirty="0" err="1"/>
              <a:t>kg.h</a:t>
            </a:r>
            <a:r>
              <a:rPr lang="pt-BR" sz="1600" dirty="0"/>
              <a:t>) para essa </a:t>
            </a:r>
            <a:r>
              <a:rPr lang="pt-BR" sz="1600" dirty="0" err="1"/>
              <a:t>tilápia</a:t>
            </a:r>
            <a:r>
              <a:rPr lang="pt-BR" sz="1600" dirty="0"/>
              <a:t> invasora é muito superior aos valores da CPUE (0,641 </a:t>
            </a:r>
            <a:r>
              <a:rPr lang="pt-BR" sz="1600" dirty="0" err="1"/>
              <a:t>kg.h</a:t>
            </a:r>
            <a:r>
              <a:rPr lang="pt-BR" sz="1600" dirty="0"/>
              <a:t>) de todas as 16 espécies de </a:t>
            </a:r>
            <a:r>
              <a:rPr lang="pt-BR" sz="1600" dirty="0" err="1"/>
              <a:t>ciclídeos</a:t>
            </a:r>
            <a:r>
              <a:rPr lang="pt-BR" sz="1600" dirty="0"/>
              <a:t> nativos juntas...”</a:t>
            </a:r>
          </a:p>
          <a:p>
            <a:pPr algn="just"/>
            <a:endParaRPr lang="pt-BR" sz="2100" dirty="0"/>
          </a:p>
          <a:p>
            <a:pPr algn="just"/>
            <a:r>
              <a:rPr lang="pt-BR" sz="1600" b="1" u="sng" dirty="0">
                <a:solidFill>
                  <a:srgbClr val="FF0000"/>
                </a:solidFill>
              </a:rPr>
              <a:t>porém este trabalho foi conduzido em uma lagoa deste igarapé, dentro do Município de Macapá-AM, Brasil, portanto um igarapé urbano, rico em material orgânico e sem a presença dos grandes predadores nativos</a:t>
            </a:r>
            <a:r>
              <a:rPr lang="pt-BR" sz="2400" b="1" u="sng" dirty="0">
                <a:solidFill>
                  <a:srgbClr val="FF0000"/>
                </a:solidFill>
              </a:rPr>
              <a:t>.</a:t>
            </a:r>
            <a:endParaRPr lang="pt-BR" sz="2100" b="1" u="sng" dirty="0">
              <a:solidFill>
                <a:srgbClr val="FF0000"/>
              </a:solidFill>
            </a:endParaRPr>
          </a:p>
          <a:p>
            <a:endParaRPr lang="pt-BR" sz="1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4B605A-96C7-8FDD-CA6D-6564E72DA66B}"/>
              </a:ext>
            </a:extLst>
          </p:cNvPr>
          <p:cNvSpPr>
            <a:spLocks noGrp="1"/>
          </p:cNvSpPr>
          <p:nvPr>
            <p:ph type="title"/>
          </p:nvPr>
        </p:nvSpPr>
        <p:spPr/>
        <p:txBody>
          <a:bodyPr>
            <a:normAutofit/>
          </a:bodyPr>
          <a:lstStyle/>
          <a:p>
            <a:r>
              <a:rPr lang="pt-PT" sz="1600" b="1" i="0" dirty="0">
                <a:solidFill>
                  <a:srgbClr val="7C7C7C"/>
                </a:solidFill>
                <a:effectLst/>
                <a:latin typeface="Palatino"/>
              </a:rPr>
              <a:t>Agostinho, trabalho publicado na Revista UNIMAR 15 (suplemento) 175-189,1993,</a:t>
            </a:r>
            <a:br>
              <a:rPr lang="pt-PT" sz="1600" b="1" i="0" dirty="0">
                <a:solidFill>
                  <a:srgbClr val="7C7C7C"/>
                </a:solidFill>
                <a:effectLst/>
                <a:latin typeface="Palatino"/>
              </a:rPr>
            </a:br>
            <a:r>
              <a:rPr lang="pt-PT" sz="1100" b="0" i="0" dirty="0">
                <a:solidFill>
                  <a:srgbClr val="7C7C7C"/>
                </a:solidFill>
                <a:effectLst/>
                <a:latin typeface="Palatino"/>
              </a:rPr>
              <a:t> </a:t>
            </a:r>
            <a:r>
              <a:rPr lang="pt-PT" sz="1100" b="0" i="0" u="none" strike="noStrike" dirty="0">
                <a:solidFill>
                  <a:srgbClr val="CA2017"/>
                </a:solidFill>
                <a:effectLst/>
                <a:latin typeface="Palatino"/>
                <a:hlinkClick r:id="rId2"/>
              </a:rPr>
              <a:t>http://www.academia</a:t>
            </a:r>
            <a:r>
              <a:rPr lang="pt-PT" sz="1100" b="0" i="0" dirty="0">
                <a:solidFill>
                  <a:srgbClr val="7C7C7C"/>
                </a:solidFill>
                <a:effectLst/>
                <a:latin typeface="Palatino"/>
              </a:rPr>
              <a:t> Edu/463058/</a:t>
            </a:r>
            <a:r>
              <a:rPr lang="pt-PT" sz="1100" b="0" i="0" dirty="0" err="1">
                <a:solidFill>
                  <a:srgbClr val="7C7C7C"/>
                </a:solidFill>
                <a:effectLst/>
                <a:latin typeface="Palatino"/>
              </a:rPr>
              <a:t>list_of_publications</a:t>
            </a:r>
            <a:r>
              <a:rPr lang="pt-PT" sz="1100" b="0" i="0" dirty="0">
                <a:solidFill>
                  <a:srgbClr val="7C7C7C"/>
                </a:solidFill>
                <a:effectLst/>
                <a:latin typeface="Palatino"/>
              </a:rPr>
              <a:t>)</a:t>
            </a:r>
            <a:endParaRPr lang="pt-BR" sz="1600" b="1" dirty="0"/>
          </a:p>
        </p:txBody>
      </p:sp>
      <p:sp>
        <p:nvSpPr>
          <p:cNvPr id="3" name="Marcador de Posição de Conteúdo 2">
            <a:extLst>
              <a:ext uri="{FF2B5EF4-FFF2-40B4-BE49-F238E27FC236}">
                <a16:creationId xmlns:a16="http://schemas.microsoft.com/office/drawing/2014/main" id="{19C48C1D-7F0B-9B10-4E5C-23381A10FE57}"/>
              </a:ext>
            </a:extLst>
          </p:cNvPr>
          <p:cNvSpPr>
            <a:spLocks noGrp="1"/>
          </p:cNvSpPr>
          <p:nvPr>
            <p:ph idx="1"/>
          </p:nvPr>
        </p:nvSpPr>
        <p:spPr/>
        <p:txBody>
          <a:bodyPr>
            <a:normAutofit/>
          </a:bodyPr>
          <a:lstStyle/>
          <a:p>
            <a:r>
              <a:rPr lang="pt-PT" b="0" i="0" dirty="0">
                <a:solidFill>
                  <a:srgbClr val="7C7C7C"/>
                </a:solidFill>
                <a:effectLst/>
                <a:latin typeface="Palatino"/>
              </a:rPr>
              <a:t> </a:t>
            </a:r>
            <a:r>
              <a:rPr lang="pt-PT" i="0" dirty="0">
                <a:solidFill>
                  <a:srgbClr val="7C7C7C"/>
                </a:solidFill>
                <a:effectLst/>
                <a:latin typeface="Palatino"/>
              </a:rPr>
              <a:t>. </a:t>
            </a:r>
            <a:r>
              <a:rPr lang="pt-PT" sz="1500" i="0" dirty="0">
                <a:effectLst/>
                <a:latin typeface="Arial" panose="020B0604020202020204" pitchFamily="34" charset="0"/>
                <a:cs typeface="Arial" panose="020B0604020202020204" pitchFamily="34" charset="0"/>
              </a:rPr>
              <a:t>mostra que as espécies que habitam as regiões litorâneas, como no caso da tilápia, “</a:t>
            </a:r>
            <a:r>
              <a:rPr lang="pt-PT" sz="1500" i="1" dirty="0">
                <a:effectLst/>
                <a:latin typeface="Arial" panose="020B0604020202020204" pitchFamily="34" charset="0"/>
                <a:cs typeface="Arial" panose="020B0604020202020204" pitchFamily="34" charset="0"/>
              </a:rPr>
              <a:t>não favorecem a produção de peixes que utilizam a região, em razão da escassez de abrigo, reduzida zona litorânea e a elevada transparência da água, além das flutuações nas condições limnológicas ligadas aos frequentes pulsos de vazão, podem ser razões pela não ocupação da área pelas formas jovens da maioria das espécies”</a:t>
            </a:r>
            <a:r>
              <a:rPr lang="pt-PT" sz="1500" dirty="0">
                <a:latin typeface="Arial" panose="020B0604020202020204" pitchFamily="34" charset="0"/>
                <a:cs typeface="Arial" panose="020B0604020202020204" pitchFamily="34" charset="0"/>
              </a:rPr>
              <a:t>;</a:t>
            </a:r>
          </a:p>
          <a:p>
            <a:endParaRPr lang="pt-PT" sz="1500" i="0" dirty="0">
              <a:effectLst/>
              <a:latin typeface="Arial" panose="020B0604020202020204" pitchFamily="34" charset="0"/>
              <a:cs typeface="Arial" panose="020B0604020202020204" pitchFamily="34" charset="0"/>
            </a:endParaRPr>
          </a:p>
          <a:p>
            <a:r>
              <a:rPr lang="pt-PT" sz="1500" dirty="0">
                <a:latin typeface="Arial" panose="020B0604020202020204" pitchFamily="34" charset="0"/>
                <a:cs typeface="Arial" panose="020B0604020202020204" pitchFamily="34" charset="0"/>
              </a:rPr>
              <a:t>Espécies que </a:t>
            </a:r>
            <a:r>
              <a:rPr lang="pt-PT" sz="1500" i="0" dirty="0">
                <a:effectLst/>
                <a:latin typeface="Arial" panose="020B0604020202020204" pitchFamily="34" charset="0"/>
                <a:cs typeface="Arial" panose="020B0604020202020204" pitchFamily="34" charset="0"/>
              </a:rPr>
              <a:t>reproduzem em áreas com baixas profundidades, principalmente nas regiões </a:t>
            </a:r>
            <a:r>
              <a:rPr lang="pt-PT" sz="1500" i="0" dirty="0" err="1">
                <a:effectLst/>
                <a:latin typeface="Arial" panose="020B0604020202020204" pitchFamily="34" charset="0"/>
                <a:cs typeface="Arial" panose="020B0604020202020204" pitchFamily="34" charset="0"/>
              </a:rPr>
              <a:t>litorâneas,têm</a:t>
            </a:r>
            <a:r>
              <a:rPr lang="pt-PT" sz="1500" i="0" dirty="0">
                <a:effectLst/>
                <a:latin typeface="Arial" panose="020B0604020202020204" pitchFamily="34" charset="0"/>
                <a:cs typeface="Arial" panose="020B0604020202020204" pitchFamily="34" charset="0"/>
              </a:rPr>
              <a:t> seu poder reprodutivo limitado nos reservatórios, sem levar em consideração as competições e predação realizadas pelas espécies selvagens, tais como: bagres, piranhas, traíras, dourados, peixe cachorro </a:t>
            </a:r>
            <a:r>
              <a:rPr lang="pt-PT" sz="1500" i="0" dirty="0" err="1">
                <a:effectLst/>
                <a:latin typeface="Arial" panose="020B0604020202020204" pitchFamily="34" charset="0"/>
                <a:cs typeface="Arial" panose="020B0604020202020204" pitchFamily="34" charset="0"/>
              </a:rPr>
              <a:t>etc</a:t>
            </a:r>
            <a:r>
              <a:rPr lang="pt-PT" sz="1500" i="0" dirty="0">
                <a:effectLst/>
                <a:latin typeface="Arial" panose="020B0604020202020204" pitchFamily="34" charset="0"/>
                <a:cs typeface="Arial" panose="020B0604020202020204" pitchFamily="34" charset="0"/>
              </a:rPr>
              <a:t>;</a:t>
            </a:r>
          </a:p>
          <a:p>
            <a:endParaRPr lang="pt-PT" sz="1500" i="0" dirty="0">
              <a:effectLst/>
              <a:latin typeface="Arial" panose="020B0604020202020204" pitchFamily="34" charset="0"/>
              <a:cs typeface="Arial" panose="020B0604020202020204" pitchFamily="34" charset="0"/>
            </a:endParaRPr>
          </a:p>
          <a:p>
            <a:r>
              <a:rPr lang="pt-PT" sz="1500" i="0" dirty="0">
                <a:effectLst/>
                <a:latin typeface="Arial" panose="020B0604020202020204" pitchFamily="34" charset="0"/>
                <a:cs typeface="Arial" panose="020B0604020202020204" pitchFamily="34" charset="0"/>
              </a:rPr>
              <a:t>Enfatizamos que o mesmo ocorre similarmente na maioria dos reservatórios brasileiros, com exceção dos urbanos eutrofizados, além de, em geral possuírem fundo rochoso</a:t>
            </a:r>
            <a:endParaRPr lang="pt-BR"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53528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pt-BR" sz="2400" b="1" dirty="0"/>
              <a:t>FUGA DE PEIXES </a:t>
            </a:r>
          </a:p>
        </p:txBody>
      </p:sp>
      <p:sp>
        <p:nvSpPr>
          <p:cNvPr id="5" name="Espaço Reservado para Conteúdo 4"/>
          <p:cNvSpPr>
            <a:spLocks noGrp="1"/>
          </p:cNvSpPr>
          <p:nvPr>
            <p:ph idx="1"/>
          </p:nvPr>
        </p:nvSpPr>
        <p:spPr>
          <a:xfrm>
            <a:off x="457200" y="1143000"/>
            <a:ext cx="8229600" cy="5486400"/>
          </a:xfrm>
        </p:spPr>
        <p:txBody>
          <a:bodyPr>
            <a:normAutofit/>
          </a:bodyPr>
          <a:lstStyle/>
          <a:p>
            <a:pPr algn="just"/>
            <a:r>
              <a:rPr lang="pt-BR" sz="1600" i="1" dirty="0" err="1"/>
              <a:t>Fugitive</a:t>
            </a:r>
            <a:r>
              <a:rPr lang="pt-BR" sz="1600" i="1" dirty="0"/>
              <a:t> </a:t>
            </a:r>
            <a:r>
              <a:rPr lang="pt-BR" sz="1600" i="1" dirty="0" err="1"/>
              <a:t>Salmon</a:t>
            </a:r>
            <a:r>
              <a:rPr lang="pt-BR" sz="1600" i="1" dirty="0"/>
              <a:t>: </a:t>
            </a:r>
            <a:r>
              <a:rPr lang="pt-BR" sz="1600" i="1" dirty="0" err="1"/>
              <a:t>Assessing</a:t>
            </a:r>
            <a:r>
              <a:rPr lang="pt-BR" sz="1600" i="1" dirty="0"/>
              <a:t> </a:t>
            </a:r>
            <a:r>
              <a:rPr lang="en-US" sz="1600" i="1" dirty="0"/>
              <a:t>the Risks of Escaped Fish </a:t>
            </a:r>
            <a:r>
              <a:rPr lang="pt-BR" sz="1600" i="1" dirty="0" err="1"/>
              <a:t>from</a:t>
            </a:r>
            <a:r>
              <a:rPr lang="pt-BR" sz="1600" i="1" dirty="0"/>
              <a:t> Net-Pen </a:t>
            </a:r>
            <a:r>
              <a:rPr lang="pt-BR" sz="1600" i="1" dirty="0" err="1"/>
              <a:t>Aquaculture</a:t>
            </a:r>
            <a:endParaRPr lang="pt-BR" sz="1400" i="1" dirty="0"/>
          </a:p>
          <a:p>
            <a:pPr algn="just"/>
            <a:r>
              <a:rPr lang="pt-BR" sz="1400" i="1" dirty="0"/>
              <a:t>ROSAMOND NAYLOR, KJETIL HINDAR, IAN A. FLEMING, REBECCA GOLDBURG, SUSAN WILLIAMS, JOHN VOLPE, </a:t>
            </a:r>
            <a:r>
              <a:rPr lang="en-US" sz="1400" i="1" dirty="0"/>
              <a:t>FRED WHORISKEY, JOSH EAGLE, DENNIS KELSO, AND MARC MANGEL</a:t>
            </a:r>
          </a:p>
          <a:p>
            <a:pPr algn="just"/>
            <a:r>
              <a:rPr lang="pt-BR" sz="1400" b="1" i="1" dirty="0" err="1"/>
              <a:t>Articles</a:t>
            </a:r>
            <a:endParaRPr lang="pt-BR" sz="1400" b="1" i="1" dirty="0"/>
          </a:p>
          <a:p>
            <a:pPr marL="0" indent="0" algn="just">
              <a:buNone/>
            </a:pPr>
            <a:endParaRPr lang="pt-BR" sz="1400" b="1" i="1" dirty="0"/>
          </a:p>
          <a:p>
            <a:pPr marL="0" indent="0" algn="just">
              <a:buNone/>
            </a:pPr>
            <a:r>
              <a:rPr lang="pt-BR" sz="1600" dirty="0"/>
              <a:t>“... Uma variedade de </a:t>
            </a:r>
            <a:r>
              <a:rPr lang="pt-BR" sz="1600" dirty="0" err="1"/>
              <a:t>infra-estrutura</a:t>
            </a:r>
            <a:r>
              <a:rPr lang="pt-BR" sz="1600" dirty="0"/>
              <a:t>, veterinária, e abordagens de reprodução baseadas em análises de riscos e pontos críticos de controle também existem para reduzir o número de fugas e seu potencial dano aos ecossistemas e à sociedade.”</a:t>
            </a:r>
          </a:p>
          <a:p>
            <a:pPr marL="0" indent="0" algn="just">
              <a:buNone/>
            </a:pPr>
            <a:endParaRPr lang="pt-BR" sz="1600" dirty="0"/>
          </a:p>
          <a:p>
            <a:pPr marL="0" indent="0" algn="just">
              <a:buNone/>
            </a:pPr>
            <a:r>
              <a:rPr lang="pt-BR" sz="1600" dirty="0"/>
              <a:t>“... as empresas adotaram uma série de medidas para reduzir a incidência de fugas, incluindo o uso de materiais de redes mais fortes, redes que impedem as focas de pegarem os peixes, e protetores em hélices de barco para evite rasgos nas redes...”</a:t>
            </a:r>
          </a:p>
          <a:p>
            <a:pPr marL="0" indent="0" algn="just">
              <a:buNone/>
            </a:pPr>
            <a:endParaRPr lang="pt-BR" sz="1600" dirty="0"/>
          </a:p>
          <a:p>
            <a:pPr marL="0" indent="0" algn="just">
              <a:buNone/>
            </a:pPr>
            <a:r>
              <a:rPr lang="pt-BR" sz="1700" dirty="0"/>
              <a:t>“... Novas políticas relativas às fugas dos peixes de cultivo são uma excelente maneira de começar a agir com base nessa nova perspectiva de sustentabilidade na Aquicultura.”</a:t>
            </a:r>
          </a:p>
          <a:p>
            <a:pPr marL="0" indent="0" algn="just">
              <a:buNone/>
            </a:pPr>
            <a:endParaRPr lang="pt-BR" sz="1700" dirty="0"/>
          </a:p>
          <a:p>
            <a:pPr marL="0" indent="0" algn="just">
              <a:buNone/>
            </a:pPr>
            <a:r>
              <a:rPr lang="pt-BR" sz="1700" dirty="0">
                <a:solidFill>
                  <a:srgbClr val="FF0000"/>
                </a:solidFill>
              </a:rPr>
              <a:t>Em geral peixes que eventualmente fogem, tendem a permanecer nas adjacências dos locais de cultivo devido à dependência à alimentação artificial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1D0D7C-BA59-3A21-2867-0F43DA103366}"/>
            </a:ext>
          </a:extLst>
        </p:cNvPr>
        <p:cNvGrpSpPr/>
        <p:nvPr/>
      </p:nvGrpSpPr>
      <p:grpSpPr>
        <a:xfrm>
          <a:off x="0" y="0"/>
          <a:ext cx="0" cy="0"/>
          <a:chOff x="0" y="0"/>
          <a:chExt cx="0" cy="0"/>
        </a:xfrm>
      </p:grpSpPr>
      <p:sp useBgFill="1">
        <p:nvSpPr>
          <p:cNvPr id="5131" name="Rectangle 5130">
            <a:extLst>
              <a:ext uri="{FF2B5EF4-FFF2-40B4-BE49-F238E27FC236}">
                <a16:creationId xmlns:a16="http://schemas.microsoft.com/office/drawing/2014/main" id="{2ABE1108-6423-4E53-85A1-817683043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Resultado de imagem para tilapia hornorum">
            <a:extLst>
              <a:ext uri="{FF2B5EF4-FFF2-40B4-BE49-F238E27FC236}">
                <a16:creationId xmlns:a16="http://schemas.microsoft.com/office/drawing/2014/main" id="{A4C3E039-729B-5A5F-77B5-0B4926CDDA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895" b="-4"/>
          <a:stretch/>
        </p:blipFill>
        <p:spPr bwMode="auto">
          <a:xfrm>
            <a:off x="0" y="2346839"/>
            <a:ext cx="3140313" cy="216432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Resultado de imagem para tilapias rendali">
            <a:extLst>
              <a:ext uri="{FF2B5EF4-FFF2-40B4-BE49-F238E27FC236}">
                <a16:creationId xmlns:a16="http://schemas.microsoft.com/office/drawing/2014/main" id="{F42C0732-9BFE-2702-6CBE-4A81B7697E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448" r="-2" b="888"/>
          <a:stretch/>
        </p:blipFill>
        <p:spPr bwMode="auto">
          <a:xfrm>
            <a:off x="0" y="-1"/>
            <a:ext cx="3140313" cy="216432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sultado de imagem para tilapia do nilo">
            <a:extLst>
              <a:ext uri="{FF2B5EF4-FFF2-40B4-BE49-F238E27FC236}">
                <a16:creationId xmlns:a16="http://schemas.microsoft.com/office/drawing/2014/main" id="{8F6C5914-1ED7-C8B9-D57D-B09C0DF307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793" r="5194" b="-3"/>
          <a:stretch/>
        </p:blipFill>
        <p:spPr bwMode="auto">
          <a:xfrm>
            <a:off x="20" y="4693680"/>
            <a:ext cx="3140313" cy="2164321"/>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a:extLst>
              <a:ext uri="{FF2B5EF4-FFF2-40B4-BE49-F238E27FC236}">
                <a16:creationId xmlns:a16="http://schemas.microsoft.com/office/drawing/2014/main" id="{4E80B99B-375F-3FB6-9BD0-56E5539DE675}"/>
              </a:ext>
            </a:extLst>
          </p:cNvPr>
          <p:cNvSpPr/>
          <p:nvPr/>
        </p:nvSpPr>
        <p:spPr>
          <a:xfrm>
            <a:off x="3625024" y="2399720"/>
            <a:ext cx="5153216" cy="3736507"/>
          </a:xfrm>
          <a:prstGeom prst="rect">
            <a:avLst/>
          </a:prstGeom>
        </p:spPr>
        <p:txBody>
          <a:bodyPr vert="horz" lIns="91440" tIns="45720" rIns="91440" bIns="45720" rtlCol="0">
            <a:normAutofit/>
          </a:bodyPr>
          <a:lstStyle/>
          <a:p>
            <a:pPr marL="285750" indent="-228600" fontAlgn="auto">
              <a:lnSpc>
                <a:spcPct val="90000"/>
              </a:lnSpc>
              <a:spcBef>
                <a:spcPts val="1200"/>
              </a:spcBef>
              <a:spcAft>
                <a:spcPts val="1200"/>
              </a:spcAft>
              <a:buFont typeface="Arial" panose="020B0604020202020204" pitchFamily="34" charset="0"/>
              <a:buChar char="•"/>
              <a:defRPr/>
            </a:pPr>
            <a:r>
              <a:rPr lang="en-US" sz="1700" dirty="0"/>
              <a:t>A </a:t>
            </a:r>
            <a:r>
              <a:rPr lang="en-US" sz="1700" dirty="0" err="1"/>
              <a:t>literatura</a:t>
            </a:r>
            <a:r>
              <a:rPr lang="en-US" sz="1700" dirty="0"/>
              <a:t> </a:t>
            </a:r>
            <a:r>
              <a:rPr lang="en-US" sz="1700" dirty="0" err="1"/>
              <a:t>demonstra</a:t>
            </a:r>
            <a:r>
              <a:rPr lang="en-US" sz="1700" dirty="0"/>
              <a:t> </a:t>
            </a:r>
            <a:r>
              <a:rPr lang="en-US" sz="1700" dirty="0" err="1"/>
              <a:t>amplamente</a:t>
            </a:r>
            <a:r>
              <a:rPr lang="en-US" sz="1700" dirty="0"/>
              <a:t> que </a:t>
            </a:r>
            <a:r>
              <a:rPr lang="en-US" sz="1700" dirty="0" err="1"/>
              <a:t>desde</a:t>
            </a:r>
            <a:r>
              <a:rPr lang="en-US" sz="1700" dirty="0"/>
              <a:t> 1950 </a:t>
            </a:r>
            <a:r>
              <a:rPr lang="en-US" sz="1700" dirty="0" err="1"/>
              <a:t>órgãos</a:t>
            </a:r>
            <a:r>
              <a:rPr lang="en-US" sz="1700" dirty="0"/>
              <a:t> </a:t>
            </a:r>
            <a:r>
              <a:rPr lang="en-US" sz="1700" dirty="0" err="1"/>
              <a:t>governamentais</a:t>
            </a:r>
            <a:r>
              <a:rPr lang="en-US" sz="1700" dirty="0"/>
              <a:t> </a:t>
            </a:r>
            <a:r>
              <a:rPr lang="en-US" sz="1700" dirty="0" err="1"/>
              <a:t>brasileiros</a:t>
            </a:r>
            <a:r>
              <a:rPr lang="en-US" sz="1700" dirty="0"/>
              <a:t> </a:t>
            </a:r>
            <a:r>
              <a:rPr lang="en-US" sz="1700" dirty="0" err="1"/>
              <a:t>promoveram</a:t>
            </a:r>
            <a:r>
              <a:rPr lang="en-US" sz="1700" dirty="0"/>
              <a:t> </a:t>
            </a:r>
            <a:r>
              <a:rPr lang="en-US" sz="1700" dirty="0" err="1"/>
              <a:t>atividades</a:t>
            </a:r>
            <a:r>
              <a:rPr lang="en-US" sz="1700" dirty="0"/>
              <a:t> de </a:t>
            </a:r>
            <a:r>
              <a:rPr lang="en-US" sz="1700" dirty="0" err="1"/>
              <a:t>povoamento</a:t>
            </a:r>
            <a:r>
              <a:rPr lang="en-US" sz="1700" dirty="0"/>
              <a:t> e </a:t>
            </a:r>
            <a:r>
              <a:rPr lang="en-US" sz="1700" dirty="0" err="1"/>
              <a:t>fomento</a:t>
            </a:r>
            <a:r>
              <a:rPr lang="en-US" sz="1700" dirty="0"/>
              <a:t> da </a:t>
            </a:r>
            <a:r>
              <a:rPr lang="en-US" sz="1700" dirty="0" err="1"/>
              <a:t>Aquicultura</a:t>
            </a:r>
            <a:r>
              <a:rPr lang="en-US" sz="1700" dirty="0"/>
              <a:t> </a:t>
            </a:r>
            <a:r>
              <a:rPr lang="en-US" sz="1700" dirty="0" err="1"/>
              <a:t>através</a:t>
            </a:r>
            <a:r>
              <a:rPr lang="en-US" sz="1700" dirty="0"/>
              <a:t> do </a:t>
            </a:r>
            <a:r>
              <a:rPr lang="en-US" sz="1700" dirty="0" err="1"/>
              <a:t>uso</a:t>
            </a:r>
            <a:r>
              <a:rPr lang="en-US" sz="1700" dirty="0"/>
              <a:t> de </a:t>
            </a:r>
            <a:r>
              <a:rPr lang="en-US" sz="1700" dirty="0" err="1"/>
              <a:t>tilápias</a:t>
            </a:r>
            <a:r>
              <a:rPr lang="en-US" sz="1700" dirty="0"/>
              <a:t> das </a:t>
            </a:r>
            <a:r>
              <a:rPr lang="en-US" sz="1700" dirty="0" err="1"/>
              <a:t>espécies</a:t>
            </a:r>
            <a:r>
              <a:rPr lang="en-US" sz="1700" dirty="0"/>
              <a:t> </a:t>
            </a:r>
            <a:r>
              <a:rPr lang="en-US" sz="1700" i="1" dirty="0"/>
              <a:t>Tilapia </a:t>
            </a:r>
            <a:r>
              <a:rPr lang="en-US" sz="1700" i="1" dirty="0" err="1"/>
              <a:t>rendalli</a:t>
            </a:r>
            <a:r>
              <a:rPr lang="en-US" sz="1700" i="1" dirty="0"/>
              <a:t>, Oreochromis </a:t>
            </a:r>
            <a:r>
              <a:rPr lang="en-US" sz="1700" i="1" dirty="0" err="1"/>
              <a:t>hornorum</a:t>
            </a:r>
            <a:r>
              <a:rPr lang="en-US" sz="1700" i="1" dirty="0"/>
              <a:t> </a:t>
            </a:r>
            <a:r>
              <a:rPr lang="en-US" sz="1700" dirty="0"/>
              <a:t>e</a:t>
            </a:r>
            <a:r>
              <a:rPr lang="en-US" sz="1700" i="1" dirty="0"/>
              <a:t> Oreochromis </a:t>
            </a:r>
            <a:r>
              <a:rPr lang="en-US" sz="1700" i="1" dirty="0" err="1"/>
              <a:t>niloticos</a:t>
            </a:r>
            <a:endParaRPr lang="en-US" sz="1700" dirty="0"/>
          </a:p>
          <a:p>
            <a:pPr marL="285750" indent="-228600" fontAlgn="auto">
              <a:lnSpc>
                <a:spcPct val="90000"/>
              </a:lnSpc>
              <a:spcBef>
                <a:spcPts val="1200"/>
              </a:spcBef>
              <a:spcAft>
                <a:spcPts val="1200"/>
              </a:spcAft>
              <a:buFont typeface="Arial" panose="020B0604020202020204" pitchFamily="34" charset="0"/>
              <a:buChar char="•"/>
              <a:defRPr/>
            </a:pPr>
            <a:endParaRPr lang="en-US" sz="1700" dirty="0"/>
          </a:p>
          <a:p>
            <a:pPr marL="285750" indent="-228600" fontAlgn="auto">
              <a:lnSpc>
                <a:spcPct val="90000"/>
              </a:lnSpc>
              <a:spcBef>
                <a:spcPts val="1200"/>
              </a:spcBef>
              <a:spcAft>
                <a:spcPts val="1200"/>
              </a:spcAft>
              <a:buFont typeface="Arial" panose="020B0604020202020204" pitchFamily="34" charset="0"/>
              <a:buChar char="•"/>
              <a:defRPr/>
            </a:pPr>
            <a:endParaRPr lang="en-US" sz="1700" b="1" dirty="0"/>
          </a:p>
        </p:txBody>
      </p:sp>
    </p:spTree>
    <p:extLst>
      <p:ext uri="{BB962C8B-B14F-4D97-AF65-F5344CB8AC3E}">
        <p14:creationId xmlns:p14="http://schemas.microsoft.com/office/powerpoint/2010/main" val="491995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a:bodyPr>
          <a:lstStyle/>
          <a:p>
            <a:pPr algn="l"/>
            <a:r>
              <a:rPr lang="en-US" sz="1800" b="1" dirty="0"/>
              <a:t>The effects of introduced tilapias on native biodiversity </a:t>
            </a:r>
            <a:br>
              <a:rPr lang="en-US" sz="1800" b="1" dirty="0"/>
            </a:br>
            <a:r>
              <a:rPr lang="it-IT" sz="1400" dirty="0"/>
              <a:t>GABRIELLE C. CANONICO, ANGELA ARTHINGTON, </a:t>
            </a:r>
            <a:r>
              <a:rPr lang="en-US" sz="1400" dirty="0"/>
              <a:t>JEFFREY K. MCCRARY and MICHELE L.  THIEME</a:t>
            </a:r>
            <a:br>
              <a:rPr lang="en-US" sz="1400" dirty="0"/>
            </a:br>
            <a:r>
              <a:rPr lang="pt-BR" sz="1400" i="1" dirty="0" err="1"/>
              <a:t>Aquatic</a:t>
            </a:r>
            <a:r>
              <a:rPr lang="pt-BR" sz="1400" i="1" dirty="0"/>
              <a:t> </a:t>
            </a:r>
            <a:r>
              <a:rPr lang="pt-BR" sz="1400" i="1" dirty="0" err="1"/>
              <a:t>Conserv</a:t>
            </a:r>
            <a:r>
              <a:rPr lang="pt-BR" sz="1400" i="1" dirty="0"/>
              <a:t>: Mar. </a:t>
            </a:r>
            <a:r>
              <a:rPr lang="pt-BR" sz="1400" i="1" dirty="0" err="1"/>
              <a:t>Freshw</a:t>
            </a:r>
            <a:r>
              <a:rPr lang="pt-BR" sz="1400" i="1" dirty="0"/>
              <a:t>. </a:t>
            </a:r>
            <a:r>
              <a:rPr lang="pt-BR" sz="1400" i="1" dirty="0" err="1"/>
              <a:t>Ecosyst</a:t>
            </a:r>
            <a:r>
              <a:rPr lang="pt-BR" sz="1400" i="1" dirty="0"/>
              <a:t>. 15: 463–483 (2005)</a:t>
            </a:r>
          </a:p>
        </p:txBody>
      </p:sp>
      <p:sp>
        <p:nvSpPr>
          <p:cNvPr id="7" name="CaixaDeTexto 6"/>
          <p:cNvSpPr txBox="1"/>
          <p:nvPr/>
        </p:nvSpPr>
        <p:spPr>
          <a:xfrm>
            <a:off x="914400" y="1348800"/>
            <a:ext cx="7696200" cy="5509200"/>
          </a:xfrm>
          <a:prstGeom prst="rect">
            <a:avLst/>
          </a:prstGeom>
          <a:noFill/>
        </p:spPr>
        <p:txBody>
          <a:bodyPr wrap="square" rtlCol="0">
            <a:spAutoFit/>
          </a:bodyPr>
          <a:lstStyle/>
          <a:p>
            <a:pPr marL="285750" indent="-285750" algn="just">
              <a:buFontTx/>
              <a:buChar char="-"/>
            </a:pPr>
            <a:r>
              <a:rPr lang="pt-BR" sz="1600" dirty="0"/>
              <a:t>“...</a:t>
            </a:r>
            <a:r>
              <a:rPr lang="pt-PT" sz="1600" dirty="0"/>
              <a:t> tilápias são adequadas para a aquicultura, porque são altamente prolíficas e tolerantes a uma variedade de condições ambientais. Eles passaram a ser conhecidos como "frango  aquático" por causa de sua potencial como uma fonte de proteína de alto rendimento e  acessível que pode ser facilmente aumentada em ambientes...”</a:t>
            </a:r>
          </a:p>
          <a:p>
            <a:pPr marL="285750" indent="-285750" algn="just">
              <a:buFontTx/>
              <a:buChar char="-"/>
            </a:pPr>
            <a:endParaRPr lang="pt-PT" sz="1600" dirty="0"/>
          </a:p>
          <a:p>
            <a:pPr marL="285750" indent="-285750" algn="just">
              <a:buFontTx/>
              <a:buChar char="-"/>
            </a:pPr>
            <a:r>
              <a:rPr lang="pt-PT" sz="1600" dirty="0"/>
              <a:t>“... As tilápias contribuíram para a segurança alimentar básica de tais sociedades...</a:t>
            </a:r>
          </a:p>
          <a:p>
            <a:pPr marL="285750" indent="-285750" algn="just">
              <a:buFontTx/>
              <a:buChar char="-"/>
            </a:pPr>
            <a:endParaRPr lang="pt-PT" sz="1600" dirty="0"/>
          </a:p>
          <a:p>
            <a:pPr marL="285750" indent="-285750" algn="just">
              <a:buFontTx/>
              <a:buChar char="-"/>
            </a:pPr>
            <a:r>
              <a:rPr lang="pt-PT" sz="1600" dirty="0"/>
              <a:t>“... A pesquisa sobre os efeitos das tilápias introduzidas na biodiversidade nativa é intensa em certas áreas, como Nicarágua e do sul e oeste dos Estados Unidos. Em  outras áreas onde a cultura da tilápia e a água introduções são generalizadas, como partes da América Latina e Ásia, significativamente mais pesquisas sobre a os impactos ambientais das introduções de tilápias são necessários...”</a:t>
            </a:r>
          </a:p>
          <a:p>
            <a:pPr marL="285750" indent="-285750" algn="just">
              <a:buFontTx/>
              <a:buChar char="-"/>
            </a:pPr>
            <a:endParaRPr lang="pt-PT" sz="1600" dirty="0"/>
          </a:p>
          <a:p>
            <a:pPr marL="285750" indent="-285750" algn="just">
              <a:buFontTx/>
              <a:buChar char="-"/>
            </a:pPr>
            <a:r>
              <a:rPr lang="pt-PT" sz="1600" dirty="0"/>
              <a:t>“...Na maioria dos casos, há pouco ou nenhum conhecimento</a:t>
            </a:r>
            <a:br>
              <a:rPr lang="pt-PT" sz="1600" dirty="0"/>
            </a:br>
            <a:r>
              <a:rPr lang="pt-PT" sz="1600" dirty="0"/>
              <a:t>condições ecológicas de base antes da introdução de espécies não nativas em ecossistemas aquáticos continentais...”</a:t>
            </a:r>
          </a:p>
          <a:p>
            <a:pPr marL="285750" indent="-285750" algn="just">
              <a:buFontTx/>
              <a:buChar char="-"/>
            </a:pPr>
            <a:endParaRPr lang="pt-PT" sz="1600" dirty="0"/>
          </a:p>
          <a:p>
            <a:pPr marL="285750" indent="-285750">
              <a:buFontTx/>
              <a:buChar char="-"/>
            </a:pPr>
            <a:r>
              <a:rPr lang="pt-BR" sz="1600" dirty="0"/>
              <a:t>- “...</a:t>
            </a:r>
            <a:r>
              <a:rPr lang="pt-PT" sz="1600" dirty="0"/>
              <a:t> Esses conhecimentos lacunas apresentam desafios para a construção de  modelos conceituais úteis para orientar o planejamento pesquisa, prevenção, manejo, monitoramento e controle de espécies invasoras em ecossistemas de águas interiores...”</a:t>
            </a:r>
          </a:p>
          <a:p>
            <a:pPr marL="285750" indent="-285750">
              <a:buFontTx/>
              <a:buChar char="-"/>
            </a:pPr>
            <a:endParaRPr lang="pt-BR" sz="16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r>
              <a:rPr lang="pt-BR" dirty="0"/>
              <a:t>Conclusões</a:t>
            </a:r>
          </a:p>
        </p:txBody>
      </p:sp>
      <p:sp>
        <p:nvSpPr>
          <p:cNvPr id="2" name="CaixaDeTexto 1">
            <a:extLst>
              <a:ext uri="{FF2B5EF4-FFF2-40B4-BE49-F238E27FC236}">
                <a16:creationId xmlns:a16="http://schemas.microsoft.com/office/drawing/2014/main" id="{8578D0D4-14EB-C578-9A2E-E3D36253701E}"/>
              </a:ext>
            </a:extLst>
          </p:cNvPr>
          <p:cNvSpPr txBox="1"/>
          <p:nvPr/>
        </p:nvSpPr>
        <p:spPr>
          <a:xfrm>
            <a:off x="914400" y="1600200"/>
            <a:ext cx="7467600" cy="4524315"/>
          </a:xfrm>
          <a:prstGeom prst="rect">
            <a:avLst/>
          </a:prstGeom>
          <a:noFill/>
        </p:spPr>
        <p:txBody>
          <a:bodyPr wrap="square" rtlCol="0">
            <a:spAutoFit/>
          </a:bodyPr>
          <a:lstStyle/>
          <a:p>
            <a:pPr marL="285750" indent="-285750">
              <a:buFontTx/>
              <a:buChar char="-"/>
            </a:pPr>
            <a:r>
              <a:rPr lang="pt-BR" dirty="0"/>
              <a:t>As introduções de tilápias no Brasil foi realizada por órgãos governamentais desde a década de 1950, mais efetivamente com a Tilápia do Nilo a partir de 1971;</a:t>
            </a:r>
          </a:p>
          <a:p>
            <a:pPr marL="285750" indent="-285750">
              <a:buFontTx/>
              <a:buChar char="-"/>
            </a:pPr>
            <a:r>
              <a:rPr lang="pt-BR" dirty="0"/>
              <a:t>A presença de espécies de tilápias de forma evidente e com biomassa significativa apenas em reservatórios </a:t>
            </a:r>
            <a:r>
              <a:rPr lang="pt-BR" dirty="0" err="1"/>
              <a:t>eutrofizados</a:t>
            </a:r>
            <a:r>
              <a:rPr lang="pt-BR" dirty="0"/>
              <a:t> e totalmente antropizados;</a:t>
            </a:r>
          </a:p>
          <a:p>
            <a:pPr marL="285750" indent="-285750">
              <a:buFontTx/>
              <a:buChar char="-"/>
            </a:pPr>
            <a:r>
              <a:rPr lang="pt-PT" sz="1800" dirty="0"/>
              <a:t> As tilápias contribuíram para a segurança alimentar básica das populações dos locais onde estão alocadas</a:t>
            </a:r>
            <a:r>
              <a:rPr lang="pt-BR" sz="1800" dirty="0"/>
              <a:t>. Ela está presente em 110.075 propriedades no país em todas as regiões (IBGE, 2018);</a:t>
            </a:r>
          </a:p>
          <a:p>
            <a:pPr marL="285750" indent="-285750">
              <a:buFontTx/>
              <a:buChar char="-"/>
            </a:pPr>
            <a:r>
              <a:rPr lang="pt-PT" b="0" i="0" dirty="0">
                <a:effectLst/>
                <a:latin typeface="+mj-lt"/>
              </a:rPr>
              <a:t>Os artigos que são contrários à Tilápia já provam a presença da tilápias em todas as bacias hidrográficas brasileiras e nunca provaram nenhum efeito ambiental negativo que elas possam ter causado;</a:t>
            </a:r>
          </a:p>
          <a:p>
            <a:pPr marL="285750" indent="-285750">
              <a:buFontTx/>
              <a:buChar char="-"/>
            </a:pPr>
            <a:r>
              <a:rPr lang="pt-PT" b="0" i="0" dirty="0">
                <a:effectLst/>
                <a:latin typeface="+mj-lt"/>
              </a:rPr>
              <a:t>Porém, não há provas cientificas irrefutáveis de que elas tenham causado nenhum mal a qualquer ambiente e são muito importantes como geradora de emprego e renda, para a segurança alimentar e para a geração de divisas ao país.</a:t>
            </a:r>
            <a:endParaRPr lang="pt-BR" dirty="0">
              <a:latin typeface="+mj-lt"/>
            </a:endParaRPr>
          </a:p>
        </p:txBody>
      </p:sp>
    </p:spTree>
    <p:extLst>
      <p:ext uri="{BB962C8B-B14F-4D97-AF65-F5344CB8AC3E}">
        <p14:creationId xmlns:p14="http://schemas.microsoft.com/office/powerpoint/2010/main" val="4682831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D:\carlao\fotos\aquidauana_estrada.jpg"/>
          <p:cNvPicPr>
            <a:picLocks noChangeAspect="1" noChangeArrowheads="1"/>
          </p:cNvPicPr>
          <p:nvPr/>
        </p:nvPicPr>
        <p:blipFill>
          <a:blip r:embed="rId2"/>
          <a:srcRect/>
          <a:stretch>
            <a:fillRect/>
          </a:stretch>
        </p:blipFill>
        <p:spPr bwMode="auto">
          <a:xfrm>
            <a:off x="2819400" y="152400"/>
            <a:ext cx="3429000" cy="5143500"/>
          </a:xfrm>
          <a:prstGeom prst="rect">
            <a:avLst/>
          </a:prstGeom>
          <a:noFill/>
        </p:spPr>
      </p:pic>
      <p:sp>
        <p:nvSpPr>
          <p:cNvPr id="3" name="CaixaDeTexto 2"/>
          <p:cNvSpPr txBox="1"/>
          <p:nvPr/>
        </p:nvSpPr>
        <p:spPr>
          <a:xfrm>
            <a:off x="2133600" y="4917519"/>
            <a:ext cx="5105400" cy="2092881"/>
          </a:xfrm>
          <a:prstGeom prst="rect">
            <a:avLst/>
          </a:prstGeom>
          <a:solidFill>
            <a:schemeClr val="lt1">
              <a:hueOff val="0"/>
              <a:satOff val="0"/>
              <a:lumOff val="0"/>
            </a:schemeClr>
          </a:solidFill>
        </p:spPr>
        <p:txBody>
          <a:bodyPr wrap="square" rtlCol="0">
            <a:spAutoFit/>
          </a:bodyPr>
          <a:lstStyle/>
          <a:p>
            <a:pPr algn="ctr"/>
            <a:r>
              <a:rPr lang="pt-BR" sz="1400" b="1" dirty="0"/>
              <a:t>MUITO OBRIGADO!!!!!</a:t>
            </a:r>
          </a:p>
          <a:p>
            <a:r>
              <a:rPr lang="pt-BR" sz="1400" dirty="0"/>
              <a:t>Ricardo Pereira Ribeiro</a:t>
            </a:r>
          </a:p>
          <a:p>
            <a:r>
              <a:rPr lang="pt-BR" sz="1400" dirty="0"/>
              <a:t>Departamento de Zootecnia</a:t>
            </a:r>
          </a:p>
          <a:p>
            <a:r>
              <a:rPr lang="pt-BR" sz="1400" dirty="0"/>
              <a:t>Universidade Estadual de Maringá</a:t>
            </a:r>
          </a:p>
          <a:p>
            <a:r>
              <a:rPr lang="pt-BR" sz="1400" dirty="0"/>
              <a:t>Doutor em Ciências – Ecologia de Ambientes Aquáticos Continentais</a:t>
            </a:r>
          </a:p>
          <a:p>
            <a:endParaRPr lang="pt-BR" sz="1400" dirty="0"/>
          </a:p>
          <a:p>
            <a:r>
              <a:rPr lang="pt-BR" sz="1400" dirty="0">
                <a:hlinkClick r:id="rId3"/>
              </a:rPr>
              <a:t>ricardo.peixegen@gmail.com</a:t>
            </a:r>
            <a:endParaRPr lang="pt-BR" sz="1400" dirty="0"/>
          </a:p>
          <a:p>
            <a:endParaRPr lang="pt-BR" sz="3200" dirty="0"/>
          </a:p>
        </p:txBody>
      </p:sp>
    </p:spTree>
    <p:extLst>
      <p:ext uri="{BB962C8B-B14F-4D97-AF65-F5344CB8AC3E}">
        <p14:creationId xmlns:p14="http://schemas.microsoft.com/office/powerpoint/2010/main" val="3302774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png;base64,iVBORw0KGgoAAAANSUhEUgAAB4AAAAObCAYAAACy/JyNAAAgAElEQVR4nOyd+XNb13n+8S/gH2ibwItIAuAGAiQArpJ4CZCU5NgUSC2UZHkpOtPESX5IyyaRnU6ToGlrO41tpp1M028Tw85E8hYksd1xJgPXsrxkEMsyJVuwY0fxIkNOykxm+tv7/YF+Dt97sHADTYF43pk7uDj3LO/nPQcg731wzvGMjIzIzp07ZdeuXbJz504ZHR2V3bt3y+7du2XXrl0yMjIio6OjMjIyIrt27ZJdu3bJ7t27ZefOnbJ7924ZHR016ahHHzt37pSRkRFTHu9Rzm7LLqsPtAt/kIbyuh7Hccp8wjn8hi/kJz/5yU9+8pOf/OQnP/nJT37yk5/85Cc/+clPfvKTn/zkJz/5yb8d+D0TExOyZ88e2bt3r9xwww0yOTkpe/bskX379snk5KTs27dP9u7dK3v27DHplfKhjsnJSdfr3r17ZWJiwlUGbeq8OMd1tKvbmZiYMGl4r8+1D6gD1/R1nZ/85Cc/+clPfvKTn/zkJz/5yU9+8pOf/OQnP/nJT37yk5/85Cc/+bcLvwcNIgGOoRL9qhvT12644QYTGDSwb98+Ux8OBPmGG25wpeEcTgMUQdNtol3tq+072kY7ug39XncI+clPfvKTn/zkJz/5yU9+8pOf/OQnP/nJT37yk5/85Cc/+clPfvI3Or9Hv8GBTBMTEzI+Pi779u2T8fFxmZyclPHxcXMOR9Hg+Pi46xXnk5PLSvf4+LgpB8d1gHWn2G3BF9SnA6Y7BG3BL1xDfdoH8pOf/OQnP/nJT37yk5/85Cf/J8OfSCSkr69PQqGQOXp6eiQUCkl3d7d0d3eb9O7ubgmHwxIKhcpe9aGvoS5dH+oMh8NledA+6kCbKGP7pOvo7u52veJc+2S/t9tuRv6+vj4ZHR1tyvHf7J9/8pOf/OQnP/nJT37yk5/8nxy/Z8+ePa6MyKyDgHMECvk0MI59+/a5goJ6bUc0MA4dZO0w2tC+4b0OHhRv7SOCoTtU+0L+cv6xsTGJRqOum/RKDwr0DT8OPBBAfpSxH0TYDy10uv2wQT9IQF2V6ohEImU+hsNhiUajMjY2xv4nP/nJT37yk5/85Cc/+beYPxKJyN69eyWVSsnU1FTZ69TUlExPT8vU1JTs379fUqmU6z3SUqmUHDx4UKanpyWVSplrMzMzkkqlZGZmRvbv32/q03UdOHDApOl0lMG5Xbf2DceBAwdkZmbG1Il6dZvgs49m5d+3b5+Ew+GmHP/N/vknP/nJT37yk5/85Cc/+cn/yfF7UJkGRuOoRKclk0lJJpOmsmQy6QrU+Pi47N271zhvNwqHcG3v3r2STCZNHgAgfzKZNCq3DhzO4Td80cFDp+m60B7qIX85Px7KHD161HUcOXJEZmdnZXZ21vX+5ptvlqNHj8qxY8fkyJEjcvPNN8uRI0fkyJEjJt+xY8fk6NGjJi+u3XzzzTI7O2vyIB9eZ2dn5fjx464y+vzYsWOmPdSD6zfffLMcO3ZMbrzxRunp6WH/k5/85Cc/+clPfvKTn/xbzN/Z2enyodn4m73/4WMwGGxa/mbvf/KTn/zkJz/5yU9+8pOf/J8MvwcXADU5OWneo0I4odNtMJ13z549rkZ0G8iHAOhyOjAaQkOhbrSvO013Fq7bQbPTyF/OHwwGjTh7/Phxufnmm+X222+Xm2++2Ry33HKLHD9+XG677Ta55ZZbXHlvu+02ufnmm+XWW2+VW2+91VzHcfz4cTl+/HhZuVtvvdWk4/y2226T48ePu95Xah/t6HO0c/z4ceno6GD/k5/85Cc/+clPfvKTn/xbzB8MBs31ZuRv9v5HXcFgsGn5m73/yU9+8pOf/OQnP/nJT37yfzL8HjQ+Pj4uiURCEolEWTASiYSrQrxHOV05nICjGsgOgK4LfkxMLO0Lhfx2QCYnJyWRSJhzKObw084Df3CgXR3Eq4EfS2wdOHBgy/mDwaARYjErFyItZtUeP37czL7VAi8E11tvvdVct+vSYrCuW9eL/Lo82tLtQuzVddtljx8/Lu3t7Vd1/zf7+Cc/+clPfvKTn/zkJ//m8et7ja3mDwQCpjz7vzn5JyeXfnTcrPzN3v/kJz/5yU9+8pOf/OQnf6PzHzp0yGydczXze5AJiagMgJOTyyo20rTCDYUaaRpSN4o68R7KOcD0wNHBwnWdrt8DWPutfdJ58KqnXV8t/AcOHJDrrrtODh06tOX8EIAhxOrZtMeOHTPi7i233OKa7QsR1hZftbhbabavLRxrQRfXdbp+D8EX1/QsYZ0HM4Cv1v5v9vFPfvKTn/zkJz/5yU/+zeM/fPiwXHvttTIzM7Pl/B0dHSad/d+c/BMTE+YHus3I3+z9T37yk5/85Cc/+clPfvI3Ov/MzIxcd911rh9ZX438nj179hjVW2eECo2KdNpLL70kf/zjH9d0vPzyyy6FenJy0gQNgcC5DojdUTpQuK79151n11sp73r49SuuTUxMyEsvvSQvv/yyK8Cof2Jioib/wYMH5dprrzUDphr/wYMH5Xvf+578/ve/d8W3VCrJCy+8IF/60pc2zI8loCHWQkRFmn7Vs3+xJ6+e/XvLLbe49v61l4DWYrE9OxjCsZ2mfdJ7Buv8dr3t7e2b3v+oZz39vx3GP/nJT37yk5/85Cc/+a9O/unpabn22mtlenp6y/mx9C/7v3n5JycnpaOjo2n5m73/yU9+8pOf/OQnP/m3A7+tf/3gBz8o4//hD39Ylm+z+Fej2b388sub2v8r+ZBMJuXf/u3fPrH+XykeG+HHPfahQ4eu6vHvQYM6o3YU1xOJhAG/cuWKlEqlNR1XrlwxDaN+3S6uaUc1ENpH3r1795oA6g8uOkZD6zS0p4O6Vn5dL3x86aWX5KOPPpKPPvpIXn75ZRP8RCIh+/btcwW+Ej8GzIEDB2ryj42NyfDwsHzxi18si++VK1fko48+ki996Usb4g8EAq69eSHealHYXrpZC7tIh0h82223uURaCMFaoNVCL0RdXTfaR157RrDdphaCjx8/LoFAYFP7X3+wkWct/d/o45/85Cc/+clPfvKTn/xXLz/uNbA81VbyY2Ue9n/z8o+Pj0swGGxa/mbvf/KTn/zkJz/5yU/+7cCvtZnvf//7Mjg4WMY/PDws3/ve91x5N4v/ypUrcuzYMYlGoxKJRKS3t1d6e3ulr69Pent75eabb5YrV65sav+vpBuOj4/LH/7wB/nud7/7ifT/SprlRvixom8qlbqqx79ncnJSxsbGTAO6MTiBdBS+fPmyfPjhh/K1r31Njh07JkeOHJHLly+bQRWJRCQcDks4HJajR4/K5cuX5fLlyzI2NmYa1kCod2xszBwIvG7fDoydV6fhfHx83LyCAdf1+7Xw28F98cUXpVQqyYcffigffvihlEolefHFF0074KzFPz09Lddcc43s379/Vfy7du2SBx980PTFhx9+aOL8P//zPxviDwQCcuTIETly5IjpXy2u6hm9x48flyNHjrjE2aNHj8rs7KzMzs7K0aNHzfXZ2VmTB/Xr2cQoMzs7a8TbY8eOyZEHTsviYlEe++pR49PRo1+VR4uLsri4KIuLz8t8hXbR3uzsrASDwRX4T8ipC3mZ/8vV9v9fygP5C3LhwtJx6sTyhyqZTMrYV0/KhQt5eeC21fV/I49//eVWyQ/yk5/85Cc/+clPfvJvLf/+/fvNj03Xw69/sb1R/mAwaG5k2f/NyY+Z4M3K3+z9T37yk5/85Cc/+cm/HfihxVy+fFl+9atfSSqVKuO/8cYb5fnnn3dpN5vB/8ILL8iHH34oY2NjVfl3794tly9flpdeemnT+r+SVoU0sF++fFk++ugj+e53v7vp/V/Ll8uXL2+If//+/XLNNdfI9PT0msf/Y489Zu6xf/rTn5r2Hn/8cVd6IpHY8Pj3jI2NuW7AdQHtKBpIJBLywQcfyAcffCBf/vKX5c4775S77rpLPvjgA+MQyoyNjcno6KjJj/KJxPL0ch0EtAFf4CQgAap9Qj6UQbtIRx7UozsVedfKj2uTk5Ny5swZ+fDDDw0jjsuXL8uZM2dczLX4sQT09PT0qvlvv/32snY/+OADuXTp0ob4A4GAEXptIRfnEIG12FrpQBn7HAIy0vEewvBS+lfkseKiLD73nJxeLMpjJ5ZF3i8/WpTF0/MyOzsrX3m0KIunH6jYNvK3t7evwH9CTl7Iy/ztq+z/O+flu3+59OEfv/OUXLhwUk6Y8X+rPHAqL3klAK/U/406/rUflT7/qx3/5Cc/+clPfvKTn/zk3zz+mZkZueaaa8xDibXy619Ib5Q/EAiYWLL/m5N/fNw9E7zZ+Ju9/8lPfvKTn/zkJz/5twP/Bx98IP/+7/8uZ86ckcuXL8uvf/1rSaVSpr5UKiUvvviiXL58WQqFgvzHf/yH0cjqzX/58mX54IMPVuT/4IMPjFC8Gf1fSavSxx133CGRSEQikYgMDQ1tev+v5M9G+FOplEsAXsv4HxwclFOnTpmVfZ999lnZs2ePDA0NySOPPGLSMdFzI+Pfg8xa3dagKKgre++99+S9996TO++8U+688045ceKEvPfee65Bg/zJZNLk14PDVq3R2QgGfMC5DaDLYcDaZXUe3QHwDTxr5Ue9Z86ckffff9/w2cf7779vRGDdQZX4p6en5brrrpPp6elV84+Pj1dteyP8wWDQCLuYQavFVC3k4tCzg3V+CLp2GcwUXhZ73bONkb50/oCcXizKo1+GGL00+/e5+z/25cuPSnHxtDxgldWvWAK6Ov9dcupjwXa1/b/8RfdVeeTCszJ/+8fj/8QpyT/wgKu+lfq/Ece//Uek2uef/OQnP/nJT37yk5/8W8uvl4BeDz9ukOvBHwwGTX6b/+mnn/54hR/38cILL7D/Py73wgsvyJkzZyryf/7zn5fFxUX5/Oc/vyX8+/fvl//+7/+WqampmvyJRMKs0MTPP/nJT37yk5/85Cc/+RuR/zvf+Y4MDQ1JIpGQ06dPy/vvvy933323KfPP//zP8v7778vLL78s4+PjMjg4KPfdd9+m8EMTWonfzlfv/q+mVeHAFqY4Nrv/V/JnI/y4x8aEzrWO/4GBAXn44YeNKP/888/LxMSE9Pf3y49+9KOy9PWOf8/Y2JI6DBD9AbCdRaAvXbokly5dkrvuuktOnDghd911l1y6dMlVTteJ/BoQwdBl0LY9kFAfylcKaKV8Ogh6kOj86+EfGxuT559/Xt59913DVu1499135fnnnzf1VONPpVJmwKyW33Gcqu1uhB8CsD379/Dhw65X+1yLvBCCcV3Xc+zYMTl8+HDFGcJ2XUuv9y/NAP4qBOUlQfiRvzv8cdn7jUAMEVqXP3z4sJlp4OK/9QHJf7yEc/6BB+SkFoDVtQsXTsmdVv/rMTh++7zk8w/IbcmkJBK3ygP5U3LXxJKgfP8tY6Yvt9P4d/GrL/pKn3/yk5/85Cc/+clPfvJvLT/uNTADeK387777rrz77rt14Q8Ggy5fa/F/+9vflsXFxYbq/8XFRfnCF76wKf1/zz33yJkzZ1z50N5W8+/du1eeffZZ80t17b/Nn0wmzQ90+fknP/nJT37yk5/85Cd/I/KPjIxIIpEQx3EkmUzKXXfdJbt27TL8w8PD8g//8A8yOTkpjuNIIpEws17rxX/69Gm5cuWK0YTuuOOOqvx//dd/bfJduXJFTp8+Xff+tzUqx3HMjN+JiYmy65vd/ytpdxvhP3DggNnSdb3jv7+/Xx588EF599135f3335cXX3xR9u3bJwMDAyb9vffekxdeeMHsM7zW8e+BQ3rQ4RzOaIfHx8flnXfekXfeeUfuuusuc7zzzjumITSAOpAfaRgYcMpWrScmJlz12M7rTrAHgC6HYIyPL2+ujHK609bKf/r0abl06ZLhWum4dOmSPPfcczX5sQfw9PT0mvirtbkR/mAwWDYz99ChQ0bM1QKuFnwPHTpk8tnirk47fPiwyYv6dB7UhfeHDt1nBN4lHx6Q5xafk/s/LnP48P3y3MeCsC6nxeD29naL/0459fHevZOTk3L7fH5pz95bEx9fWxKDx8fHZfKuRyR//y0m9pOTk+oDe5s8kL8gp+5a6rOxr56UC6dOSDJ5omxG8XYZ/27+pMvnSp9/8pOf/OQnP/nJT37yr50fe/+sdKyG3/518kr82CsJx29/+1t55513ytLXw6/3AF6p/y9duiTZbLah+t+egVvP8X/vvfeW8S8uLpoHPVvJ/8wzz8iVK1fM8cwzz1Tlxx7A/PyTn/zkJz/5yU9+8pN/O/AnEgkZHh4u48cM4c3itzWq999/v+Jet9jC1Nas6t3/tkY1Ojrqqt++vtn9v5JutxF++x57veN/YGBA/t//+3/y29/+Vn73u9/Jiy++KDfddJPE43H5r//6L3nnnXfkd7/7nbz00kvymc98Zs3j36M7SH8Iar1/66235K233pITJ07I1772NTlx4oS89dZb4jiOccBxHPPLBuS3r+tORFB1oHR+5E0mk+ZXFTgHHOpAWUCOjY2ZfLp93YFr4Y/H49LT0yPhcFj6+voMn3309PSYXzjE4/Ga/AcPHjT7ctXif/75513rlOv2fvOb35hznef06dNr4g8EAmWzfPX72dlZOXjwoBw6dMgl/CLt8OHDcvDgQTl48KBLKLavHzp0yAi/EJW1ULyc/355bvGiWQL64MHvyHMfC8IHDx6Uo0fn5bmP9wiGnwcPHjS+Hjp0SPx+v5v/lvvNrN0l/iXBdv72cWv278fHqROuPwzom7tOXZALJ7/68Ri7Re7PL4nIjvOVpRnFtyZcY3U7jH/Nor/4qn3+yU9+8pOf/OQnP/nJv3b+avcY9v//q+FPpVLi8/lcy1PV4l1N27Xu/2rxYwbwSvxPPfWULCwsuPofSxzjePjhh43fn/vc51zXHnzwQcO/uLgod999t7n20EMPSTabNe+ffvrpivFYWFgwec6cOWP6f3FxUT73uc8Zf/HeXrbacZyy9Iceesj0/+Liotxzzz0un22/wK99wZLYul4sC619m5hY+pU98tx7770V45jNZj/R8Z9MJqWjo4Off/KTn/zkJz/5yU9+8pN/A/y4L0smkzI6Orrq+zgc9ea367f5a91Pbkb/byb/1NSU+Hw+o+dtpP9/+MMfGp9++ctfyt69eyWZTJalT01NrXn8e9BRe/bscTkA51CR7tBisSjFYtEs/3zXXXdJsVg0gUADeEV+gKG+iYkJAzk+Pm4Ua9QxMTFhXhEoO9hItz/ImkUHF2l79uwxTGvl14NyfHzc8Onj4sWLrjigvmr8MzMzct1118mBAwdq8kejUXnyySfl4sWLFdu1j6eeekoGBgbWxB8MBo04CyFVC7oQcTGDFyKungGMvLqMXuZ5Sbg9akRe7BmsZ/8ePXr049d51wzfQ4f+Tk5dvCiP/N3HAvLfPSJFNSNYi9bYbzgQCLj509+VfP5+ucXwf21pxu6tCUne9oDkL5yUEyv0/y335+XCqTvV2PyqnLSF44/rXKn/G3n8277Zn//VjH/yk5/85Cc/+clPfvK7+fFD0nA4LOFw2PwAFek4VsM/PT0t119/vUxNTa2Kv7e3V3p6eswPWi9evCgXL16UcDgsvb29pu318Pv9fuNzNf4vfOELZmar7v9Lly4ZARUi5h133CHj48uzhZPJpHzxi1801xKJpVmy58+fF8dxjBD84osvSiKRMALsSv0PYXV8fLzMN1xDW7iWTCaNz47jGC5dz8LCgoyNjRk/zpw5IxMTE3Lvvfcav+zxj1nGOMeS02j/i1/8oiQSSwL2mTNnysb/pUuX5Ec/+pEkEgm54447jE+f1PhPJJb3AObnn/zkJz/5yU9+8pOf/I3O/5nPfEb+/u//voz/m9/8ptx0002bxg8N6L333pN3333XpQu9+eab5j7u4sWL8uabb5ZpR/Xuf1sfs/vfbn+z+38z+aempuSaa64xoux6x//JkyflN7/5jVy8eFGefPJJGRwcFMdx5Mc//rG89dZbJh2zydc6/j1wRjsJIA2pK37jjTfkjTfekBMnTpjjjTfeEMdxTNDQaclkUt544w15/fXXTfr4+LirExEIBKESBPLCVwQKHYD20FG6vM0GPviyVn59bWxsTF5//XXDqF/37dtnOh2+V+OfmpqSa6+9Vg4cOLAifywWkyeffNK0o4/XX3/dpP/85z+XWCy2Zn4IwJjVi1m0eNXXDh48KAcOHJBDhw7JgQMH5PDhw3LgwIEyERb59AziAwcOGIH5wIEDRiC22zp8+H75n8WLcmpuua2vPFqUxee+I7Ozs/J3j1yUxdMPmLZRl/ZV7zG1xH9iaQnoO5f4b33g4yWgb0vK0vLNFyT/wK3V+//EKbmQv19uUWPSPf7vci0jvVL/N/L4r8y//PknP/nJT37yk5/85Cf/1vJju5kDBw6si//8+fNy/vz5uvAHAgGZnJysyb+wsCBPPfWUqy3sB6z5FxYW5MEHHzSiruZfWFiQhx56SJLJpJlpC19skVaLxZr/oYcecs2Uveeee2RsbMzkB7/ehxfnY2Njxi/Nv7CwIA8//LA4jiOLi4vy7W9/2/Dr5ZxxHcLyww8/7PLl29/+tmkPgnIisSxAY+axPf4RR93/CwsLZhbwesf/L37xi7IloKuN/8nJSfH7/fz8k5/85Cc/+clPfvKTv2H5v/Od70gymZQbb7xR8vm8vP322/KNb3zDtPn1r39d3n77bXn++edlZmbGlKknv60L2VqRfc3OU+/+R/0zMzMSDofL+r+3t1cOHjzoan8z+38z+Q8cOGCWgF7v+D916pQUi0W5cOGCPProozIwMCCjo6Mm/fz58/L444/L4OCgicNax7+ZATw6OipjY8vq/ejoqAFKJpOu6wsLC7KwsGBm/544cUIWFhZMfsChjvPnz8vCwoJMTEzI6OioSdfO6ff6Q4m8eNW+4r0+1+DIi/w4cA2va+W3r/361782McHDkYWFBUmn0y6OWvz4xUAqlVoVfzQalZ/85CemTbv9XC4nfX196+L3+/0yMzNjxNZDhw7JzMyMma1rXzt48KArDeKuTpuZmZHZ2VmZmZmpWF6/h5C7NNN30fWgY/HiKfmbmRk5eHBu+drFU/K3Hwu/eiYyfJiZmZFAIFDOf+KUmambv/9+s2Sz4zgyevx+9zLQJ7+i+v+43J+3Z/pekJNf0eN/aQno+29ZXf838vgfGxtzpdmff/KTn/zkJz/5yU9+8m8tP5aATqVS6+I/d+6cnDt3ri78WJmnGv9TTz0lly5dKuPHDFnN/9prr8lDDz3kuob2IGqOjbln6DrOkrD62c9+1vDhveb/7Gc/a4TS0dFRuXTpkllC2c6P+kdHR40AOzo6asRWzQ+/4AdmMGu/wIF64QvicenSJbn77rtdddhsEIDt8Q9RWvfva6+9Jg8++OCGxn8ymZRnn31Wrly5Is8++6wkEomq4z+RSJiZ4Pz8k5/85Cc/+clPfvKTvxH533zzTbnvvvvkl7/8pbzxxhvyi1/8Qqampow/ExMT8vTTT8vrr78up0+flvn5eXnzzTfryg9NSOtCWp/SupGtXWk9r179j7p/9atfyeHDh8v6f3Z2VgqFgsm32f2vWe+77z6577776saPJaAxA3it4//kyZPy+uuvy7lz5+RHP/qR9PX1ieM4cvLkSblw4YJJj0ajGxr/nrGxMaNI6yCjUlSI6xMTE/Laa6/JuXPn5IEHHjD7AJ87d04cxzGQCMZf/dVfyblz5+S1115zOZFMun9lgbTx8XEZHR11BQPXdMcjHdeQjnM7COBKJpOuD/96+O1Of/zxx81DEcTm3Llz8uCDD7o6txb//v375dprr5WZmZlV80ejUXniiSdcbb722mvyxBNPmJm/6+H3+/1GlIWgCpEXM2u16Ds7O+uaeVtJDNYzhiEk2zOJIf7OzMyULSetRWj4pcvZ7dgisN/v37T+xy84Ko3/1fZ/I49/8pOf/OQnP/nJT37yX938enmq9fCfPXtWzp49Wxd+CMCV+LEc8T333FORH/vVJpNJI3B+/vOfl7GxMXPNcRwjmGJZYz1jF3kh2DrO8kxbzX/PPffIa6+9JhMTy8sxQ3S9dOmSEUwxM1e3dffddxtG7bNebhnXvvCFLxh+PXsYdX3uc5+Tu+++u2yp6Hvuucf4fs8995j+1yLypUuX5Omnny4b//BpdHTUxNHmX8/4n5qakqefflo+85nP1Bz/GAf8/JOf/OQnP/nJT37yk79R+c+dOycXL16U8+fPyzPPPOPyH/6Njo7KU089JefPn5eLFy/Ka6+9Vld+rUv9+Mc/lu9///sSiUTMVj7YRqi3t1f+8z//U3784x+b/E888UTd+x91LywsSKFQkNnZWVP38ePHzURK6Fib3f/w57777pOBgQGJx+Pyr//6ryZ9I/xY0Xf//v1rHv8/+MEP5Pz583L27Fn53ve+J9FoVJLJpEl/5ZVXTPpGx78Hg007gQMfhEQiYRweGxuTV199Vc6ePStvvvmmvP322/L222/Lq6++as718eabb5r8GlgPktHRZVV8dHRUxsfHTTDQNsD0gQGiBwPqRjv4oOmg2x/CtfLDT5Q5fvy4vPLKK/Lqq6+a4+zZs3L+/Hn5m7/5G5O/Fr/+xcBa+OPxuDzxxBOm3ccff1x6e3s3xI8loCHk2iLrzMyMTE9PG9F3enq6bLbv9PR0WX69ZDTKHDp0SKanp8376elp1z7DtpirD+wvrJd+Rt16ienp6WnzgGEz+h99ifK6v3X+7Tr+yU9+8pOf/OQnP/nJf3Xz79+/36w2tB7+np4eCYVCdeEPBoOum1TNv7Cw4F795+PjzJkzMjY2ZgRUe0nm0dHRitfAoGcAj46OukTYZHJ5T12b/9KlS7K4uCivvfaaXLp0ybT34IMPmnZeeOEFI7omEgk5c94luIMAACAASURBVOaM8TmRSJT5de+995r+Rznw6yWg8R5+wpeFhQWXL7q9sbEx1+xm1KFjUilWmNn8SY1/x3Gkra2Nn3/yk5/85Cc/+clPfvI3LP/Zs2eNJvOtb31Ldu3aVcY/Ojoq//iP/2h+UPvqq6/WlT8ajUokEpFDhw7JwsKCHDlypCr/7OysyROJRCQWi9W9/7U+du7cOfnVr34lt9xyi9x+++3yyiuvyLlz5+Ts2bNy7tw5efXVVze9/1999VXJZDIyODho0oaGhuRb3/qWvPrqqxvix4+sIQCvZfwPDQ1JJBKR3t5e6e/vN/z9/f0SDoclHA5LPB6vy/j3OM6SGrx7927jCC6iMA44cvLkSTNoX3nlFXnllVfKzvX1s2fPyiOPPGIgHccx7enz0dFR2b17t4yNjcnu3bvNuQ4Y8iNYGhblwaTzoE67zfXw687fvXu3jIyMyLFjx+TUqVPy4osvuvjPnz8v9957r5n+X40fAjA2BV8LfywWk8cee0wee+wxiUQiG+YPBAJGTE2lUuaAgJtKpczSyqlUygiu09PT5hqEX/0eeZEP73UbyK/PdTvIr8vptnANQjDSAoHApvW/fpChy6Pf9AdxO45/8pOf/OQnP/nJT37yX938U1NT8ulPf1qmpqa2nN/v97vaYP83H//o6Ki0tbU1LX+z9z/5yU9+8pOf/OQn/3bg1/rX+fPnzY8tNcO//Mu/yIULF4xu9sorr2wKfy6Xk7Nnz8rFixflrbfeKjt+85vfyMWLF+WVV16RXC63af1/8uRJF+vZs2elWCzKxYsXy/TDU6dObXr/f+Mb35CBgYGy/h8YGJBvfvObG+JPpVKuVbau1vFvBGBdOJlMyu7du10V64b7+vqkp6fHHKFQSEKhkEQiEQmFQiY9HA6b65FIxAWJczhZDXZ8fNy0C98AA//wquvSZVC37iDd/lr57WN0dEm1j8VirrhAre/v75ddu3bV5L/pppvMLwbWwx+NRs2evxvlDwaDZcKqFl7tQwuxOg9m9NoCrz709Upi76FDh1zvsfS09k/PMrbrRlogENjU/kd+3Xf2mNzO45/85Cc/+clPfvKTn/xXL//+/fvNakNbzY+tWdj/zcvvOEszgJuVv9n7n/zkJz/5yU9+8pN/O/Db+ld/f38Z/8DAgEs/C4fDm8Lf29vr8iUcDps2sRw03mO54c3o/76+PtOObl/zwzfsebuZ/d/f31+1/zHDdr38epulq3n8e3TCrl27TMft2rXLNLRr1y7jtD5PJBLmPco4jmPETqTpdNSXSCRMuUQiURZMXAMoQOA42kBenCNdd5iuD+2irauFf2pqyhxbzR8KhcRxHJmenpb9+/fL1NSU7N+/X1KplOt8ZmbGvJ+enpapqSnzCgEWTDhHfTMzM6YcxFuItfv37zfX9u/fb66jXfih8+Jct406HMeRzs7Oq7r/m338k5/85Cc/+clPfvKTf/P4b7rpJvN/+VbzY2sW9n/z8ieTSfNDgGbkb/b+Jz/5yU9+8pOf/OQnP/kbnR9a14033nhV83tQoU6EM7pC3VAlEJ1m57UDiTTdng6k7hCkaUD4umvXLkkmk2aQaQYdCN3Z6HA7nfzusp2dnbJjxw65/vrrpaWlRXbs2CE7duyQlpYWuf7668211tZWc65fdd5KeVpbW6WlpcUcuNba2mqu6TT4gDRcb2trk+uvv96Vjms47+zslJ07d7L/yU9+8pOf/OQnP/nJT/4t5sfMz2blb/b+hz+tra1Ny9/s/U9+8pOf/OQnP/nJT37yk/+T4ffs3LlTdu/eLTt37jQHnNfBwYGGkQ957UZ0OeSFowguro2OjrryaH8AYkPpNADpgKE+dBDe67Y1B/mX+R3HkcnJSdm7d6/s3btX9uzZY459+/bJnj17ZHJy0qTt3btX9u3bZ/Lb5XReXQeu7d27tyzP5OSkSdP12W3t2bNHbrjhBledN9xwgyn7mc98RiYmJlz9x/4nP/nJT37yk5/85Cc/+beGv7W1VRzHaVr+Zu//nTuX7jchADcjf7P3P/nJT37yk5/85Cc/+clP/k+G36Md00HBe8dZVpBRWAcJlUGl1o7i+ujoqHEK18bGxlxt4rA7Auo56kIdKK/r0wHEQwUdUNSBMnbHkJ/85Cc/+clPfvKTn/zkJz/5N4+/ra3N5UOz8Td7/6N8a2tr0/I3e/+Tn/zkJz/5yU9+8pOf/OT/ZPg9IyMjsmvX8hrVNpx+jwp37dolIyMj5pp+dRzHBAN5RkZGXMqzTteOIQ0O6oDocrp95MV77S98xoHORB7USX7yk5/85Cc/+clPfvKTn/zk33z+jo6OMt7du5d/qaxvctE+2qp0s4u8YEXarl1LN824cdbx2b17t+sGGuXhE96jPd2+zoM2sGcT8uzcudP1gECnI/bNzL9r1y6zTU+zjf9m//yTn/zkJz/5yU9+8pOf/OT/5Pg9tkNwRN9o6kJwGI7iOvIjQDjXTqG8nTYyMiIjIyPGYQRE+6Db1/6hLBR2lEM6/NE3nKgfvOQnP/nJT37yk5/85Cc/+clP/s3nHxkZkUAgINddd520tLTI9ddfLy0tLbJjxw65/vrrzat9jvfXXXedXHfdddLa2urKg3SdHwfqv+6668wrylRqD37p97pu+3o1X6ulwddm5Q8EAjI4ONiU47/ZP//kJz/5yU9+8pOf/OQnP/k/OX6PdhIFdGC0cg0Hka7f2w2hEQRH59HBQHB1fjsodt0oD1j4ojtFX9c+IQB2neQnP/nJT37yk5/85Cc/+clP/s3lTyQSkkwmZe/evbJnzx7Zt2+f7NmzRyYmJmRiYsKk45icnHS9R5m9e/fKxMRE1TyTk5Omrkp1Tk5OmvL6Ff6gHPKhTV2uUluap5JP+/btq5q/WfiTyaSZgdxs47/ZP//kJz/5yU9+8pOf/OQnP/k/OX6PfcNY6cYTafbNIW4K9+3bV/E9bixxo4jDvknUZfGqr+Em0/YL7eDQHPaNtF1Wt09+8pOf/OQnP/nJT37yk5/85Cc/+clPfvKTn/zkJz/5yU9+8pOf/NuB3xMOh6Wjo0Pa29uls7PTHMFgUDo7O801XMf7YDDoStfvOzo6pLOzU7q6ukx9HR0d0tHRYfLptrq6usx1lO3u7pZgMGiO7u5u13XdLl6DwaDxz2bSHPBDv5Kf/OQnP/nJT/7G5g8EAuL3+6W1tVVaW1tlx44dcu2118qnP/1p+dSnPiV//ud/Lvl8ngcPHjx48ODBgwcPHg14fOpTn5K/+Iu/kE9/+tNy7bXXmuX0W1tbzf1GM93/NPv9H/nJT37yk5/825n/mWeekVOnTsmjjz4quVxOfvazn7mOn//85+bVPp588kn5yU9+Ih7HcWR4eFgGBwelv79fBgYGZGBgQOLxuAwMDEh/f79J7+/vN+nIj9f+/n4ZGhqS4eFhk466hoaGTJ2Dg4MyNDQk8XjcvKLuwcFBicfjJm14eFhGRkZMWZ1X+4ayaAd+Ig188En729/fT37yk5/85Cc/+bcBfywWk97eXunt7ZVIJCI9PT3mnzS/3y87duwQGo1Go9FoNBqN1pjW0tIifr/fPHzt6uqS7u5u6e3tNfcczXT/0+z3f+QnP/nJT37yb2f+//u//5Pf/va38t5778mVK1fk97//vev4wx/+YF718b//+7+yuLgoly9fFs/ExISrUh0kNAxAAMAZBLVW4IaGhkweXNMdNTw87GpXn6MtHWhcGxoaMh2og4k6tc94RUdrPgSY/OQnP/nJT37yNzb/4OCg9PX1SSQSke7ubunq6jIPh/x+v7S0tGz1MysajUaj0Wg0Go22TtuxY4dZ9aejo0N6enokFApJJBKR3t5eicViTXX/0+z3f+QnP/nJT37yb2f+ugjAjuO4nINjaAgOaDjbMfvQHYT67MDowGpo5EOn6nT7XOfRbelBgXxgsztZ5yc/+clPfvKTn/yNy48ZwH19fRIOh80SLJgB3NrautXPrGg0Go1Go9FoNNo6rbW1VQKBgFnOETOA+/r6JBaLSTQabar7n2a//yM/+clPfvKTfzvz10UAHh8fN+DaYZwDynYa6juuDQwMGDXbhuvv73ep7/F4XEZGRsra0J2AvHitlK791fmGhpamYiNQg4ODxjf8UkD7RX7yk5/85Cc/+RufH2nhcFjC4bCEQiGzp0YgEOAS0Jtg2WxWUqmUzM3NrbuOUqkkmUxGvF6veDwe8fl8UigUXHnm5+cll8tJJpORTCbjulYoFMz1dDpdVrZWu7pcLpdzXc/lcpLNZiWbzUo6nZZSqbTqsrSrz7LZ7IbGKW39lsvlan5P1ON7hEaj0WjNYVgCGgJwKBSS3t5eCYfDEovFXPc5zXD/0+z3f+QnP/nJT37yb2f+us0AhtIMIO0MplPbefCKQNvAWqUHNOoGTDweL8uHelAHDh0EXIPKjnZ1Z6BDUTfa0Szwm/zkJz/5yU9+8jc+fzwel2g06poB3N7eLsFgUNra2jgDeJPMcZwNCTf5fF4cx5FCoSClUklSqZR4PB5zPZPJuOp3HEfm5+dFZEmI9fl8UiwWTV1er3fVfkO4LZVK4vV6jXgMnyD6ZjIZSaVSqypby0qlkvF1O9pqxfdP2jKZjPh8vk0X6uvJv93GykrfExv9HqHRaDRac5i9B3B3d7f09PS4ZgA30/1Ps9//kZ/85Cc/+cm/nfnrIgAnk0mXwzYA0jQkzuEQAKCu2/nsoCG/VszRjg4Ggm63o9MwCOyBoMvCFx145EU58pOf/OQnP/nJ39j8aLu3t1d6enrMHsBYApozgDfHNircZDIZyWaz5n2pVBKPx2PEOlu4y2Qy4jiOiCzNHAyFQq76PB6P5PP5mm0Wi0XxeDyuWb2O45jZxel02sWUz+eNKL1S2Vq2nUUuxEjH5WqwbDYr8/Pzm+5Xvfm321ihAEyj0Wi0elhbW5sEAgEJBAJmBjD2/41Go2YP4Ga5/2n2+z/yk5/85Cc/+bcz/0oC8B//+Ef505/+JH/84x+rC8CJRMLlZKVAxePLKnQlWMAhLzZWhrM6mLotuwPtzkVnQIXX5XBNd6DuGD3lGr6gPfivVX3yk5/85Cc/+cnf2Px4hQDc3d1tBGAuAb15tlHhplgslolmEHEhBuvrWoydm5sra3s1YmwulysTjrWwHAqFymaLwqeVytay7SxyXa0C8CdlFIBrGwVgGo1Go9XDWlpapLW1Vfx+v5kB3NvbawRgff/SDPc/zX7/R37yk5/85Cf/duavJQAvLi7Kn/70JwkEAmUicMUZwKgUDegHqfb54OCgy2lbyYbTOtgjIyOuYOlOsYOs68J1HTwEDuXQ4WirUhv2gbKoh/zkJz/5yU9+8jc2f39/v/T19UkkEpHu7m7p7u6Wjo4OMwO4paVlq59ZbQvL5XIyPz8vc3NzEgqFxOv1GuGmWCy69utNpVJrFsQKhYL4fD4plUoVRTWdVkk0Wo2QlMlkKoq4SNMzkGFIW6lsNcvlcuL1esXr9bqWscY+w/l8XtLptBGv8/m8pFIpCYVCMjc3Z5bG1mxzc3Pi8/lMrH0+X9keyvl8XrLZrNmvGOVLpZLMzc2Z/gyFQqvqK9SFfVuz2axr6e5QKORaPrtaHeBKp9MmttV8Bef8/LyJidfrNX201vpqsVfiWynW1firfR5W6ttqY6Wa6T2ps9msWVK9WCxKOp0Wr9drYoc6wVsrFiv1RyaTkXQ6LT6fT0KhkGkP/aPHoeM4kk6nJZVKieM44vV6XT/U0J/benyP0Gg0Gm17WktLi/nfvqurS0KhkGsWcKV7oO18/9Ps93/kJz/5yU9+8m9n/moCMMTfP/uzP5Oenh45ePCgSwQuE4ABYQcDTsAxOKSvaXjkQbAADkUcdaMetIeAVQo8gmjDYxPloaEhl08IFvzAgbzg1D6Qn/zkJz/5yU/+xufv7++XWCwm4XBYuru7pbOz07UMNPcA3rjNzc25RBvswTs3N1dxL9x0Oi3pdHpNbaRSKSN4bScBuJJv8/PzZfHReTKZjHi9XrOkNZaf1oKgx+ORdDptYgTBT2QpVhDTYT6fT7LZbNky1+jDWmbvhQx/isXimmfAQgTM5/NSLBbl4Ycfruqr5sS+uNlsVjwejxlva6mvGnstPu1DtVhr/pU+Dyv17VpmxNoicTabFZ/P5/JLX/f5fIazWixqjZ1KsXAcx7UfN0Ri7WMoFDLxKBQKFXnr9T1Co9FotO1p2AMYM4BDoZCEw2EJh8NmFnAz3f80+/0f+clPfvKTn/zbmb+SAAzx91Of+pQkEgn527/9W/mnf/on+frXv25E4IpLQAMMwUHgBgcHjSM2HK7pgA8MrG3jZLyiDOqw20Ynar+QF8FBeRxg0oHFQNCdQX7yk5/85Cc/+RufPxqNSm9vr0QiEbMEdEdHh/j9fgkEAhSAN2hYjhkCDwzCTaX9eFcrjMIgzukZiNtZALb3NxZZnv1ZrV67DttXHR9b3NPlMXNzpf2StVXyV8+2XasArH2r5WslTviDHySspb5q7LX4KvmgmW3+lT4PK/XtagXgSntS1/LLbrtaLNbaHzaP3W4lnnQ6bZZOr+f3CI1Go9G2r7W0tJh9gNvb26Wzs1O6u7slEomYJaCb6f6n2e//yE9+8pOf/OTfzvyVBOA//elPMjU1JV/60pfke9/7npw6dUp+9rOfyS9+8Qv56U9/Kn/605/cAvDY2JhxAM4gEHAE51rttp3CNR0kTHtGWbvjdL0IDjpncHDQ1Gd3EtIQTFzX/ttB1/VWykt+8pOf/OQnP/kbmz8ej0tfX5/09vaa5eC6urokEAiI3+/nHsAbtGoCH4QbiDT5fL7sWI0VCgVxHMclMFcTt7R4VUmkskU826qJTKirmhBYKpVWLFvLVhJvwYe2NioAY9lduz+wbDHEP4/Hs+KyzWhrfn6+rL71zgDWHLV8rRarWoLpethr8a0Ua5t/pc9DvQRgtFupndUIwNVisdb+WI8ArMvU63uERqPRaNvbWltbpa2tzbUHcCgUkt7eXunr6zMPUZvl/qfZ7//IT37yk5/85N/O/LVmAFc7ymYAO45jgqBfdcNwEOkIgg4+ylYKIMDtjtMB14FFUHU9OO/vd/8zh3N9HWWRrtsHjx1Y8pOf/OQnP/nJ39j80WhUotGomQHc2dkpnZ2dEgwGpa2tTdra2rb6mVVDG5ZstYUYPXPP4/Gsq24ITvbsYhFx7fUqImbfURExe5ZqqzRLuRqLFsUcxzHL26ZSKZdYBdG5VCqtWLaWVZoBbO/vmsvlTFv1mAGMGZa1rFgsmqW8a5mecWtbPWYA1/K12gxgjMe11gfT7LX4Kvmw0gzgWp+Hes8AriaQriQA23UhFmvtj/XOALZncG/ke4RGo9Fo29+wBHR7e7t0dHRIZ2en9PT0mBnA0Wi0qe5/mv3+j/zkJz/5yU/+7cxfbQ9gHH/4wx/Mqz5cAvDExIQJpnYYjeqgDA0tT4PGKwKuA2EHDu81mN0RAwNLSrjdoTjsDkD7CBrq19fRIfrcLqs3ZyY/+clPfvKTn/yNyx+PxyUWi0kkEjEzgDs6OswMYC4BvXFzHMc1UxQij967U+/VWSqVVhRja4m/ImLEKO0DZiEWi0Xxer2mbD6fd+3hWstCoZARbUulkhFdRZZEWL1/aSaTcQm1tcrWMlsEqyTEpdNpU/dGBWCca3G6WCwacVmXC4VCK86czmQyZQI7+mKjAnAtX8Gpr83Pz5fN+F1tfdXYa/HBh9UKwCt9HuolACOvPQZr9Yu9FHWlWKymP9YqAOvPZqFQcPls7wG81u8RGo1GozWH4UedevnncDgskUjEzABupvufZr//Iz/5yU9+8pN/O/PXRQBOJpMuB21gHIODgwZg586dBh5BQ7B0IBEk1KnPdQD7+5emS2ulHb6gzUqBxDnK6PaRrn3QA0QPHvKTn/zkJz/5yd/4/GCLRCISDoels7NTOjo6pL29Xfx+v7S0tGz1M6uGt2KxKKlUSjwej6RSKSP6QMDFMs5er9e1hGwtQ332YS9Rm8lkJJvNls20zeVyZtnn+fn5VQtF8BXlbD8x0xjXbXGtVtlqhtmNjuO4lgKem5uTfD7v4kOsvV6vq36I8MViUXK5nBHgtQiuhTuI2T6fT1KplKTTaSkWi2Yp61wuJ9lstoyxmmUyGfF6vRIKhcwYKJVKRgjHDNJadRUKBfH5fGapX1g1X0WWBEfdrh4Ha62vFns1vpViXYm/2udhNX1baaxUM3xGkB/xgditfdSMhUKhZiyqxQ+xwPtCoWB4bOFZz6pPp9Pi9XpdcUVen89nftyxnu8RGo1GozWHYQZwMBh07f8biUQkFotJNBptqvufZr//Iz/5yU9+8pN/O/PXRQBOJBKuRtHIzp07jRMaDAcCiGsARD4dHOTT16F+64CgLgSiv39JJdf1IADoYN25yItrdodrFjuo5Cc/+clPfvKTv7H5BwYGpK+vT/r6+iQcDkt3d7e0t7dLMBjkDGAarcGt0hLQNBqNRqPRmstaWlokEAhIR0eHdHR0mFV/+vr6JBaLue5BmuH+p9nv/8hPfvKTn/zk3878dROAbSdGRkbKQNAwHIMzgEM+OAsndQfhuu4gO4i6M+x2dJDRWXY5zYEySNNMCGylTiA/+clPfvKTn/yNx9/fv7QPcDgcllAoJF1dXWYPYL/fLzt27NjqZ1Y0Gm2dRgGYRqPRaDRaS0uLtLW1STAYNAJwT0+PhMNhIwI30/1Ps9//kZ/85Cc/+cm/nfnrIgA7juNyAE5ibWw4rgOE98iPdB2gwcHltbKHh4dd613b5XQQ7GnQ8EG3PTQ0VDGf5tCv8EWXsTuO/OQnP/nJT37yNzZ/LBYzewBDBG5vb5eOjg5pa2vjEtA0WgMbBWAajUaj0WjYAxhLQHd1dZk9gGOxmPT39zfV/U+z3/+Rn/zkJz/5yb+d+es6A1iD6SnINrRWpqFKDwy4pzRrKKjcUMQRAN1JyKsDputB4FCHDgTq0r7aA0APBNQBv7TP5Cc/+clPfvKTv3H5bQFYzwAOBAJcAppGa1CrtP8ujUaj0Wi05jPMAMaPPG0BWM8Abob7n2a//yM/+clPfvKTfzvz100ABoyuXAcSB0ABZeexA4UA2HVqaAQQgLiuy6COeHxZxR8eHjY+I2C6rcHB5XW+0RbKoiPQaeQnP/nJT37yk7/x+ePxuMRiMTP7t7Oz0+wP1tbWRgGYRqPRaDQajUZrYGtraxO/328E4O7ubgmHw2YJ6Gg02lT3P81+/0d+8pOf/OQn/3bmr4sAnEwmTQAQFDgIZ7QiDUdsZxHUwcFBU0bD6UChLd2ObteuS5dBoHXA4Dc4UKcOun4FDzqK/OQnP/nJT37yNz5/NBqVvr4+iUQi0tPTI11dXdLR0SGBQED8fr+0tbVt9TMrGo1Go9FoNBqNtk5rbW2VYDBoRODOzk4JhUISiUQkGo1KLBZrqvufZr//Iz/5yU9+8pN/O/PXRQAeGxuTeHx5DWo4hMb0AVAo0nAY53bgAIM8CB7a0mC4hjQEQbdlB0jXizp1Xu0f0nVb6CDyk5/85Cc/+cnf+PyxWMwIwN3d3dLd3e0SgLkHMI1Go9FoNBqN1rjW0tLimgHc1dVlBODe3l7XPUoz3P80+/0f+clPfvKTn/zbmb9uAjAq1E7CUQDYwdOBh1PIr4PW399vNlS2O2toaMgo9/Y0bgQa+XRn6bpwzQ428iGomsMeGOQnP/nJT37yk7/x+ePxuPT29hoBOBQKSVdXl5n9u2PHjq1+ZkWj0Wg0Go1Go9HWaS0tLdLa2irt7e3S3t5ufvQJAbi/v7+p7n+a/f6P/OQnP/nJT/7tzF9XAVgHCw4MDw/L8PCwAdHwCIieHo3goi4dSOTTQUQdun0ExO4I/BMHf+ArXnGug4g2UL9+QKx9Ij/5yU9+8pOf/I3PPzAwINFo1OwBHAqFpKOjQ9rb26W1tZUCcJ1sfn5estmsZLNZSafTUigUzLVCoSDz8/OSy+XKrtHcls/nJZ1Oi+M4W+1KmWWzWUmlUjI3N7fVrpRZqVSS+fl5CYVCksvlRGRpTHo8nhXHW6WyNNpWWbFYlEwmI16vVzwej8zNzW3auMxms+I4jvh8PvPq8/kknU5LsVgUEZFMJiMej0dCodCKfnu9XvH5fJviayMb+nQ1caxkuVxOPB6PpNPpDflRKpUknU6X+eA4jng8Htexkp92fozVzbJQKCQej8eMy3w+b/zG56NYLEo6nS7z5Wofm/i7v9kx3O7W2toqfr9f/H6/dHR0SCgUkp6eHrMHsL5/aIb7n2a//yM/+clPfvKTfzvz10UAHh0ddQUIDgIaTuIc1+Ac1G0NBqd1YBBUu/N00BCoeDzu6kS7k3WnIh1ltVo+NDRkDu27zUB+8pOf/OQnP/kbnz8Wi7n2AYYAjH3CuAT0xg3CoH7v9XpFZOmBs8/ncz20xbVmsWKxKKVSadX5M5nMukSC9bRVKpVM36zGHMe5qh9QazEAwu5q46HL0mhbbRC31vJ5Xq2VSiUJhULi9XrLxnw+ny/74cRqBEF816dSqU3xeTvYegVg/N3MZDImDaLyWr6zUqlURR8cx5F0Oi2ZTMZ11DKPx1OWP5vNrg1sDZZKpVz/S4gs/zhBxwDjV/+daoSxWclv2toMAjCWf+7q6pKenh7p6+tzPUBtlvufZr//Iz/5yU9+8pN/O/PXRQB2HMcFDVj9jxOcQ+Px+JJSjXP9qvMisDqPDvLQ0JALSEMjDT4gDUEYGRkxwbE7QLPojkDbOl2XJT/5yU9+8pOf/I3LH4/HJRaLSW9vr/T09Jg9gNvb28Xv90tra+tWP7NqeLNFQTysLpVKks1myx42ezweyefzn7SbW2ZrFRY3IgCvta21CrqNJAB/kmVptHrbZgrAmG1Y7Xt4bm7O1e56hUuadFoWxAAAIABJREFU2+oZx0riZy3TM2YrCcBr/e7brLG5FlutANwI1qh+X02GPYCDwaBZAjocDktvb69Eo1FzL9Ms9z/Nfv9HfvKTn/zkJ/925q+LAJxMJl3BQcMIrg4yghKPLyvScMgOFgIKMMAA3s6L97qT7HZ1QOz3IyMjLt8GBgbMdOnBwUEZGRmpOKUbdZCf/OQnP/nJT/7G5u/v75doNFpxGehgMEgBuA6WTqeN4Cuy9FAWDzHn5ubKHmg6jrPi7KLtZBSAPzmjAEzbLrZZAnCxWDQi4Fpmx1MA3rhtpQDs8/mMyEgB+OqzRvX7arKWlhYJBoNGAMYS0NFoVGKxmLk/aJb7n2a//yM/+clPfvKTfzvz120GMKYd20GJx5enImMNa6TpV72+NerRGx+jfh0sBAVKOoKFc9SnO0unDQ4OujpT+486KtVbKS/5yU9+8pOf/ORvfP5YLCaxWEwikYgRgCH+trW1cQ/gOlixWDT7883NzUkmkzEPhisJhpXSMFM4nU7L3NycET9soRj7DGPPPFzHHq6ot1QqydzcnPh8PsnlcmZvQK/Xa2YoV3oQXywWTfter9csbZ3P5yWbzZp9jNGO9ht7K3q9XrMUJh5QY4/NSjPusEcyhF+fzyehUEgKhUKZuJ7L5SSVSlX0vVpb1WKWy+XE6/WK1+sVx3HMcsnpdNost2kvmVlNALb7D3EoFAoyNzdnlh7VS4RiieZcLme48CB/pbjC5ufnZX5+3uSBGFArduhbW/CgAEy7mmw1AnCpVJJMJiM+n88IeyvteY29sdciNKHuubk5s9+rXvZfZOn7x3Ec13cT9hj2eDwyPz9v9jUOhUJlS8/r71afz7eq5YTz+bz5bvF6vSsy4e8A9jnWPI7jmFhjWwMsu2zvP1ssFs1+6PjuqfTdAX58f2nxFX9r9N8t3S58qZQvl8sZn/B9X8v0Ng3VBOBisSiFQmHVq3PgBwT5fH7FMQcOHXuMC/xNxt+jSuOjUlxEVi8AVxqbyIt+dBxHUqmUYanmL8ayNvxtwWdxNZ8tfHax97be81sbflCHv/uriXWzWktLi7S2tkogEDDLQIfDYYlEIhKLxcruibb7/U+z3/+Rn/zkJz/5yb+d+esmANtgNrxOh+M6SHBOA2kwXSfyAQznqAN5dAcBHPXq9+hQXefw8NJa4CMjI66p4qgP57qTyE9+8pOf/OQnf2Pzo00sA93Z2Snt7e0UgOtsEOz0A12R1QvASNcPOAuFgni9XvOwFUJftboq1asfDuPBcDqdNg+utRUKBdeDZ4ih+XxefD6f68GzFijgN8pls1nXHpq1hEU8ONZ1a4EXPtsPvavNIrPbWmvM8vm8673P53OJ8LVmANtxwMN5xDmXy7lElFQqVSYIa2F2pbiGQiFXHxYKhYr9jdilUqmyumrFjkbbSluNAAxxCN9n+P6tZfhcrlUAhvClRVdbCKsmLuJ7N5/Pm/a1gIy0at8d1Qw/MimVSlV9sk3HSf8wpppPWgQulUpmP1n9vVpJiAyFQq7v9kqzbyuJlZX6vZqoudpZuD6fz/X3qFof6WMlAd7Oj76oZeDAD7PwN0GPD4jy9g8MKsVlLTOAbW78vdCcdht6rORyOfO/gP47hBn1dt/XsmKxWLanc6XPJf4G6h/U2X+3aMu2Y8cOCQQC0t7eLh0dHdLT0+MSf/Uy0M1w/9Ps93/kJz/5yU9+8m9n/roIwGNjY64ADg0NuYKExmzoeDzueuA6MjJi8tiK9+Dg8rrbUO3twMTjy9Od9aHhUb9uFz6hTtSLdrX/dns66OQnP/nJT37yk7+x+aPRqPT29po9gEOhkHR1dYnf7xe/308BuA6GWVAiyzOj8IB0rQKwnY6ZNyJiHhprw6yhauVrCYK2YbapNswkrcWwUru1hMVQKFT2oF0LvBsVgNcTM1ipVHLNOlspfyUx2fYd/uGhud0XmOlUrS2Uxww4u/xq+xsCcCXfaLSrwdazBPRqymAG8EqzRrWtRrislK+aT3Y+bM2wUv21bLVlquWDsKe3MqgkhEK01N8V+D7Ddxfy2GXrKQDj7+xK4yOTybjE1Ep9NDc35/rexGzUWnXr2bIYUysJn6vhLZVKqx5HGxGAITTr+vB3AT8iqCW8o00IyfhRmD2zvZKhbZ3XbgtxqNU2zW3YA7i9vV06Ozuls7NTuru7zR7AuHdolvufZr//Iz/5yU9+8pN/O/PXdQ9gOIhzOKRVaq1K2wHX1/Q/XEjXgUY+vEfawMBA1fe6HajrqEOr+Dpotm+1/CE/+clPfvKTn/yNzR+PL8/+7e7ulq6uLuno6BC/3y9tbW3S0tKy1c+sGtrw4Nue+YNlEKuJp5UeYFYS/LTYWenBpxb5NioA1xKmMTtJH2DeiABc6Vo9BeC1xqxYLEomkzHLXW+WAFytLzRbrbhWi0Gt/s5mszI/P29eKQDTrmZb7RLQmOWPpZNXKoPv7LWIy5stAGOWpeM45kin0yt+HjF7F39rNiIA235WE9uqpWum1eSp5stqBeDV/kAAYm6lo1p8IVCu5fsQK4DU8me1HJ+EALyaOK9GAEaajvNKQvha2sYS3zjm5ua4DHQVgwAMEbi7u1vC4bD5EShmAjfL/U+z3/+Rn/zkJz/5yb+d+eu2BDQqjsfjRqGGkwMDA2aDZby3r+tgxePLyjfOdfCQXwdreHjYqObwQdenpz3rTrI7C+3gGoKng11rEJGf/OQnP/nJT/7G5e/v75doNCp9fX0SiUSkq6tL2tvbpb29XVpbWzkDeINWTcjDnrLYm1ebPfNFl6k0AxjLJPp8vop772Em6EYFYOwPa5uehVzJNiIA28tAitR/BvBaYmbnt6/Xewaw/SBbzyavFVcIuLX4dfvZbNa1jHct32i0q8GqCXyZTMZ8brBfuL1E7EqiIGaP2svsVrPNFoCxF/laDLM1Mcu2HjOA9fd8NRHXblczIZ6V9lmuNLP1kxCAbbN9KBQKZd/D9pLctuVyuYp/8yutyqDtahKA8YOBSrNw1zIDuFQqufaGRr21/pbg86fzYNY42sLM4tV+RmlLS0C3tbWZJaBDoZD09PRIX1+fxONLPwZtpvufZr//Iz/5yU9+8pN/O/PXRQAeHR11BW94eNilQsMBDYOgDg0NuZzTkDoNYIDWULbCrSERBBxoF/4gDeW1z7rTdCcgH4JsDx7yk5/85Cc/+cnfmPzRaFQGBgYkEomYZSY7OzslEAiI3++X1tbWrX5m1fCm920VWV46uFgsmr3u8IAU+0dWMsz6gmEJaT0jy34onE6nzYN4W8C1H9SuJABXW7YT5XR6sVh0iS7rFYAxc0g/QIaogxh4PMt7YdrXbas0M6lWzGzf9cNv7MG8GQJwtbr0HtC14or9gms9mNftI846BrV8m5+fpxhM21KrJvDpva8xcxYzgVezdK/I8ne0x7O0FLQWALEKgBbGNlsA1vu+6h9p1FpOF593+Ip2VisA678V+IGIjkM1ARjfPdr/bDbr2gMXf/fw3Y395CuJr+jDfD5vhOO1CMB6NYrVmO1DLpdz/TgGexzj7wBETZ/PZ/pDL9UPDjDUsqtJAK6UL51Ou0Ts1QjAmIWu46n/plcy/K+BmBaLRfN51G0hTf9IbKW9mZvZ2trazOzfjo4O6ezslN7eXolEItLX1+e6v2mG+59mv/8jP/nJT37yk38789dNAIazCAocQ6PaKR08nU8D61eA6TI6GMiLc1xHu7odBAh+6UGAOnXQEVzdAehAvNfp5Cc/+clPfvKTv3H5sfwzZgB3dnZKe3u7BINBCsB1skKhIKlUyohm8/PzroefuVzOLPtsX9PmOI54vV7x+XySSqUkk8lUnP02Nzcn+Xxestms62FooVAQn89nlhLVM2pef/118+C2lg8QAkKhkKTTafMQHA/J4Vs6nZZisWjatEUUtIsH/16vV1KpVFm7pVJJ5ubmjKCAGbBaTIA4Uu26tkpt1YoZZrM5jmOuI34Qjx3HkWKxKPl8viKrjj0EXIhItnCu44LYYNxks1kjIKwmrvl8XkKhkOEFy9zcnLz88suu9l9//XUzvjCrHNdKpZJrrOBhvL0fNI32SZnehxWfQcdxypZ4xucVKwlAMFrt2M1ms0ZYw4HVG9AGvn+0EAVhTIvROh8+8/APPuE7CaIn8unvQVzT+SsZVjCAz/hM+3y+mkIkfEfc8LdGt5XNZl0CuS264W+e/k6228T3E+KE7yf7OxF+4/vH7sNisWhmjGo2/E3yer1lqzxUsmw2a0RoLZyLiIvVXnob34224Iu28fdwJRG6Ekel8YGZ0np82Pns+OJvVLVYVRqbYAuFQpJKpUw/6h9j6bpQDv2Fv7HwA2Ow0lioZPPz8+bzjDFo+619wLVK/xfRlqytrU1aW1slGAxKZ2endHV1SXd3t5kBHI1Gm+r+p9nv/8hPfvKTn/zk3878dRGAx8bGXAGCYwiiftXB1tegmg8PD5sADw0tr2ONA0GG+o00nAMcoAiabhPtal9t39G2VudtP5AX7ZKf/OQnP/nJT/7G5h8YWJoFHI1GpaenR0KhkHR0dFAAvgqt1uxSGo1Go9E2aqtdKpq2ZLV+cESjXU22Y8cO8fv9EgwGXUtA4x5A3y80w/1Ps9//kZ/85Cc/+cm/nfnrIgAnk8mKAYKyDUAESAcLzgEcjuMV5wMDAyYgAED9g0rl1u2jbd0WfEF9/f3utbwrDQBdvx1EdBT5yU9+8pOf/ORvfP6BgWUBOBwOS1dXl3R0dBjxl3sAXz1GAZhGo9Fom2kUgFdvWO6ayw7TGsFaWlqkra2togAci8UkFos11f1Ps9//kZ/85Cc/+cm/nfnrIgAnEglXoOCMDgLOESjk08A4bDUc9dodoYFx6CDrYKMN7Rve6+CNjIyU+YjA6w7VvgwODpKf/OQnP/nJT/5twB+Px83yz5FIRLq7u6Wrq0sCgYC0trZyBvBVZBSAaTQajbaZRgF49VYoFLgXOq1hrKWlRfx+v3R2dkpnZ6d0d3dLKBSSSCRi7iGa6f6n2e//yE9+8pOf/OTfzvx1mwGMQEFd1s7iQBqcQiAArYO8FlUe6jryINBaMW+kDZ3JT37yk5/85Cf/1vD39/dLX1+fRKNRiUQiZgloLBPHGcBXh1Xb85VGo9FotHpYPp+vuK8rjUZrfGtra5O2tjbx+/1mBnAoFHLt/dtM9z/Nfv9HfvKTn/zkJ/925t+UPYAHB92KNiBHRkZc6TaYzjs0NOQKMq7rOhEAXU4HRnei7lTUjfZ1p+nOwnU7aHaa9o385Cc/+clPfvI3Ln9/f79L/A2FQtLZ2SmBQEDa2tooANNoNBqNRqPRaA1smAFsLwEdiUSkr6/Pdf/QDPc/zX7/R37yk5/85Cf/duavmwCsnYFDg4PudbB1gG1nEQQ4Pji4vIEx0lAX0uy6EFB0APLr8mgLAYBqr/2088Af3Rm6LZyTn/zkJz/5yU/+xuYfGBiQ3t5eiUQiEg6HjQAcDAbF7/dLS0vLVj+zotFoNBqNRqPRaOu0SjOAu7u7JRKJSCwWK3vgu93vf5r9/o/85Cc/+clP/u3MXxcB2HEc0zicQQN4b8PDCQ2KNB1EHWz9cBb5AafzDg0NGR90oHW6fq//uUMb2iedB6962jXaJj/5yU9+8pOf/I3NPzg4KH19fdLX1yfhcFi6urrMDGC/3y9tbW1b/cyKRqPRaDQajUajrdNaW1vF7/cbAbinp0dCoZD09fVJLBaTWCzWVPc/zX7/R37yk5/85Cf/duaviwA8Pj7uchiOARQBteHxqqdgo56RkRFTH4KtAzs0tLTWtZ7ePDS0vOEy6rODgzQEHte1/3Zn63or5dWDgfzkJz/5yU9+8jcuf3//0h7AmAWsBeDW1lYuAU2j0Wg0Go1GozWw7dixQ9ra2lxLQIdCIent7ZV4PO4SgJvh/qfZ7//IT37yk5/85N/O/HURgBOJhHEKDmhH4VA8HjfgcAwB0sHDAah4PC47d+50BRn163ZxTXeU7lC0j7wjIyMmgLrj0KbudJ2G9nRQyU9+8pOf/OQnf+PzR6NRIwDjYVB7e7sEAgEJBAIUgGk0Go1Gq2D5fF7m5ubEcRyZn5836aVSSbLZrKTTaSkWi3Vrr1AolLVF2zzLZrPiOI7k8/mtdmXNViwWJZPJiOM4kk6nXddyuZzMzc1JLpdzpWN8FQoFk1atDlrjWUtLiwQCAQkGg+bHnhCA+/r6zD1Hs9z/NPv9H/nJT37yk5/825m/7jOAdYBwaFio3TrguhMGBwfLAqYDFI8vT6nW0FphtwNdKdjVOsVuF+3hFQy6g/UvAMhPfvKTn/zkJ3/j8kejUYlGoxIOhyUcDktnZ6d0dnZKe3u7BINBCsA0Go1GW5dls9m6CqBXo+XzefF4PDI3N1eWlkql6tpWNpvdlHppS31mC73pdFo8Hk9DC+4ej0dCoVBZms/nk1KpZNIKhYJ4vV4JhUJln9lKddAaz7D/bzAYlPb2duns7JSenh4Jh8MSi8UkGo021f1Ps9//kZ/85Cc/+cm/nfnrIgCPjo7KyMhIxYBpR9EozgcHl9e/Rpn+/n5XMHUAAItzPYUbQUAb8AWBRkAQFO0T8qEM2kU68qAe3anIS37yk5/85Cc/+RufPxqNmuWfIQB3dXWZ/X9bW1u3+pkVjUaj0RrMHMcRj8fjEpm2o1USgOfm5sTr9bpmUtbLNqPOZrdMJiMej6dsRqxI48fbFm9zuZx4PB7JZrMmrVAoiM/nc43hWnXQGtNaWlpcewB3dnZKd3e3RCIRIwA30/1Ps9//kZ/85Cc/+cm/nfnrJgDH48trWeMAGBzQwdTB1kHUQUN+XacuY6v2gEUw4APO7Q7U5dBhdlmdR3cAfAMP+clPfvKTn/zkb3z+eDwufX19EolEpLu7W7q7u6Wjo0OCwaC0tbVJS0vLVj+zotFoNFqDWTMLwD6fTzKZzBZ6RVuL1RKAG91s8TadTovjOBuqg9aYtmPHDjMDGP/vh0IhiUQiZh/gZrr/afb7P/KTn/zkJz/5tzN/3QTgoaEhA6IDYDuLQOt8Ovi6nK4TQdGA9j9lONedo69DAa8W0Er59CDQfur88Xic/OQnP/nJT37ybwP+gYEBiUajEolEpKenx7X8s9/v5xLQNBqNRluTYUYhhFF7tuHc3JxkMhlJpVKua8ViUebn5yWVSkkulzNiVSqVci1Lu9p8Ikv78c7Pz5v2bJGvWCwafxzHcflTzfL5vKRSKXEcxwjdEICxL3AlH+Cj9kHvFww/Ua9ekrhUKpm9W/WSxEhLp9OSy+VcZUulktmjuFZsKvlVKBRMjEulUtX2EVe9R2w2m5VUKlVz9mw+nzf9Njc3V/GHAjrOGCuIbbFYNHFDnPL5vGQymbL9amtxFotFSaVSZmltCPeV6tdl4DvGTDqdrhonO5bastmsiaG91DT8npubk1QqVXWGbjXfwAXxtlQqVdyXWsetUl9UEoCxxzDGHvrabh+xxjjU9a80BvDZRJwzmYxkMhlX/63kO23ZMAM4EAhIV1eXhEIh6enpkUgkYraDaab7n2a//yM/+clPfvKTfzvz10UAHhsbM9OP0SjO4Yx2GO+1wwMDywq1BrMDgzQEBsGxVXvUpTtQd57uBHsA6HII2uDgoAkeymnfyE9+8pOf/OQnf+PzY9k3zAIOhULS1dUlwWBQWltbOQOYRqPRaGuyfD4voVBIfD6f5PN5Iw5htiwEtUKhIB6Pxwh2EI+wRykEJluAWks+PRt3fn7etfxtqVQSr9dr3heLxZozHUulkhG2SqWSSzysJc55vV6Zn5+XXC4noVDINdsUIp/H4xGv12vEaK/XK16v14h1Ol+l/Ya9Xq8RMFE2FAoZcaySiFfLr0KhYNIgbFZqv1QqmXzZbNaI/7Zoqg1ibC6XM7Nvbd8g/KFtMGgBGGnwGbFYK6euB35Xql9kSbANhUJmTCMmWmS142THEgZhE3n0ZwHX8R5xriVwzs3NGd9KpVLV2GrLZDLi8/mkWCxKqVQSn88nPp/PlafSMtJer9fEKpVKuZY8LxaL5rMJKxaLrvG80hjAnsTZbNb4hf2YEYPV+E5bNi0At7e3S1dXl/T09EhfX5+5j2im+59mv/8jP/nJT37yk38789dFAE4kEqZyW2Wu9h4O9Pf3m2DYwQcgoHUZXAfMwMCAWYcb+e0g6I5BQHCODkQdKAtf4ZvuOF0H+clPfvKTn/zkb3z+gYEB6e3tlb6+PgmHw9LV1SXt7e3S0dHBJaBpNBqNti7z+XxlwpPjOGUCDQRUCEMQg/RM3Eri2WryIY+e8ejxeIzoBsFQz46tNWsVwp7OU2kJaNt0fuzBWknE1eIfBG17tmOltmzxDGV1bCCg6Riu5Je9jHe19iGke71e8fl8K86ihmAHs/tttXGutHRzJcFzJU4Ivba4atcPkdaeqWu3WcnXarHUsXIcR7xer8kDERX+1xqbq/XNNnvcgVkL+HYd9ucYLHrZc3yuUY89M3ulMYDyeF/p87Aa32nL1tbWJn6/Xzo7O6Wjo0NCoZB0d3dLX1+fxGIxicViTXX/0+z3f+QnP/nJT37yb2f+uu4BvHPnTpcDaBCB1EDaKQQE7zWgfkV9CCI6BJBDQ0MyPDzs6iQo4+hg3YYdQLsjNYsOLtJ27txpmMhPfvKTn/zkJ3/j8w8MLC8BHQ6HJRwOmz2A/X6/tLa2bvUzKxqNRqM1mFUSniql2SJbJVGv0n7Cq8mH95hpCYHNnmXp8XiM2FZLyK3kx2oEYCzzjOVyqwnAK4mbqxWAVxvDlfxarQCsr612BmahUDAzt21xerVxXq0AvFbOavVX2yt4PQKwnvWqxyZmPes8eoZ3tRnAq/VNm+4z+IAfbtQSgOEPymC2vxaf9Y8rRMQlZMNqjQH0E8ogjz0WV/KdtmyYAYwfeeoloGOxmOt+qBnuf5r9/o/85Cc/+clP/u3MXxcBOJlMljmJxjSkHVjbGcAiaHAa0Mg3PDzset/f328CgSBU6kTkRVsIFDoA7aGjKvkKf8AHX8hPfvKTn/zkJ3/j82PPL+wB3N3dTQGYRqPRaBuyakvxVhOA9UzBegvA9p6nthUKBbO0b60ZhKhvLTOA8/m8Wdq5Wv6tEIBX49daBOBsNmvEypVmAKdSKZcgWK3f6jEDeD2c1erH+3rMAK40g72SFYtFyeVyZkasnmVbyde1zACuNPO8klUSgFcj9Pt8PrP8NoRg2EpjoFQqmTz2PsNr8Z22bK2trRIMBqW9vV3a/z97bxPjSJXme3vbEhvrXSHdnZEmnf62I/3tdGbWFaag1Vv3etQb79heL1iO2hJCeiU0MhJXqEfN9SsQSH1RTPeVQLolj+ih7jsvZmaYGYaKaaju6S66AwoKmm943kXpf/KJ4wh/ZDory47/XwqVHR/nPL/nRBrCfz/nFApSKpWkVquZNYD1l8VxeP6J+/Mf+clPfvKTn/y7zL8RA7jX6wUa7na7geCOjo4CSdLB4BjgdbJ0G7jm5OTEDJCdbP0eg2uD2wnHe/1aJx7n4nydULRvt0l+8pOf/OQnP/m3k7/T6Uir1ZJarSaVSsVMDUcDmKIoijqrwkwiu6pPREwFIbRJAxhTCdvmEwzh6XQaasRGTbWL9jCFtIgsXQPYNvowle1lG8CrxIVr0E5Y9azI3WmVYebZaxeHSd8bWDM4bNx0nsP6BgP2wYQOy8UqnHbMUVNA62maw/q01yJGXjQj2tJVrSISiCGsgt42eKGw2Oz1icOE8dI/erDzYLeBe17HgrWatZCbZDIZWpm86B4QuTsuUbyrxk6dKp1OSyaTkVwuJ5VKRRzHkWq1KrVaTer1ujSbzVg9/8T9+Y/85Cc/+clP/l3m34gB/MgjjxjXWXeCoJBQHD85OZmDPjk5MdcB0k4G2sAG517vhwPebrcDycAxPfDYj2PYj9f2TYD44L7j2OHhIfnJT37yk5/85N8B/na7La1WS+r1ujiOYwzgXC4nuVxO9vb2Lvs7K4qiKGrLBFPNcRxj4vi+b6ZqdV1XRqOR9Ho9Y9p4nhcwVLHfNiJXPU/k1KzCVLGO4xgz0HVdSSaTMhqNZDqdLjWc7PYcxzHvNYeWNkXDzvd93xiNvV7PmM/YNxqNjLmmz0NfWNM2mUzKbDZbOTfL4hI5NTKxhZ2DHKJdxJNKpSLNOJi5mP4Y5p+uhrXzHGbcYu1hOz7kYlVO5DWVSpmKUjuPtqmK9vRUzlp6anFMkWwz6rZwb4LP931T4TqdTmUwGCytdrVjQ551PmyhQho5wQZe+/5CblAtjzF0HGeuD4xPWLXwsnsAhrbe7Cnal8VOBYU1gHO5nJTLZalUKlKtVqVer0uj0ZBmsxmr55+4P/+Rn/zkJz/5yb/L/BtbA9gOAhsS0e12TcAIAMHoROB6HLfP18A6Se32qSvebp+WSSP5iEcnEHEdHx8Hbga0jX663a6JVTPoY+QnP/nJT37yk3/7+ZvNpqkArlarxgAuFAqSzWYlnU5f9ndWl6Kvv/1Obn/+pdy687nc/OhT8fxP5F9u3ZZ/++C2/MeHd+S3tz+VDz79XD754iv57vvvLztciqKo+04wJG15nifT6XTuGPZjw/HZbGb2rXNeWLu2fN+PPBYltGdfH2V44hwYufp8/X46nQZMNuyzr9N92ddG5UbvWyUum9WOVbdrG3/L8iFyd6y0Sbto3NBmWPUxYkJbdh7X4dTX2Hm0107W+6KqbDVTFKOOJ8y4XHQsTHZsYfkIU9SYhd2bEJgWtR31GYBjUfcATObxeCzT6VRc142con2V+406NYDz+bwUi0UplUqmArjVapkK4Lg8/8T9+Y/85Cc/+clP/l3m31gFMILodO662LpT7Ot0OibZOEcnF4Ogr+92u4H3SJKdNN03EoWkoB/7WvSFJOIcPdj6HLRp94lzyU9+8pPldyPIAAAgAElEQVSf/OQn/3bzY6vVauI4jpTLZSmVSpLNZiWTycTKAP70y6/lPz/5s/zbBx/L9ff/KK//5tZK2z/89k9y40+fyAd3PpfPv/7msjEoiqIoaqe0bK3ly9SyaZap9aWrsSHcA+v8WIM6la4ALhQKUqlUzBrAjUZDWq1WrJ5/4v78R37yk5/85Cf/LvNv1ADWyUMZsobQHdsbrrUhu92gA64h8VofD4NFSTXewxXX8eFf3Za+Bm3rAdL9k5/85Cc/+clP/u3nbzabUq/XpVarycHBgZRKJSmVSpLP5yWTycRiDeBPvvhK/vkPH61s+C7afv3eLbnxp0/ki6+/vWwsiqIoitoJ0QCOl5LJ5JwBPBqNxHEcTvF8RoVVAMMEbjab0mw2Y/X8E/fnP/KTn/zkJz/5d5l/owawThQccZ0YnQS8RqI6ndNSZgSHxGIwsB/twUk/OjotddYJw7FO53Qebp0Y9BGWSCTfHmz0hf1oi/zkJz/5yU9+8m8/f7vdDkwBXS6XzRTQ+Xx+p9cA/vjzr+TGnz6Rv3/vg42Yv3r7f3/7J3nvwzvy2ZdfXzYmRVEURW2tPM8LXf/4suX7fugaudT5NZlMJJlMynA4NGsg9/v9+2bst1HpdHquAlhPAd1qtWL1/BP35z/yk5/85Cc/+XeZf2MGMDpFAAhGJ1QnOgxE77PPtROJfbo/nUg9INinBxixtttt45Dr/foG0YnVA27vJz/5yU9+8pOf/NvN3263TQVwtVoVx3GkWCxKPp+XbDa7kxXA338v8v5Hn8qv39us6Ru2XX//A/ng088vG5miKIqitlJR6xpftqLWb6Y2J6wNzKrf82tvb0/29/cll8uZ6l9UAMP8jdPzT9yf/8hPfvKTn/zk32X+jRjADz/8sOkMm05CWPJ0YnCuTqp9nZ1EAOEYEoBzdDyAxYDYfXU6dx1yxHV4eOrMHx7eLaHWMei+NQf5yU9+8pOf/OTfbv5ut2sM4Hq9LpVKxVT/5nK5nVsD+POvv5Ub/icXbvwGpoX+zS15/6NP5ZvvvrtsfIqiKIqiKCpmymQyksvlJJfLSbFYlIODA2MA62eJuDz/xP35j/zkJz/5yU/+XebfWAUwAtNJwXs40uhYA2lIXcasg8Z5ulwa73Wf2OyBOD4+DvSFNnC9bk8n8OjoKMCBROMcO+nkJz/5yU9+8pN/u/lxPap/tQGczWZ3agroj7/4Sv7l1u17av7q7SLWBr5285b85Jevh25PvvH2Suc+/up1eemd95f29exb7658TVRMz7717tK2n5i+OXf8iembS9u4dvOWPP7q9bn4dNtR27Wbt1bq48btO/LkG28HYr1289ZK+YqKWcdBURRFURS1ae3v70s+nzdrAMP8rVar0mg0zPNAXJ5/4v78R37yk5/85Cf/LvNvtAJYJxCwGkY77DoQfQ4COzk5CQxAu90OJEjv73Q6gb4AjmTrQbYHNGywdbyIGdvx8bFJvI6F/OQnP/nJT37ybz8/2mk0GuI4jlkDGNNA74oB/PnX38j/ufnHSzN/sf3zHz6Sb7/7fmNcz771riR++rPI7aFnXpYbt++sdG75uVfMuVpPTN+UB59+IfKaMLN0UT8PPv3C3DU/+eXrgTZtlZ97xRy3jdKX3nk/cFxvMFYXxZP46c/k2bfeXdjHjdt35Ce/fF0eeOr50Osfe/G1OSPY7jfM4LXHhKIoiqIoatPKZDJmCuhisSiO40itVpNGoyGNRsNMAx2X55+4P/+Rn/zkJz/5yb/L/BsxgK9evRoICIEcHh4GoDQk4BCg7VLr1xoA19v72u27jjeSjIToGHT/Oj5ce3JyYs5BghAjNn3D4Fp7QMhPfvKTn/zkJ/928rfbd9cArlarZjq4YrEouVxuZ9YA/vPX31xq5a+9ef4nGzOBl5m62lBd5dwf/+JaoP3HXnxt6TWJn/5srmp33WvOagC/9M77kabspgzgG7fvyEPPvLy0jQeeej5QFR3Wr2180wCmqLNpOp3KaDSS0WgUuSas67oymUwi12b1fV/G4/HC9UXH4/Glre3quq6Mx+ML7WM2m4nruhfaR5R835fJZLLx9V3R7nQ6nduPnHJN2XujTY7xRd0vcdHe3p5Z3kWvAVytVqXZbAaeVeLw/BP35z/yk5/85Cc/+XeZf+NTQANKJ0Y71wgQ+/V7O9GAQHL0OToZSK4+306K3TauR5IQix4UfVzHhBvAbpP85Cc/+clPfvJvN3+r1ZJWqyX1ej1gABcKhZ0wgL/+9jt5908fX7rpa2+/vf3pRvhsA/HZt96VZ996d864vXH7TqjZeO3mrYDx+eDTL5i2wwzMh555WcrPvRJaEazNTb3/8Vevy7NvvStPTN8MmLUPPPW8qZo9iwF84/aduTgefPoFKT/3ijFsMb0z8qKN3MdefM3sv3H7TqQBHFZdXH7uFSk/98qc+fzAU8+bKuqw/OnjYeNHUdRyDQYDSaVSMhwOpdfrSTKZDJh9vu9Lr9czxnCv15PJZBI4PplMxHEcSSQSkYbSeDyWRCJxaQbpcDiUVCp1Ye1PJhOTx3stz/NkMBgszP9ZNJ1OxXGcOfN3NptJr9cTkbvjn0qlLs3Yj4s2OcYXdb/ESVgDOJvNSrFYlHK5LNVqVer1ujGA4/T8E/fnP/KTn/zkJz/5d5l/owYwkqU7tvfZyUFSjo9PF13W75FYJAob4AGnr8W/6B/t2HEhWdiP85Aonfiwa3X/5Cc/+clPfvKTf/v58bpWq0mlUpFSqSSFQmFnDODffHjn0s3eqO3DP39xbr4oA/HG7TuhxnDYuWH7b9y+EzA3H3rm5bk1f5984+3AOdq4jTKG7XZRcXwWA/jxV68vrEJ+9q1359beXTTNc9gxOzeHz/9qbprsqKmeoyqPNR8NYIpaX47jBEwgx3Gk3++b9+PxWAaDgXnvum7ASHUcR8bjsUyn00hDyfd9YxBflgFsazqdBrg2oV6vdykGsIgszP9ZhHEOa6/f7wd+BDAcDjeey13UYDCYM9PX0SbHeNP3S9y0t7cXmAK6UqlIvV6XWq0WMIHj8vwT9+c/8pOf/OQnP/l3mX+jawAjMHTebrdNEhG4fm8D6veAwFzYANNfzgKi2+3KycmJOX54eNchv3LlSmDwrly5EjiONpAUPUiIAbFhIHV8ekDJT37yk5/85Cf/9vO3Wi1pNptSq9WkVquJ4zhmCuhMJiPpdPqyv7M6s25//uV9se5v1PZPf/hQvvr2u3MxbsIA1kYqKoCffOPtwLn2+rbQE9M35yqNRaINYJGgMfrQMy/P7VvVALareVfRugbwj39xLbQ62pauuA5jsiuFowxmiqKWyzYsR6OROI5j3vd6vcDUyZ7nSSKRmJsqepGhNBgMxHXd+8oAtjk3oV0xgJdV9SYSicAxVD9Ti3Xe+58G8P0jrAGsK4APDg6kVqsFvhiOy/NP3J//yE9+8pOf/OTfZf6NGMC9Xs+UHSN4OzE6odivB0EnAiXNSDqSgTaRZD1wegD0QB4fH5vkRA0wNrSr48Q+Xcatrzs6OjIDS37yk5/85Cc/+bebH9M/owrg4OBASqWS5PN5yWazsre3d9nfWZ1Z7/7pk0s3eZdtv/v4s3MxRk0Bffj8r+aMWfvcn/zy9bnzYKQuM2S1wszeRQZwmOl5FgN4UR9RWtcAXnT+ukx2RfAiU56idkFYX3Y8HgfMV0zBjOOj0ShQnbmu7GrOZDI5Z1qFGVlRhpLneWa64PMaYJ7nmRyErV8alSMc00Y2poSeTqcrVWXieqx1PBqN5gxS2wC2+xS5W1lr5wD7wtpcJM/zTCyj0Sg0/9PpVCaTyVrrvQ6Hw0AVuNZsNpvrZx0zEaye55m4w67DWIetPwxufd2iXM9ms7VyO5lMQmPDuseTyWRuDNG/HhP77zSRSMhoNJLpdBq51nZYHpaN8aL7PkphY4bPktFodN/8UON+VTqdlmw2K4VCwRjAqALGM0ecnn/i/vxHfvKTn/zkJ/8u82/EAP7hD38YaFQnCR0DEAAIBkldlLijoyNzDo7pgYKrrhOG1+hLJxrH4KyjXSQTbeqY8S8GWvMhweQnP/nJT37yk3+7+bvdrjQaDTMFdLlcNl8OZbPZra0A9j/7Qv7+vQ/ObdD+5St/J82/+Vv5L0+/KImf/kx+8OTP5S+eeVl+9MJr8tfX//Xc7c/+05fPv/7mzJy2gbhoyuFl5z749Auh69eiojVMYZXGIrtpAGO66jDZFdNRTLq9B556PvQ6itp2YQ1emGCz2UySyaQxs2AKoVIX1ZhnnZLXrvwMM23XMYB7vZ5p7zwGsOu6xkgWmZ+6ut/vmxxhymkYgrgWFb9YwzaZTK5kmE+nU+n1epJKpaTf7xuzNpFIBK7VBrDdp8jd6bTtdYL1Gruu665cQQxDEDz2GszYh/fj8XguZ1FKpVLG6LTNwLBxXtUAxr3pOI6ZDrnf7wfuZ7BpM3cwGBhDejabza1fG5Zr9NXr9aTf7680/TLuCxjHemwmk0nAFEeb4Nf3B6YX11xYA7vf78+Zw1FaNsbLPhsWKWzMUqmUMbcvaz3rbdHe3l5gDeCDgwNxHMdMAd1qtWL1/BP35z/yk5/85Cc/+XeZf2MVwDo4BIaOEICGswOzNz1AaM9OjE6shsZ5GFS9336tz9F96ZsC54HNHmR9PvnJT37yk5/85N9eflQANxoNqVarUiqVpFgsmgrgbV0D+J//8NG5jNm/vv6vxvRdtP3ohdfObQLf/OjTM3MuM3UfeuZlM33zonPLz70SWNvWPtde/xey1+GFFpmz+ppNTQG9yJxd1s6iYzoubZDb0pXUiD+MyV4D2Z4amqJ2QePxeK4as9frGWNIROaMyMlkcqbpXUej0ZxxfB4D2F5n9zwGcK/XC7SlTa6wHE2nU0kmkyYee8rndaeAHo1Gc9Mco4pYx6hNs7A+9DnIGcxA3/dXMgYnk0nADNdtgbff789VxCYSiaUmKKb4dhzHmMDJZHIu5rNWANvjKCLGEBY5NTG1fN+XZDJpYg/rLyrXdp4WSfchIoGqadtYDbu/7PvDNlHXuf9XGeNVPhuiFJZDHdtFTJG+S8L6v/l8PlAB3Gg0zHIwcXr+ifvzH/nJT37yk5/8u8y/EQP4scceM+A6YLwGlB003HccOzwMLrys4TqdTsB9b7fbZn5s3YceBJyLf8P263j1eUdHpwsxo23Ehl8K6LjIT37yk5/85Cf/9vNjX7ValWq1Ko7jSKVSkXw+L7lcbiungL7z5dfnqv796+v/Kj948udLzV9szb/523MZwP/4+w/l+++/PxNr2LTO2JZV3tpr1NomrzYnH3z6hbnjdvXq4fO/MseiDGDbAIVxG7WWMK7Rx56YvikiMjelMvZr3sdfvR7Yt64B/NI77y80ykWC6wQnfvoz02eUqb3IiKeoXRAMM0xVDFNVm3u2sXSW9T2n02mo4RNlANtVhmF99no9M4Uvjq87zTGENYRhcGmjLmrtXR37Jgxg+3ybeV0DWOSu+YmKbXta4yj1+/05XjuWRCIh4/E4cN/oatEo2aY0OGB2RhnAtmkbpbCx0nmKGpcw43wVA3jVKtZFfzM4pnMJgzbqBwZh/a9jAK8yxqt8NqzLq9loAEcLU0DDAHYcR+r1ulSrVWm1WoHnnDg8/8T9+Y/85Cc/+clP/l3m31gFMJxmAOlgUE5tn4N/kWgbWLv0gEbbgGm323PnoR20gU0nAcfgsqNfPRgYULSNfjQL4iY/+clPfvKTn/zbz99ut6XZbAYqgAuFguTzeclkMltZAfyfn/z5XIbsX6jK0lW3/sv/+1x9fvzFV2diXWcN2bBzdRWtXeFqG6yo2C0/94o8+PQLc8e0QWwbos++9a48MX1zrvoV1cm20frQMy/Lk2+8LU++8XYgRt2PbSaDofzcK+aaVUzeZcf0fm3olp97JbT/sGm07armsNzSAKZ2RWEVk7bOawDb0wXb/WtDyfO8QOVjVJ++75spbFFZnEgkZDgcnnmNYs/zZDKZmLbQziIDGIbnRRnA2vg8iwGMdlBBuso0zWH3RJgBfJY8r1Lha/8AIKxadVHsYQYwKlkXGcCobL1IAzisAnvRsXX6X8cAXmWMV/lsiJLdFqZ9BiMrgBfLXgO4UqnIwcFBoAI4Ts8/cX/+Iz/5yU9+8pN/l/k3YgA/+uijgYBtAOzTkHiNgAAAd90+z04azteOOfrRyUDS7X70PtwE9o2gr0UsOvE4F9eRn/zkJz/5yU/+7eZH3/V6XQ4ODswawJgCehsrgP/tg4/PbMT+t9f+IdSY+7/+7/9HfvTCa9L8m78NPf6DJ39+vmmgb59tGujzGsDXbt4KmJi6ildE5LEXX1vJALerb89yjZ5GOWqz43vpnffnTFi9bcIAvnH7zpwJHbbZVdTrTGtNA5jaJWHd2EXm03kMYN/3pd/vR547HA4D08y6rjs37ewqfYYd931fXNddWpWK67XpqA1B5EjLnkr4IgzgwWAQmG53FQPYnhZYm+v2tMKLYkmlUoHz7Gm/+/3+WtMfa9nTHdsGr15fWeTuPbJK1alIuCmbSqUC69iGma06prB7aTAYnMsA9n3fVKiHCetFR2nTBvAqY7zKZ0OUllWvD4dDGsALlMlkJJfLSS6XMxXAWP+32WyaNYDj8vwT9+c/8pOf/OQnP/l3mX8jBvDVq1cDQYYlqt0+daHDYAGHc7GwMoLVydR92QNoDy4GAy68vg7H9ADqgdEl14gF/SF+7eqTn/zkJz/5yU/+7ebHvzCAK5WKMYC3cQroz7/+Vq6/f/bpn6MM3r++/q/mnB+9EG6K/rfX/uHM/b79h4/OxHteA1hkfh1fe9rkx1+9HmmyPvj0C3NTTYssNoCjrrlx+87cdMp6+/EvroWuwfvSO++HmqmbMoBXia383CummhlaZgCHVTBT1C7I931xHCcwnfJgMAgYdGc1gNF2v98PVOvqaZp93w8YdP1+P3QK57MYwNi3ypTQiEvHrdfOtU1JTI2rr9eGFswzrHO7Sv/JZNJMq6zjgWwTDXzD4VBc15XBYBBYT1dE5qouV1m/FWOCe2I8HovjOIH8wgAfDAbiuq7pf5UfBei1ZX3fn5s6GtOFe55ncr+qMLWwvpdtU3QwGAR+ZDAejwNjizWB+/2+uK5r1mI+jwEsIma9Y0wxPplMzNjotZBxbN1qb1yv243SKmO8ymdDlOy/R+RwMpkEqtGpcKXTadnf35dsNmsqgOv1ujGA9fNLHJ5/4v78R37yk5/85Cf/LvNvtAIYjaID/UWq/brb7QaCtp1sBK2TfXJyEkiWHhQ7ybotHNfJQ+JwHQYcfYX1YW+4Fu2Qn/zkJz/5yU/+7ebvdDrSaDSkVqtJpVKRSqUixWLRVACn0+nL/s5qLd3+/MuNT//8F8+8HDjnxX/6j1AT8EcvvHauvr87wzrA127eCqz7e9ZzH3/1euBYmNH67FvvmuOPv3p9bk1gLd3WonWJw3Tj9h2zfi+mjw6LJ4wPHFHxPTF9MzKWRcd0bE++8bY574npm3PGL6TzZVc7Qy+98/7K40dR2yYYM+PxOGAeua4ro9EoYCp5niej0WhptSHOC9t0H77vy2QyEdd15wxErAs7Ho9NHHZFr30cbQ8Gg5UNOs/zZDweGzMzaq3WsOOz2cz0r2PDvlVMUZhiYflB3xgfbcDp/cijHkPXdQ3XOmsjoy0whY257/uBvK+zJvRsNoscc5HT6bhXrWiFer2eqd5etObxbDYzYxlmlup71/M8k2fkcDabmeOrVJjrfu0fQYT1qblxb9p92WONtlfN2SpjjH7CPhuihLFDWxgD7AvLJxVUOp02/29fLpfFcZxAFXDYM9AuP//E/fmP/OQnP/nJT/5d5t+YAQwIOxkIAoEhIH1Mw+McJAvgcMTRNtpBf0hYWOKRRBseiygfHR0FYkKyEAc2nAtOHQP5yU9+8pOf/OTffv5OpyOtVkuq1apUKhUplUqBaaC3bQ3gW3c+P7cBbG//9X/8r7nzLsIA/uLrby87fRRFUVSEUOG4jil5meKaqJvRulW5FHU/CmsAowLYcRypVqtSrVZNFXCcnn/i/vxHfvKTn/zkJ/8u8290CmiAITlIXLfbNYHYcDimE354uN7CyfgX16ANu28Moo4L5yI5uB4bmHRicSPowSA/+clPfvKTn/zbz99sNqVer0utVjNTQBeLRclms5LL5bbOAL750afnMmFX2f5q+laoAfyXr/zdudr9+IuvLjt9FEVRVIRms9mZ1i69LNEA3oxoAFO7oHQ6bdYBLhQKUiqVpFKpSK1WM1NAx+n5J+7Pf+QnP/nJT37y7zL/RgzgRx55xASAYJAIBILX2u22g8IxnSSUPeNae+B0u0gOBqfb7Zr27EHCPiQTx3X8dtJ1u2Hnkp/85Cc/+clP/u3mb7fb0mg0pF6vm+ngyuWy5HI5yWazW7cGsOd/cuEG8H/9H/9r6TrBZ9n++Onnl50+iqIoakdEA3gzogFM7YL29/clk8kE1gB2HEfq9bo0Gg3zJWpcnn/i/vxHfvKTn/zkJ/8u82/EAO71eiYJ+l/dMQLEfiRBJx/XhiUQ4PbA6YTrxCKpuh287nSC/zOH1/o4rsV+3T947MSSn/zkJz/5yU/+7eZvNpvSbDZNBXCpVJJSqST5fF4ymYxkMpnL/s5qLf3LrdsXav7+9fV/lR88+fOl6wSfZfvdx59ddvooiqKoHVDUGq/UesIauPY6yRS1bcIU0IVCQYrFopRKJTk4ODAVwM1mM1bPP3F//iM/+clPfvKTf5f5N2IA//CHPzTJ1AGjU52Uo6PTMmj8i4TrRNiJw3sNZg/E4eFdJ9weUGz2AKB/JA3t6+MYEP3avlYvzkx+8pOf/OQnP/m3l7/dbkur1ZJarWYqgIvFoqkA3rYpoP/tg4s1gP/imZdDq3//avrWudv+/Sc0gCmKoiiKoqjNCj/q1NM/V6tVqdVqpgI4Ts8/cX/+Iz/5yU9+8pN/l/k3YgA/+uijgQBtYGzdbtcAXLlyxcAjaUiWTiSShDb1a53ATuduubR22hEL+gxLJF7jGt0/9usY9A2ibx7yk5/85Cc/+cm//fxgq9VqUq1WpVQqSbFYlEKhINlsVtLp9GV/Z7WW/uPDOxdm/jb/5m8vZO1fbP5nX5yb/4npm/KTX75utlV04/YdefKNt801T0zflGs3b4We++xb7wbOW9T/s2+9G9qGji+sjTBdu3lLHn/1uvzkl6/L469el5feeX/huTqOJ994W27cvhN67rJ4Na+9RfFRFEVRFEXdT0IFcD6fD6z/W6vVpNVqSbPZjNXzT9yf/8hPfvKTn/zk32X+jRjAV69eDXSKTq5cuWKC0GDYkEAcAyDO08nBefo43G+dELSFRHQ6d11y3Q4SgAHWg4tzccwecM1iJ5X85Cc/+clPfvJvN//h4aE0Gg1pNBpSrValUqlIoVCQfD6/lRXAv7396YWYvz964bULNX9f/80t+eSLr87N/8BTzwfie/KNtyPPvXH7jvzkl6/PXYOt/Nwrc0brT375euC4rfJzr5jjYQb0S++8P9dPlDmL83WberPbv3bzljz2Yvg4PfDU8/KTX74+19eyeDXvsv4piqIoiqLuR6XTacnlclIsFqVYLJpZfxqNhrRarcAzSByef+L+/Ed+8pOf/OQn/y7zb8wAtoM4OTmZA0HHCAzBAA7nIVgEqQcIx/UA2UnUg2H3o5OMwbKv0xy4Bvs0ExIbNgjkJz/5yU9+8pN/+/g7nbvrAFerVXEcR8rlslkDOJvNyt7e3mV/Z7WWPvj0842bv3/5yt9duPn7+m9uyZfffHsu9iemb87FePj8r0LPvXH7jjwUMZ21bZxqE/i8BnCYQfv4q9dDY3zpnfcjzWm7/WXnYnvomZcDJjANYIraDbmue+FrtPq+L6PRiGvBrqHZbCau6152GBuV53kymUwC+8bj8dqcF3HPzmYzs/az67oynU5lPB7LdDoV3/c32tc6cl1XxuPxyufyb2zzSqfTkslkJJ/PGwP44OBAqtWqMYHj9PwT9+c/8pOf/OQnP/l3mX8jBnCv1wsEgCAxNzYC1wnCe5yP/TpB3e7pXNnHx8eB+a7t63QS7DJoxKD7Pjo6Cj1Pc+h/EYu+xh448pOf/OQnP/nJv938rVbLrAEME7hQKEixWJRMJrN1U0B/8sVXF27+/uDJn2/c/P31e+FTLq+jw+d/FWpUhlXYhlXVlp97RcrPvTJnpD7w1POmjfMawGEm7UPPvDx33o3bd+TBp18InPfg0y9I+blXjHGN9m/cvhMaM3jCOFeNV/M+9MzL8uxb75otappsiqLunXzfl/F4LIlE4sKNRs/zJJlMzpl/VLgmk4mkUikZDoeXHcrGNJ1OpdfrieM4gf2O48hgMFipjYu+Z6fTqSQSiYDhOxgMJJVKied5G+9vFQ2HQ0mlUgvPuZd/y3EU1gDGFNDlctmsAdxqtaTT6cTq+Sfuz3/kJz/5yU9+8u8y/0YrgDWYLkG2obUzDVf68DBY0qyh4HLDEUcC9CDhXJ0w3Q4ShzZ0ItCWjtW+AfSNgDYQl46Z/OQnP/nJT37yby+/bQDrCuBcLrd1U0B/9/338sb7H2zElP2r6Vuhhmrxv/9P+dELr81t5zGF37710bm4r928NWeA4rW9zq49DfPh87+aM4ntSl1U6Z7HANYVyrZha5upj796PXDcZnj2rXdDYwrr98btO3PmONbvXccADuOlKOr+0KZNo8FgINPpdGPtxVW9Xm+nDGARkdFoNGcAn0X30gD2PE8SiYSMRqON97dp0QC+GKECGD/ytA1gXQEch+efuD//kZ/85Cc/+cm/y/wbM4ABoxvXicQGUEDZ59iJQgLsNjU0EghAHNfXoI12+9TFPz4+NjEjYbqvbvd0nm/0hWsxEBg08pOf/IuVUjwAACAASURBVOQnP/nJv/387XZbWq2Wqf4tlUpmfbBMJrN1BrCIyDt//Hgj5u8Pnvz50imF9fYXz7x85v7+8Mmfz8WsDdMHn35BfvyLa5EVtvrYg0+/ENmmNk1hfp7HANbtPfbia4EpqH/8i2uBc/Wxx158bSH7qufqimL0xwpgitoNbdo0ogm1GdEAjta9NIDR3zaMBf/2LkaZTEay2awxgCuVilSrVTMFdLPZjNXzT9yf/8hPfvKTn/zk32X+jRjAjz76qEkAkoIAEYx2pBGIHSyS2u12zTUaTicKfel+dL92W/oaJFonDHGDA23qpOt/wYOBIj/5yU9+8pOf/NvP32w2pdFoSK1Wk4ODAymXy1IsFiWXy0k2m5VMJnPZ31mtrT+ecx3gs5i/5zWAvzrn+r+2ufnkG29HVtguMz0huw2RsxvAdoXyk2+8vdCIDqvWjdKq54bFzjWAKWrz8n1fJpOJzGYzmU6nMhqN5tb/1Oe4riuj0ShgWOn1S8PWLsX1o9FIJpNJwDTSbUOe54W2hfj02r6+75tqyel0aqbNDWsXbbuuK5PJZK5qGP1i3Vi0uapwfdTaw3YedHyr5kG3EWW8heUJWjRWYQYw8jUej1de6xVr22KaYNwvOvao/Liua8bHPmbfg1HTe89mM8M/GAzmDGD0YXMuGrswoxOx4J45ixZVAOs4wBy2Nq/Ot74v9P1j5x3thd1DaG8VheVl0T2jj00mk0td6/h+1v7+vuTzeWMCl0olcRxHarWaNJtNabVasXr+ifvzH/nJT37yk5/8u8y/EQP4kUcekXb7dA5qBITO9AZQONIIGK/txAEG5yB56EuD4Rj2IQm6LztBul20qc/V8WG/7gsDRH7yk5/85Cc/+befv9VqGQO4UqlIpVIJGMDbtgawiMg3330nv37vbEbsi//0H/Jfnn5xbfP3PAbwP/7+w3Px2lM6P/nG2yISXG9XV9hq09OuvNV69q13N2YA21M637h9JzJukbMbwLoNW9pwpgFMURen0WgkiURC+v2+DIdDcV1XHMcRx3GMOaPPGQwG0u/3xfd98TxPer2eOW82m0kqlQqYpq7rymAwMOcPBgNjGsGw0ibSbDYz56Bd3/el3+/LeDyW6XQq/X7fTI+LdUixz/O80HbBoY0tsIhIILZ+v29MqkQisdI6wprdNrl1HjzPC/QFY3SVPIiIpFIpmUwm4rru3Jq9i/K0yljZBvBwODTX+75v+l4krLubSqWk3++bOBzHMXkdjUaSTCbnDE69Lu9kMhHHcYyxivz0ej1jHqZSqcA1vu/LYDAwOXRdV5LJZMAAHo/Hc3lbNnYiMvejhV6vZ3I3m83meFZVmAGMMdTv8WMEe01jO9/D4dAY0vb9jLwPBgOTQ3udbNd1Q9dNjpKdq0X3DNqG9GcMFVQ6nQ5UAJfLZWMA1+v1wDNKHJ5/4v78R37yk5/85Cf/LvNvzABGgzpIBAoAO3k68QgK5+ukdTods6CyPVhHR0fGubfLuJFonKcHS7eFY3aycR6SqjnsG4P85Cc/+clPfvJvP3+73ZZ6vW4MYMdxpFwum+rfvb29y/7O6ky68adP7qn5ex4D+INPPz8Xq16v94Gnng/drytstan54NMvmPV/H3/1uqkkfuiZlwNTNmMa6bMawLpC+fD5X4Xu19M3L5oeelGfum2tG7fvBPpCbOsYwA8+/YL85Jevm22ZMU1RcZZtcqKqVu8LW5PUNqpE7hp1MHk8z5NkMhk6va02jez3timmjUwRMdXKUdeH7YdJp+X7viSTSdMW+tXVnGEVpGHyPC9gAGozFXnQ7YYZf8vyICJzhraObVGelo2VHXNYvuzzozQajSSVSpn3uJ907KlUKhBrmIHa6/UC59j3JMxa5GcwGMzdo2FTQNtG96Kx030j/vF4bH44EBXrqsIYT6dTY0Db1cTL7gkYu2EV8/b97DhOgG0wGMyN6TrTZi/7G9P3TK/XCxj2ZzHM46J0Oi37+/tSKBSkUCiYH33CAO50OrF6/on78x/5yU9+8pOf/LvMv1EDWCcLARwfH8vx8bEB0fBIiC6PRnLRlk4kztNJRBu6fyTEHgj8TxziQaz4F691EtEH2tdfEOuYyE9+8pOf/OQn//bzHx4eSrPZNGsAO44jxWJRCoWC7O/vb60B/OU338rfv/fBudcCvuht9p++fP/9+Vh1pe+iDYalXXlbfu4VYwJr0zis2vWJ6ZtzlbzQjdt3AseemL4Z2l/U9sBTz5v27MpbtAU9+9a78vir10VkvrrYNoxv3L4TMHoTP/2ZvPTO+yKyngEcZnhTFBWuMAPVNsGWVUVC2qAaj8ehRtK6BvCydUZXMYCjTC3NGWWurWqGYQpjVKei3bA8nNUAxv7JZDJXqbkoT8vGys4FuGFMYlppbeBFKSxndv/L8h7WzrL8JJPJOcZVDGCR6LEL6xtGps4NqmrXVRS7rdlsJpPJRIbD4cr3aFjbNnvYtWc1gJfdM67rmirudadXj5v29/clm81KNpuVYrEojuPIwcGBWQNYPz/E4fkn7s9/5Cc/+clPfvLvMv9GDOCHH344kCAECGgEidc4huDgbmswBK0Tg6Tag6eThkS12+3AINqDrAcV+3GtdsuPjo7MpmO3GchPfvKTn/zkJ//287darcA6wDCAsU7YNk4BDb330aeXbvAu2z7685fnYrQN2UWbrrC1DVEYnGH7H3jqebOGsG3mPvTMy/LkG2/Lk2+8Haja1SZrlKkctsHovXH7zpyx/eDTL0j5uVdMPzBsw8594KnnI3l0lbA+/tiLr8mzb71rtms3bwUM4IeeeXnuOEVR4YoygLWhtY4BjGpEuxI06rpVDOBFUw+f1wBG5eZ5DGBUOkaZqXYezmIAY9pnPS2ybZBG5WnZWK0S86rapAGsq1PPcp+sYgAvGruwvu1K1vNomQHseZ6kUinT9zr36GUYwMvuGayvjempV5lePY6CAYzpn8vlshwcHEij0Qh8gRqX55+4P/+Rn/zkJz/5yb/L/BsxgHu9XgAasPp/nBAcOm+37zrVeK3/1ecisfocneSjo6MAkIbGPsSAfUjCycmJSY49AJpFDwT61vv1teQnP/nJT37yk397+dvttrRaLanX63JwcGDWAC4UCpLNZmV/f/+yv7M6s7757ju5/v79WwX8z3/46NyMeppme4rin/zy9YDBqaeHvnH7zpxhG7XZla+6z6hNm6zanC0/98pcjFHTQ7/0zvsLq5t1xe6yc7WJq6uWwwxi3T7XAKaos8k21sKmbg4zELEmsJaeHhcGlJ7q1fO8pQawPbWv4zgLpx5edQpoezpckeDUw+cxgO0Y9FS76FvnYRUD2M5D2Bq9OrZFeVo2Vnb7iPksVZrrGsAiMrcWLWJe9COEsApme2rmsCm8l1W329Mk2+dgHWH7XjqLlhnAdi5RRXs/GsDL7pnpdDo31fZZps2Og7AGcD6fN1NAV6tVqdfr0mw2zbNMXJ5/4v78R37yk5/85Cf/LvNvxAB+9NFHA8lBx0iuTjKS0m6fOtIIyE4WEgowwADePhfv9SDZ/eqE2O9PTk4CsR0eHppy6W63KycnJ6El3WiD/OQnP/nJT37ybzd/p9ORZrMZOg10Pp/fagNYRORPn31x6UZv2Hb9/Q/ki6+/PRfbtZu3AoYkpkTWsit29VTKN27fkR//4lqkwRm1Pu+y6378i2vGZLUrlFEVrGVP4awra1965/1Ik9Y2YK/dvLXQ0NVxQTSAKepilEgkpN/vi+u64rqu9Pv9OXMrzGSdzWaSSqWM4eP7fqCSUuSuiZdKpWQ8HovrutLr9ULNQMdxZDKZmGpMbVxhbVFMu+u6bsBkSiaTMhwO59ZPtfsZDAYBg3A8HgcMxvMYwDBfXdeVwWBgYtJ9p1IpmUwmJsdh5tyiPAyHQ9MGqi11bIvytMpY2eYgYh6Px2Y631UqNs9iAE8mE3Ecx4zfbDabM3OXGcCoaB4MBuK6rsnXMgN42djZffu+b66ZTCZmCmiYm/1+P3RN3jAtM4Bh+I7HY5Oj+9UAFll8z4xGI2P4IoebMNF3Uel0WvL5vDGAMQV0s9mUVqtlng/i8vwT9+c/8pOf/OQnP/l3mX9jFcAoO7aT0m6fliJjDmvs0//q+a3Rjl74GO3rZCEpcNKRLLxGe3qw9L5utxsYTB0/2ghrN+xc8pOf/OQnP/nJv/38rVZLWq2W1Go1YwDD/M1kMlu7BrDWzftsKuhfv3dLPv78q3NzvfTO+4FKWtvchB5/9bo558k33p47fuP2HXnyjbfNOY+/ej2wRm75uVfksRdfmzNvb9y+Y9biffzV6/LsW+/OxWC3G6Ybt+8EOMJM4ms3bxkOHV+Yrt28JU9M3wwwR+VGn2dvmOp50XGKosKVSCRkMBhEGnyu68poNJLxeByo4BM5XTsVhmOYcL02giaTiTGmsF4w1gX1PE9Go9FcVTLOCTOi9X7EhH60yTSbzYzRrff7vm+MVdd1A6biaDSa47YFhvF4bNoaj8eBPhAT1ke1zblV8oAYPc8LjW1RnhaNFdqyxxj7V8lBWP/2WIA3LD+e55mxsfsKG89l90lYjsI4F43donsJY2Fz4B5bptlsZmK129ZCzGH3RFi+wYT4kHfNjr7s/OiYFlV/L8pL1D2DWDHGqxjkcVU6nZb9/X3J5XJmGuhqtSq1Wk1ardbcM9GuP//E/fmP/OQnP/nJT/5d5t+YAWyD2fB6PwLXSUJwGkiD6TZxHsDwGm3gHD1AAEe7+j0GVLd5fHx3LvCTk5NAqTjaw2s9SOQnP/nJT37yk3+7+dEnpoEulUpSKBR2ygAWEfm3D25fuvGL7feffHbZ6aAoirpQRU2hTF2cllV+UhQVX+3t7Ukul5NCoSDFYlEODg4C5q+eBjoOzz9xf/4jP/nJT37yk3+X+TdiAD/yyCOBBB4dHQWShM5s6Ha7HfjC9eTkxJxjO97d7um823Dt7cS026flznrT8Ghf94uY0CbaRb86frs/nXTyk5/85Cc/+cm/3fzNZlPq9bpZA9hxHCmXy5LNZiWbze6MAfztd9/LP/3+w0s3f3/zYXglKkVR1C6JBvC9Fw1giqKihDWAC4WClEolKZVKUqlUzBrAeHaIy/NP3J//yE9+8pOf/OTfZf6NrgGMAPEaAWmXWrvSdsL1Mf0/XNivE43z8B77Dg8PI9/rfuCuow3t4uuk2bEtiof85Cc/+clPfvJvN3+7fVr9W6lUpFwuS7FYlGw2K5lMRtLp9GV/Z7Uxfff99/Lunz65tGmff/cxK38pioqHaADfe9EApigqSjCAYQJXKhWpVqvmR6CoBI7L80/cn//IT37yk5/85N9l/o1NAY2G2+22cagR5OHhoVlgGe/t4zpZ7fap843XOnk4Xyfr+PjYuOaIQbeny571INmDhX5wDMnTyV50E5Gf/OQnP/nJT/7t5e90OtJsNqXRaEitVpNyuSyFQkEKhYLs7+/vTAWw1u8+/kx+/d69M3/feP8D+ejPX142NkVR1D1R1Dqe1MVp0Tq9FEVRe3t7kslkzBTQjuPIwcGBNBoNabfv/hg0Ts8/cX/+Iz/5yU9+8pN/l/k3YgA//PDDgeQdHx8HXGgEoGGQ1KOjo0BwGlLvAxigNZTtcGtIJAEb+kU82Ifrdcx60PQg4Dwk2b55yE9+8pOf/OQn/3byN5tNOTw8lFqtJo7jiOM4UiqVJJfLSTablf39/cv+zupC9NGfv5T/73d/unDz95//8JH8+atvLhuXoiiKoiiKiqkymYyp/i0Wi1IqlaRer0utVpNGoxF4vonD80/cn//IT37yk5/85N9l/o0ZwAgWSUFg6FQHpZOnz9PA+l+A6Wt0MnAuXuM4+tX9IEGIS98EaFMnHcnVA4ABxHu9n/zkJz/5yU9+8m8vP6Z/RgVwqVSSQqEg+Xx+pw1gEZHvvxf5/Sefyf+5+ceNG79v/s6XD//8xWUjUhRFURRFUTFXJpOR/f19yefzUiqVpFwuS6VSMRXAzWYzVs8/cX/+Iz/5yU9+8pN/l/k3YgA/8sgjgQQhMCRR/6uTrY/BNT8+PjYJPjo6nccaG5IM9xv78BrgAEXSdJ/oV8dqx46+tTtvx4Fz0S/5yU9+8pOf/OTfbv7Dw7tVwM1mUw4ODsRxHCkWi7EwgKFvvvtObn70qfzDb89fEfyPv/9QPvj0c/n++8umoiiKoiiKoqi7U0Bns1nJ5/OBKaDxDKCfF+Lw/BP35z/yk5/85Cc/+XeZfyMG8KOPPhqaIDjbAESCdLIQHMAROP7F68PDQ5MQAKD9rnK5df/oW/eFWNBepxOcyzvsBtDt20nEQJGf/OQnP/nJT/7t5z88PDWAq9WqlMtlKRaLxvzdxTWAF+mzr76Wmx99Km/9p7+S4fvr927J27c+kj988mf56ptvLzt8iqIoasfk+/5WraU8m80uO4R7Kt/3ZTqdmjHSr3dN9tjOZjOZTqfmHp1Op4HtvPI8T3zfP3c7lEg6nZZMJhNqALdaLWm1WrF6/on78x/5yU9+8pOf/LvMvxED+OrVq4FEIRidBLxGonCeBsZmu+Fo1x4IDYxNJ1knG33o2PBeJ+/k5GQuRiReD6iOpdvtkp/85Cc/+clP/h3gb7fbZvrnWq0mlUpFyuWy5HI52d/fj0UFcJS++/57+eLrb+XjL76SP376ufzu48/k9598Jv5nX8gnX3wlX9LwpSiKoi5Ivu/LeDyWRCIhrutedjhLNZlMJJVKyXA4vOxQ7plms5n0ej1JpVLiuq7MZjNJJBIyHo8vO7SNajqdSq/XE8dxAvsdx5F+v2/ee563EX7P82QwGEgikaABvCGl02nJZrNSKpWkVCpJpVIRx3GkVquZZ4g4Pf/E/fmP/OQnP/nJT/5d5t9YBTASBXdZB4sN+xAUEgFoneR1XHm46zgHidaO+TYt6Ex+8pOf/OQnP/kvh7/T6Uij0ZBmsym1Ws1MAY1p4uJWAUxRFEVdvqbT6VaYnvdC22IAi4j0er2NGsD3833geZ6kUqm5/dtYAT2ZTJbGPRqNAgYwzF77uk3dr9PplAbwBpXJZCSTyUg2mzUVwI7jBNb+jdPzT9yf/8hPfvKTn/zk32X+C1kDuNsNOtqAPDk5Cey3wfS5R0dHgSTjuG4TCdDX6cToQdSDirbRvx40PVg4bifN3qdjIz/5yU9+8pOf/NvL3+l0Auav4zhSKpUkl8tJJpOhAUxRFEXdc23aSNxmxdkAvp/vg/F4PFcRu61a5R6zDeDRaCSDweBMba0iGsCbFSqA7Smga7WaNBqNwPNDHJ5/4v78R37yk5/85Cf/LvNvzADWwSCgbjc4D7ZOsB0skoDAu93TBYyxD21hn90WEooBwPn6evSFBMC113Ha5yAePRi6L7wmP/nJT37yk5/8281/eHgo9XpdarWaVKtVYwDn83nJZrOSTqcv+zsriqIoaguFNUHD1kO11wf1fT9QSRhl/OE8e91V3W5Yfzh/1XVJF8Wu459Op4G40U9UNSWuw9qpq/QfZqityuN5nllHNSquVXK6qB/dtj1u9rjqmGyhH31skQGMHEXxLOsTzPZYrJpb2xBdxqfXy13lGsSnFXXfoY1l+Yi6B85iAA8Gg1CWqPt1WQwQ8uS6bqQBPJvNtrLS+jIVVgFcqVSkVqtJq9Wa+8J3159/4v78R37yk5/85Cf/LvNvxADu9XqmcwSDDvDehkcQGhT7dBJ1svWXszgfcPrco6MjE4NOtN6v3+v/uUMfOiZ9Dv7VZdfom/zkJz/5yU9+8m83f7fblUajIY1GQ6rVqpTLZVMBnM1mJZPJXPZ3VhRFUdSWqdfryWAwkOFwKKlUSiaTiYiIuK5rZpuAxuOxJJNJY/S5rivJZFKSyaT0ej2znuhkMpFkMimDwSCw7qrv+zIYDMR1XbN2qDanhsOhjEYj8X0/smoRgokJEyqZTEq/35fRaGRMQcQ/GAzEcRwT92g0kl6vJ6PRaG4tXH0dzsF7bfwhftd1ZTKZiOM4c4baqjzD4VASiYQMh0NjpCLPyE1UTsEzHo+NIeo4zpxROhwOZTKZiOu60u/3TX9h44rzbR5ci/zh3oi6D1zXleFwaMYolUqZuFbp0/M8EyuqeNHnqrmdzWZmbJDbKL7JZCKDwUA8zzPx4W/j3//93+eumc1mJj6M06L7blE+ML79ft/EmUqlAn8fo9FIEomEpFIp6fV6kcZ3lOFtK4x/WQxgHAwGMp1OTZ5sAxj3JHJp//1Q0drf35dsNmsM4IODA3EcRxqNhrRaLWm1WrF6/on78x/5yU9+8pOf/LvMvxED+LHHHgsEjMAAioTa8PhXl2CjnZOTE9Mekq0Te3R0d65rXd58dHS64DLas5ODfUg8juv47cHW7Yadq28G8pOf/OQnP/nJv738nc7dNYBRBawN4P39fU4BTVEURa2t0WhkXg+Hw7mpY20jya70jKr8hEmpTSGYaZDv+2Zt0tlsFjCRoqokIW1Wh8WO+MPWPtXMYdWLo9FIksmk2ef7viSTSXMd3mtDCyzaHFyHJ5FIBOLC9fqasJy6riu9Xi/Q1mQyCZzX6/UCuRKRgDGJc+xx1Dyu686to7voelRE61iHw6H0+/2V+xQ5nV4YprLOzaq5jTJEbbM5kUgExtTO0aL47PvHvu9WzYceS7St2c5SARylsLaWxQDjWsv+G8IPIrQcxwmMIRWtvb09yWQygSmgHceRer0u7XY7YADH4fkn7s9/5Cc/+clPfvLvMv9GDOCrV6+aoBCADhQBtdttA47AkCCdPGyAarfbcuXKlUCS0b7uF8f0QOkBRf849+TkxCRQDxz61IOu96E/nVTyk5/85Cc/+cm//fzNZtMYwPgyqFAoSC6Xk1wuRwOYoiiKOrOm02mgqlPk/AawvT+ZTMp4PDYVujCXUB2M6sPJZLJ02thEIjFnAGszLSp+rdlsZqo6bQNvEXeYwYWYYKidhcc241Yxafv9fmj+YdqFGY9hbS0zY6P6iboeVZ96rFERu2qfIuEG67q5XcUARj+2AWyblqsawHZ/m8rHvTCAF8Vg/4hDZD4H/X7fVAjravz7dY3o+03pdFpyuZzk83nzY08YwI1GwzxzxOX5J+7Pf+QnP/nJT37y7zL/xiuAdYKwaVi43TrhehC63e5cwnSC2u3TkmoNrR12O9FhyY4aFLtf9Id/waAHWP8CgPzkJz/5yU9+8m8vf7PZlGazKdVqVarVqpRKJSmVSlIoFCSfz9MApiiKotYSprCdTCbied6ccbRpA3iZeYUYer2eJBKJyLVLRU4rfj3Pk9lsJqlUam6K2bD4MQ31aDQyU/GuawCvYiiuyxNlxumq4LCcRuUf7YXxhV23bLwWrfEbdnwVE/KsBrDIerlddbwwbbPv+yuZ/FHxhfW3qXxctgEcdtzOwbJ7hVosrP+bz+elUChIqVSSg4MDqVar0mq1pNlsxur5J+7Pf+QnP/nJT37y7zL/Rgzghx9+WE5OTkITpgNFp3jd7Z7Of41rOp1OIJk6AYDFa13CjSSgD8SCRCMhSIqOCefhGvSL/TgH7ehBxbnkJz/5yU9+8pN/+/mbzaaZ/hkGcLlcNuv/7u/vX/Z3VhRFUdQWCZV60CoG8CpVqVH7YbBFSU91GzY1s5bv+9Lr9cR13cgK0KhKTD2F7VkM4MlkMlctak8BvS6PfW3YNNNhOcW6wVqo+tWv150C2uZBtWpU/Pb14F207uuyPkWiDeB1cruqAYx1pVE5HaawdZFXuX/Oko+w/i7bAA67D+wc4McZUeMhcjfXi47HWel0OrAGcKlUkkqlIrVazRjAcXr+ifvzH/nJT37yk5/8u8y/MQO43T6dyxobwBCATqZOtk6iThrO123qa2zXHrBIBmLAa3sA9XUYMPtafY4eAMQGHvKTn/zkJz/5yb/9/O12WxqNhtRqNalUKlKpVKRYLEo+n5dMJiPpdPqyv7OiKIqitkj9fl96vZ5ZQzWZTAaMo8lkIslk0kzRjLVNbeMQVZPaiA0zkmAUTSYT8X1ffN+X8XhsjCBtGk0mk7kpne3YF1V9ikQbwMlkUmazmXieJ47jrG0Ai9xdg7jf7xsjq9/vh1aUrsqDNYCRl8FgsJI553meJJPJgCE6Go0CUxfDtEN7YeOIc5AXm2c2m0kymZThcGiY7PWJ7fvAcRzp9Xrm/XQ6DTAt6xPXhJm76+R2VQMYU5QvUiqVksFgYP5mVr1/VsnHqgYwKvajzOSLNIDxg4LRaGSq7+0c4J4cDocmRj1Vt73OMBXU3t6eqQDG/+87jiO1Ws2sAxyn55+4P/+Rn/zkJz/5yb/L/BszgI+OjgyIToAdLBKtz9PJ19fpNpEUDWj/Txle68HRx+GARyU07Dx9E+g49fntdpv85Cc/+clPfvLvAP/h4aE0m02p1WpycHAQmP45m81yCmiKoihqLcFo7PV6MplMjJGmjVxMs4v9w+EwYOygarLf7xsDCFNLYx1Qrel0aoxn+/hwOJTRaCSu685VrNqCOQ0zCSYUDDzP88y6wDCwbabRaGTWPtYGF66zY9Pcvu+b6lsYgr1eL2Bor8OTSCSMQYj2tBbl1PM8GY/H4rqumfbZ1ng8NuM0nU5DeXAvwMi1eWazWeAcfZ+E3Qf40QDGSLe1Sp/4gQDuT52TVXMbdh/4vi+u65q+0O5gMJBUKmXiTaVSc+Y6xgH3D7jD7h/7vluUD7Q7HA7nfkihz5tMJgunWMbfqH3/2jlBO2BYJwZ9H4T9DaEPnINp5pEDO6dUUKgAzuVyUi6XxXEcOTg4kFqtZpaDidPzT9yf/8hPfvKTn/zk32X+jRjAjzzyiCk/Rqd4jWB0wHivAz48PHWoNZidGOxDYpAc27VHW3oA9eDpQbBvAH0dktbtdk3ycJ2OjfzkJz/5yU9+8m8/P6Z9QxWw4zhSLpcln8/LlQ+w8wAAIABJREFU/v4+K4ApiqKoWMjzPEmlUnNVoago3UatMrUvdXGCIWwrlUpxPdsNajKZLJwGngoawIVCQcrlshwcHEij0TDPEXF6/on78x/5yU9+8pOf/LvMvxED+OrVq6Zx22WOeo8AOp2OSYadfAACWl+D44A5PDw083DjfDsJemCQELzGAKINXItYEZseON0G+clPfvKTn/zk337+w8NDqdfr0mg0pFqtSrlclkKhIMVikVNAUxRFUbFR1BS3o9Foa80lGsCXq0VrWS+r3qZWF6Y5p6KVyWQkm81KqVSSYrEojuNIpVKRRqMhrVZLWq1WrJ5/4v78R37yk5/85Cf/LvNvdA3gK1euBAJAh0ikBtJBISF4rwH1v2gPScSAAPLo6EiOj48DgwRnHAOs+7ATaA+kZtHJxb4rV64YJvKTn/zkJz/5yb/9/IeHp1NAV6tVqVarZg3gbDYr+/v7l/2dFUVRFEVduLBesZ6mFuv5bqu5RAP4coUfFej7x3XdhWsLU9RFCBXA+JGnngK61WoFnofi8PwT9+c/8pOf/OQnP/l3mX8jBvCjjz46FyQ605B2Yu1gAIukIWhA47zj4+PA+06nYxKBJIQNIs5FX0gUBgD9YaDCYkU84EMs5Cc/+clPfvKTf/v5seYX1gCuVCo0gCmKoqhYajqdymg0kslkYta+3VbzN2w9WureazKZmHWFsVHUvdb+/r7k83kpFApSKBSkVCpJrVYzawDrL4vj8PwT9+c/8pOf/OQnP/l3mX8jBnCv1ws03O12A8EdHR0FkqSDwTHA62TpNnDNycmJGSA72fo9BtcGtxOO9/q1TjzOxfk6oWjfbpP85Cc/+clPfvJvJ3+n05FWqyW1Wk0qlYqZGo4GMEVRFEVRFEVtv9LptGQyGcnlclKpVMRxHKlWq1Kr1aRer0uz2YzV80/cn//IT37yk5/85N9l/o0YwI888ohxnXUnCAoJxfGTk5M56JOTE3MdIO1koA1scO71fjjg7XY7kAwc0wOP/TiG/Xht3wSID+47jh0eHpKf/OQnP/nJT/4d4G+329JqtaRer4vjOMYAzuVyksvlZG9v77K/s6IoiqIoiqIiNBgMJJlMbm21OnXxwhrAuVxOyuWyVCoVqVarUq/XpdFoSLPZjNXzT9yf/8hPfvKTn/zk32X+ja0BbAeBDYnodrsmYASAYHQicD2O2+drYJ2kdvvUFW+3T8ukkXzEoxOIuI6PjwM3A9pGP91u18SqGfQx8pOf/OQnP/nJv/38zWbTVABXq1VjABcKBclms5JOpy/7OyuKoiiKoigqRIPBQPr9fmDtaoqyBQM4n89LsViUUqlkKoBbrZapAI7L80/cn//IT37yk5/85N9l/o1VACOITueui607xb5Op2OSjXN0cjEI+vputxt4jyTZSdN9I1FICvqxr0VfSCLO0YOtz0Gbdp84l/zkJz/5yU9+8m83P7ZarSaO40i5XJZSqSTZbFYymQwNYIqiKIqiqPtQ0+mUawpTK0lXABcKBalUKmYN4EajIa1WK1bPP3F//iM/+clPfvKTf5f5N2oA6+ShDFlD6I7tDdfakN1u0AHXkHitj4fBoqQa7+GK6/jwr25LX4O29QDp/slPfvKTn/zkJ//28zebTanX61Kr1eTg4EBKpZKUSiXJ5/OSyWS4BvAWaTKZSL/fF8dxpNfrSSqVkl6vJ4PBQDzPExGR4XAojuPIdDq90Dgmk8nS80ajkSSTSUkkEiYez/NkMBiI4zhbO5XlZDIRx3EkkUjIaDS67HDumabTqQwGA+n1emYfxhj330XI930Zj8fiOM5KRsh4PJZEIrFStZzneTIcDiWVSl3q/TibzSSRSMh4PL60GNYRPouGw+Ha13qeJ/1+XxKJhLiuGxgnz/PMPeW6rhn7VcdzVU2nU+n3+5HjPp1OxXEcGQwGF/pZukznvT9ns5kMh0OTa9d1zd/wva4m3cTfWthn0Fnluu6Z7+HzKIpBf5Z6nieTyUQSiYQMBgMZjUYyGo3MPbstnxPUvVVYBTBM4GazKc1mM1bPP3F//iM/+clPfvKTf5f5N2oA60TBEdeJ0UnAaySq0zktZUZwSCwGA/vRHpz0o6PTUmedMBzrdE7n4daJQR9hiUTy7cFGX9iPtshPfvKTn/zkJ//287fb7cAU0OVy2UwBnc/nuQbwFsj3fen1eqGG43Q6lWQyKdPpVDzPk0QisZEvxxcJhsIqJjDihomCL7W33TgdjUY7wbGuRqOROI5j3juOc88MFJhYywTTECaT53kLDafpdCqJROLSf5AwHo8v1EjftHq93pnHHp9VYeYqzGXIHs9VtIq5ib9h3Zd9/H6ovDzv/Rl2fa/Xk2QyuakQzxXLurI/g86j89zDUVr2eSMSzhD2WRr2mXdZ96Xv+1v1+RRHpdPpuQpgPQV0q9WK1fNP3J//yE9+8pOf/OTfZf6NGcDoFAEgGJ1QnegwEL3PPtdOJPbp/nQi9YBgnx5gxNput41DrvfrG0QnVg+4vZ/85Cc/+clPfvJvN3+73TYVwNVqVRzHkWKxKPl8XrLZLCuAt0ColosyKmD4wlw9T8XaeDyWVCq19IveyWRiqvQWyTaAB4OBJJPJSzfbzivbAJ7NZjIYDGQwGFxyZBcrbVx4nnfh1b9aqxrA6153vxjA26bzmme9Xi/0M63X653rM2zV8URVZVTl9S4bwOC+1/d8HAzgVT6nbIaoz9KwtiaTyaVUpV9ErqjNam9vT/b39yWXy5nqX1QAw/yN0/NP3J//yE9+8pOf/OTfZf6NGMAPP/yw6QybTkJY8nRicK5Oqn2dnUQA4RgSgHN0PIDFgNh9dTp3HXLEdXh46swfHt4todYx6L41B/nJT37yk5/85N9u/m63awzger0ulUrFVP/mcjmuAXyfC5Vyi4xdVLtFGSrrCH2tIt/3l1baaQPY931JJpM7MX2lbQDHpSJYGxeDwWClKvBNiQbw/aXzGkL4wYqW53nnnh5+HQPYdd3IKaZ32QAeDAbn/m/FpmJZV7toAEd9lp71M+8iRAP4/lcmk5FcLie5XE6KxaIcHBwYA1g/S8Tl+Sfuz3/kJz/5yU9+8u8y/8YqgBGYTgrew5FGxxpIQ+oyZh00ztPl0niv+8RmD8Tx8XGgL7SB63V7OoFHR0cBDiQa59hJJz/5yU9+8pOf/NvNj+tR/asN4Gw2yymg73PBnFjFlLUNYqybmkqlAuunzmYzs5Ywjs9mM/F9f6W+UCWcSCQklUot/ILaNoC1yYJ1NhOJhCSTyTnzdDKZyGAwkFQqJalUyqwdLHL3C3S0jbZwrm5nUaxYjxjrFA+Hw9B27L6wTxu+mBZb971KjPocVFXjWNT4hWk2m5mKRqwR3e/3zTqX2mxAu/gy3/M8GY/H4rquWWcyyqCJMl8wTS/WGUXfyA2YsYYl7rlFGo/HMh6PzbhrM0THjCmDZ7OZqcRGlTnGCetlh/2IwjalECf+PhbFiXVNMaVuv98368s6jmNMzuFwGJkj3/dNjsCHscB59+OPJmxDaJ37SETM5402vsbjceBvyB5PaDKZBMYebfi+b2ZMwN/BonsZ+Q5bD9g2gBELxlrHqT9LEFMymZTBYGA+b/F3vK75GWaaRvGvcv14PJZerxeoNvV935jCqVRqbuyw7jlmOXAcx7Bq4XMI922v15PRaGTu/6hq5EV/b7PZzNwX+vNQx64/C+z1jUejkVm33v4M6PV6S5lsLbrPV/m8wXmrmNi2ATydTuf+O4AfMegxwn8LPM8z9yv+G4w1uJFr/XmFewOfZeByXVeSyaQkk0np9Xrm82hZ7ql7q/39fcnn82YNYJi/1WpVGo2GeR6Iy/NP3J//yE9+8pOf/OTfZf6NVgDrBAJWw2iHXQeiz0FgJycngQFot9uBBOn9nU4n0BfAkWw9yPaAhg22jhcxYzs+PjaJ17GQn/zkJz/5yU/+7edHO41GQxzHMWsAYxpoGsD3t/CF8qpVufZ1uvIWJor9BTq+qNZmM764tzWdTs35g8HAfNkdJXsKaC18Ka37hSmBL/ptHr2+sZ0X24RdFCvWTtZGLMws29wNM8b1ObPZzHDii39wLItRnwNjVE9NGzZ+tlzXnTO6tMEbZjbAvEPb+kv7RVNZRxkXtgmFdmFWJBIJGQwGJkaYZVFyHCdwz8xmM2OG4B7WBpY2lmyTad0KYJ1LGH5hms1m4jiOiQMmGvKEqYXxw4dVcuS6rqn6RwwwwO43aQN43ftIn6MrUcN+GBBl0EPIF8Zh3QpgxO84TqBd2wDW78PWMEa/2hyzjTQYdOtoXf6o66fTqUynUxkOh4EfaOAcbebbP6QRuTve+n7HjxswXmH3gN1O1HrEUX9vMJL1+fYPWrQhibjwOQ9TVB+zDeBFTLZWuc/PUgEcJSz9gP8m9Hq9uXHTP1wIuy+xT8eMH8zoePRnUdjfQ1gF8KLcU/demUzGTAFdLBbFcRyp1WrSaDSk0WiYaaDj8vwT9+c/8pOf/OQnP/l3mX8jBvDVq1cDASGQw8PDAJSGBBwCtF1q/VoD4Hp7X7t91/FGkpEQHYPuX8eHa09OTsw5SBBixKZvGFxrDwj5yU9+8pOf/OTfTv52++4awNVq1UwHVywWJZfLcQ3gLVCYObqKUDEJaSMW7WHaSd3uumbzsvMXGcBR57muO2eSIu5FBvCyaZj1+agKhjzPMzGGtbOsr6i+V4kR5/i+b7ZF42cLlaZ2PlcxgG2DJOr8RcdswxKC0QRG27iIMulc1w2tlEQbYTEjD+Px+NwGsJauOg87Zpt5MFXC1vhcNUc4FxV896v0PbbufQThb93zPPNDClv2+ITNOqDH+CwGsMjdsbN/FBJ132CMlt3Ttml2lumL1+Vfdr3eF3YNPn/CzD5737K82z8kWjY29t9b2GebvQ55FJvv+8bQxQ9HbC1jsrXKfb5pA1i3hWrbRe2E/Xei3++bzyrf9+d+MBTWjj1Fe1jF/6LcU/dee3t7ZnkXvQZwtVqVZrMZeFaJw/NP3J//yE9+8pOf/OTfZf6NTwENKJ0Y7VwjQOzX7+1EAwLJ0efoZCC5+nw7KXbbuB5JQix6UPRxHRNuALtN8pOf/OQnP/nJv938rVZLWq2W1Ov1gAFcKBRoAG+B9BrA66y3qit5sQ0GA/E8z0w1jHP0l8yrGMCYdhRVtWc1gDH1JKZFxnlhJulZDeCoWBfFfVkGcNh1YeNnK8xwWNUAxjFUB+otKjd2W1Ff+utz1zGAo8wRtBF1HEznMYAxpSmmjF1kAC9aE9OOcd0coao7kUgEpqVFhSS2y1wfNOweW/U+0kqlUjIej2U4HIZWOoeNJ4x+vZ2nAhiC6YXPIfuexXTCYQbqvTKAl/Evux5KJBKBaeDBhh9grGsAozoWn20w1KMq9XHNor+3sL9dnUO7ullvumIaP6ixK8zXNYBXuc8v0gDGDyUgzS9yOr23PdY4D33bf2erfK7buVol99S9FdYAzmazUiwWpVwuS7ValXq9bgzgOD3/xP35j/zkJz/5yU/+XebfqAGMZOmO7X12cpCU4+PTRZf1eyQWicIGeMDpa/Ev+kc7dlxIFvbjPCRKJz7sWt0/+clPfvKTn/zk335+vK7ValKpVKRUKkmhUKABvEXS0wuv+sUqDN4wU0BPkYz1MmGsLjN0YWCuahhHGcD48hhfKOvzUPWsv5BGpeA6BvCiWLXhHMV4mQbwovGzFTVd66oVwMsMf61FFcD2tKnD4dBUna1jAGP8baEN/IDBFqoFz2MA21MSLzJqsMZpmKIqgNfJkW7rfqyqsyuA17mPtLCGctTnW1gFbFSVf9j5UYqq8MX05MPhcG7KZz1+l2UAL+Nfdr3I6bT2MAJhwkfFHbXPzsFsNjMVyqhmXxTLsr+3sLXhwyqAV/mhAdaHtqePXrcCeNl9fpEGsI4DgumL2TOi7nuMcZhBHFUBrD/foiqAV8k9dW+0t7cXmAK6UqlIvV6XWq0WMIHj8vwT9+c/8pOf/OQnP/l3mX+jawAjMHTebrdNEhG4fm8D6veAwFzYANNfzgKi2+3KycmJOX54eNchv3LlSmDwrly5EjiONpAUPUiIAbFhIHV8ekDJT37yk5/85Cf/9vO3Wi1pNptSq9WkVquJ4zhmCuhMJiPpdPqyv7OilkhPCew4zpyJZE/jLHK61izOx3SYIhL4At6ebllXBId98QyjVq9TexYDGNdiXVQYnqhkQ7tY/xDH9RfSMHFhZOIcsCyKFe/1WrPIK77kh5EBk3wVAxhra2I8lsWoc77q+NlCfvRatKlUynxZPx6PA+sHa/MdVXt6KmPf9yON52XVt1r6Xl3HAEZMtnGGNuy1c0XumhGYNvo8BnCv1zOGFP7uoowa/O2Ejcsi032VHNk/fggzbS5bYWsAr3ofaWF9Z20EaoWtgWv/OCKsKvKsBrDI6RT69vTG9mfEJgxgVPdHaV3+ZdeL3P1M0NOsazMYlbtnMYAdx1l7ve1Ff2/2Z5vneaFr2NtTxiMf9trGw+Ew8H5dA3iV+/yiDeDZbBao3I5aG94WflgTNmvBaDQKrN2Lz8Jl1dKLcu/7voxGo4X3JrVZYQ1gXQF8cHAgtVot8MVwXJ5/4v78R37yk5/85Cf/LvNvxADu9Xqm7BjB24nRCcV+PQg6EShpRtKRDLSJJOuB0wOgB/L4+NgkJ2qAsaFdHSf26TJufd3R0ZEZWPKTn/zkJz/5yb/d/Jj+GVUABwcHUiqVJJ/PSzablb29vcv+zopaUajISSaT4jiOmQY2rBrM930ZDofGgNRVY/1+X5LJpPnyVl8PcyGZTIZ+ceu6riSTSUkmk4H1icOmbtWGZ7/fD3xJji/y8YU0DBeYAZPJxBzHVLe2ATydTs05g8EgYJqiGmpRrPjSG9doIw9TRsMExrWYYlgb8jCtdSyrxoj3aFubuFHjF6bhcCjJZFL6/b4xd7Q5BzO81+uZ471eL7D2Ku6JwWAQWtU1m83MvWMfR/Us1qhEJS7uGZsPRlCUqY0cgwmGG0xrxIIfKozHY/E8z0xli7YRF9qxDUn7/GvXrkkqlTIGOq6NMjFwnzqOY/g9zzN50hV5UTnyfX8uRxg/THl9v5kouK+1SbTqfRSmVCoVei+EjafIqTHoOI75kYjOs+M4ZgyjqopxbVhuYaxp8w1/q2H3I8wufL7ghwjIEe47xI0+0U/U+J6F3xY+y3DfYbpt/beAz2r890R/PoicVvbapqDOgcipca6nKe/3+8YktVnQbtTfGz4HwRp1DhjRH+4ltI+prfW62qsy2Vp2ny/6vMH1UZ+jWrjHML6j0cj8t9I2gBELtjCTN2oWApHT+wnt2PeHjgfVxstyj9jWWbqCOp/S6bRks1kpFArGAEYVMJ454vT8E/fnP/KTn/zkJz/5d5l/IwbwD3/4w0CjOknoGIAAQDBI6qLEHR0dmXNwTA8UXHWdMLxGXzrROAZnHe0imWhTx4x/MdCaDwkmP/nJT37yk5/8283f7Xal0WiYKaDL5bL5ciibzbICmNoKha0BTEVr0fq0FEUt16oVzOeRXZG6zZrNZnPrlMME3BXG+02u686Z1fgxiV05jCmww3SWqcmp+097e3uBNYAPDg7EcRwzBXSr1YrV80/cn//IT37yk5/85N9l/o1VAOvgEBg6QgAazg7M3vQAoT07MTqxGhrnYVD1fvu1Pkf3pW8KnAc2e5D1+eQnP/nJT37yk397+VEB3Gg0pFqtSqlUkmKxaCqAuQYwtQ2iAbyeaABT1P0tGHL329TeZ1W/3w/9zMGsA9TmZVepQ2GVvoumPKcBvBvC+r/5fD5QAdxoNMxyMHF6/on78x/5yU9+8pOf/LvMvxED+LHHHjPgOmC8BpQdNNx3HDs8DC68rOE6nU7AfW+322Z+bN2HHgSci3/D9ut49XlHR6cLMaNtxIZfCui4yE9+8pOf/OQn//bzY1+1WpVqtSqO40ilUpF8Pi+5XI5TQFNbIRrA64kGMEVR91KDwWDu89nzvMBU0tRmFbY0gOu6MhgMzA8LPM9b+mMDGsC7IUwBDQPYcRyp1+tSrVal1WoFnnPi8PwT9+c/8pOf/OQnP/l3mX9jFcBwmgGkg0E5tX0O/kWibWDt0gMabQOm3W7PnYd20AY2nQQcg8uOfvVgYEDRNvrRLIib/OQnP/nJT37ybz9/u92WZrMZqAAuFAqSz+clk8mwApi674U1VbE2MdcUXCzXdefWHqUoirpIYT1YrF1tr7lLbV5YTxjVvVjjWRu9WEN+0TrTq6xJTN3/stcArlQqcnBwEKgAjtPzT9yf/8hPfvKTn/zk32X+jRjAjz76aCBgGwD7NCReIyAAwF23z7OThvO1Y45+dDKQdLsfvQ83gX0j6GsRi048zsV15Cc/+clPfvKTf7v50Xe9XpeDgwOzBjCmgGYFMEVRFEVRFEVtrzKZjORyOcnlcqYCGOv/NptNswZwXJ5/4v78R37yk5/85Cf/LvNvxAC+evVqIMiwRLXbpy50GCzgcC4WVkawOpm6L3sA7cHFYMCF19fhmB5APTC65BqxoD/Er1198pOf/OQnP/nJv938+BcGcKVSMQYwp4CmKIqiKIqiqO1WOp2W/f19yWazpgK4Xq8bA1g/v8Th+Sfuz3/kJz/5yU9+8u8y/0YrgNEoOtBfpNqvu91uIGjbyUbQOtknJyeBZOlBsZOs28JxnTwkDtdhwNFXWB/2hmvRDvnJT37yk5/85N9u/k6nI41GQ2q1mlQqFalUKlIsFk0FcDqdvuzvrCiKoiiKoiiKOqPS6bT5f/tyuSyO4wSqgMOegXb5+Sfuz3/kJz/5yU9+8u8y/8YMYEDYyUAQCAwB6WMaHucgWQCHI4620Q76Q8LCEo8k2vBYRPno6CgQE5KFOLDhXHDqGMhPfvKTn/zkJ//283c6HWm1WlKtVqVSqUipVApMA801gCmKoiiKoihqe4U1gFEB7DiOVKtVqVarpgo4Ts8/cX/+Iz/5yU9+8pN/l/k3OgU0wJAcJK7b7ZpAbDgc0wk/PFxv4WT8i2vQht03BlHHhXORHFyPDUw6sbgR9GCQn/zkJz/5yU/+7edvNptSr9elVquZKaCLxf+fvXPJbVzptrSmoDGoY1tviZash58JHObJ+/c5Bo6gAKKA21YB1RfwN6pJVP+yXwW1C2D7AJyB5rCrkVjhzVDwIVlOW+JagJESRUbsb0eQSnIpIkbS6/Wk3+/TAG6Q0jSVVqsl2+32q0M5SdvtVlqtlqRp+tWhfKn2+71st1vxPE+SJPlQWbvdTsIwFN/3zbbNZiPtdluyLKs8Pk1T8TxPWq2W7Pd7c3yr1ZIoij4UW5XOmYdzqN1uSxAEXx0GRVEU1UDd3t6adYCHw6GMx2OZTqcyn8/NFNBNuv9p+v0f+clPfvKTn/zXzH8WA/jnz58mAASDRCAQvNZutx0UPtNJwrBnHGs3nC4XyUHjPD8/m/LsRsI2JBOf6/jtpOtyXfuSn/zkJz/5yU/+y+Zfr9eyWCzk4eHBTAc3mUyk3+9Lr9fjGsAN03a7rWXsfUfB8IPR+N312UZ1q9U6i/G52WzE8zzz3vO8WuZtmqYSBIHs93tJ01T2+72EYShJkphtf0LnysNHlSSJ7Ha7rw6DoiiKaqDu7u6k2+3m1gD2PE8eHh5ksViYh6hNuf9p+v0f+clPfvKTn/zXzH8WA9j3fZME/a+uGAFiO5Kgk49jXQkEuN1wOuE6sUiqLgevHx/z/5nDa/05jsV2XT947MSSn/zkJz/5yU/+y+ZfLpeyXC7NCODxeCzj8VgGg4F0u13pdrtf/cyKoq5Ou90uNyr2M/QZBnCWZbVH/4ZhmDOKsyz7dGaXvosBTFEURVFfJUwBPRwOZTQayXg8lvv7ezMCeLlcNur+p+n3f+QnP/nJT37yXzP/WQzgf/3rXyaZOmBUqpPy8vI+DBr/IuE6EXbi8F6D2Q3x9PTbCbcbFH92A6B+JA3l68/RIPq1faxenJn85Cc/+clPfvJfLv96vZbVaiXz+dyMAB6NRmYEMKeApqjz61IN4DAMJY7jWsf5vp8zgP8Es0s0gCmKoqimCz/q1NM/z2Yzmc/nZgRwk+5/mn7/R37yk5/85Cf/NfOfxQD+9etXLkAbGH/Pz88G4MePHwYeSUOydCKRJJSpX+sEPj7+Hi6tnXbEgjpdicRrHKPrx3Ydg+4guvOQn/zkJz/5yU/+y+cH23w+l9lsJuPxWEajkQyHQ+n1enJ7e/vVz6wuXkmSyGazkSRJJAgCs8Yu3vu+L+1225hUWZZJGIbSbrdlu91KEATSbrfF9/2ceRbHsQRBYNZYxTS72+1WkiSROI7F9/1aU+3u93uJokg6nY6JA+83m42EYSidTkc8zzPxeZ4n7XbblI/9ETM+R3lxHJvpg8MwNMZcHMfm3yAIjMGYpqnJWxRFZv1U1/Y0TU3OkKPdbmfKBsN+v6+VX8QahmGOVZufqBPtt9lszGc6d0EQSKfTkU6nY9ooCAJptVrieZ6pV8drj56to+12K9vt1sSrjc+PlG1PAQ3pvoa+jPqSJJF2u23y+u9///uAuag/fMc86P4QRZH4vi+tVivX5mX5wFrEqK+obxddK8rKrtNXKYqiqGYLI4AHg0Fu/d/5fC6r1UqWy2Wj7n+afv9HfvKTn/zkJ/8185/FAP77779zlaKSHz9+mCA0GP6QQHwGQOynk4P99Odwv3VCUBYS8fj42yXX5SABaGDduNgXn9kNrlnspJKf/OQnP/nJT/7L5n96epLFYiGLxUJms5lMp1MZDocyGAw4AvgMsqe9TdPUmDpBEJipdOM4llarZY7DaEnsKyLS6XSMURSG4YHhmGWZ+L6fOyaOY+l0OrXjtUdLtlotY5yK/B7V2el0TNwwOu39bS6YxDBLd7udZFkm/+2//TfDpPOVZVnOjAY083aHAAAgAElEQVQz8uDarkeYpmkqnuflDHNtZFblF7HC8HaxwKjTces1Xu3cwXS2Y8X7TqeTi7fT6dQ28TzPy9WdpmnOUP1I2UUGsDbrRX6blNrwrzMC2O4P//t//+9vmwf0B7R/mqbmRwTH5sPVh6uuFVVll/VViqIoqtm6vb2Vfr8vo9FIRqORmfVnsVjIarXK3YM04f6n6fd/5Cc/+clPfvJfM//ZDGA7iLe3twMQVIzAEAzgsB+CRZC6gfC5biA7ibox7Hp0ktFY9nGaA8dgm2ZCYl2NQH7yk5/85Cc/+S+P//Hx9zrAs9lMPM+TyWRi1gDu9Xpyc3Pz1c+sLlowdTabTem6qTBstCFom2Uw4rRJquv5f//v/x0cc+y0uy4DWL+3zUC7fNd0uxgJK3JoCtpGmC4DhqxtYhVt17G4Rnfu93tjipXlF7JjLeITeW/nstzpOu36XfG66ncpSZIDs1vX/5GyRdwGcNF6vno0a10DWO/znfPg2hcjwI/Nh6sPF10rTsm15qYoiqKo29tb6Xa7MhgMjAF8f38vs9nMmMBNuv9p+v0f+clPfvKTn/zXzH8WA9j3/VwACBJzYyNwnSC8x/7YrhP0/Pw+V/br62tuvmv7OJ0Eexg0YtB1v7y8OPfTHPpfxKKPsRuO/OQnP/nJT37yXzb/arUyawDDBB4OhzIajaTb7XIK6DMoSRIzZayemjWOY9lut+bfugZwkamL7bvd7uDvKw1gbU7ZRhVG4drxZlkmaZqa6ZlbrVZu+lzXdh1LkbGnR4N+1ADe7Xay2WwkjmNT3qkGsO/7EobhQR7qjOAsGqGL+j9SdlH5RX1Q73uKAfyd8+DqD1XnZFE+ivqw61pxSq41N0VRFEVhDWBMAT2ZTMwawKvVSh4fHxt1/9P0+z/yk5/85Cc/+a+Z/6wjgDWYHoJsQ2tnGq7001N+SLOGgssNRxwJ0I2EfXXCdDlIHMrQiUBZOla7A+iOgDIQl46Z/OQnP/nJT37yXy6/bQDrEcD9fp9TQJ9Zm81GWq2W/Pvf/85NR+uaErjIoMS0tnqqWxH3NMTH6rNGACMm1whgPZV1kVwGq73dHgGsp3MWeR8BnGXZhw1g5Fqbhx8dAez7fmUeXMKPB2zpka+nli1SPgLYNk+xnq/I6SOAv2seikYAY8TusfmAivo2rhUY2X9s2TSAKYqiKAgjgPEjT9sA1iOAm3D/0/T7P/KTn/zkJz/5r5n/bAYwYHThOpH4Ayig7H3sRCEBdpkaGgkEID7Xx6CM9frdxX99fTUxI2G6rufn93m+UReORUOg0chPfvKTn/zkJ//l86/Xa1mtVmb073g8NuuDdbtdGsBnkDbPMMLvP//zP816sCK/jaS6BjDKdE13i7VA9fZj1gE9hwGs1yrdbrcHIzz1e5hcespbvV4wysWap1jn2LW9zGAV+T3i2rVecBFbmamG4xErpvA+1QDGe527LMtqjdxGDlx51bGeUrYrL5ArP3qN3FMM4O+cB4wghtI0zfXFY/JR1Idd14qiEe1luRahAUxRFEW9q9vtSq/XMwbwdDqV2WxmpoBeLpeNuv9p+v0f+clPfvKTn/zXzH8WA/jXr18mAUgKAkQw2pFGIHawSOrz87M5RsPpRKEuXY+u1y5LH4NE64QhbnCgTJ10/S940FDkJz/5yU9+8pP/8vmXy6UsFguZz+dyf38vk8lERqOR9Pt96fV60u12v/qZ1cXL8zyJokiSJJHNZiNpmhpTp91um1GEMKf2+/3Be5HfZla73TbHYwpZmD8ws2Am+74vQRDkDK8i7fd7SZLETEebZZl5H4bhwZTMMJ5sUw1T13qed1B3mqbS6XTMlLkQuHDMZrOR/X4vURSJ7/uSJIlst1tjZrm2Z1l2kDOM+kySxOy73+9r5Rex+r5/MMo3iiITX6vVMpz6MzuXdq72+714niedTid3TKfTMevDIu91tNvtxPM8abfbhfGcUrZuc3tkOfoa2gDTFbvaWud8u92a/uTqD98xDyJizlcci35aJx+73S7Xn4r6tutaUTfXZX2VoiiKarbu7u5kMBgYE3g8HovneTKfz2W5XMpqtWrU/U/T7//IT37yk5/85L9m/rMYwD9//pT1+n0OagSEyvQfQOFII2C8thMHGOyD5KEuDYbPsA1J0HXZCdLloky9r44P23VdaCDyk5/85Cc/+cl/+fyr1coYwNPpVKbTac4A5hrA1DHiqEPqWlU0hTNFURRFfXfd3t7mRgBPJhNjAD88POTuUZpw/9P0+z/yk5/85Cc/+a+Z/2wGMArUQSJQANjJ04lHUNhfJ+3x8dEsqGw31svLi3Hu7WHcSDT2042ly8JndrKxH5KqOeyOQX7yk5/85Cc/+S+ff71ey8PDgzGAPc+TyWRiRv/e3Nx89TMr6oJEA5i6VtEApiiKoi5Vt7e3cnd3J8PhUIbDofnRJwzgx8fHRt3/NP3+j/zkJz/5yU/+a+Y/qwGsk4UAXl9f5fX11YBoeCRED49GclGWTiT200lEGbp+JMRuCPwnDvEgVvyL1zqJqAPl6wfEOibyk5/85Cc/+cl/+fxPT0+yXC7NGsCe58loNJLhcCh3d3c0gKmjRAOYulbRAKYoiqIuVXd3d9Lr9aTX68loNBLP8+T+/t6sAazvH5pw/9P0+z/yk5/85Cc/+a+Z/ywG8F9//ZVLEAIENILEa3yG4OBuazAErRODpNqNp5OGRK3X61wj2o2sGxXbcax2y19eXsyfjt1mID/5yU9+8pOf/JfPv1qtcusAwwDGOmGcApqqK9e6txR1DSpaZ5eiKIqiLkEwgDH982Qykfv7e1ksFrkHqE25/2n6/R/5yU9+8pOf/NfMfxYD2Pf9HDRg9X+cEBwqX69/O9V4rf/V+yKxeh+d5JeXlxyQhsY2xIBtSMLb25tJjt0AmkU3BOrW2/Wx5Cc/+clPfvKT/3L51+u1rFYreXh4kPv7e7MG8HA4lF6vJ3d3d1/9zIqiKIqiKIqiqBOFNYAHg4GZAno2m8nDw4Msl0tzL9OU+5+m3/+Rn/zkJz/5yX/N/GcxgH/9+pVLDipGcnWSkZT1+t2RRkB2spBQgAEG8Pa+eK8bya5XJ8R+//b2lovt6enJDJd+fn6Wt7c355BulEF+8pOf/OQnP/kvm//x8VGWy6VzGujBYEADmKIoiqIoiqIuWLe3tzIYDIwBjCmgl8ulrFYrc3/QlPufpt//kZ/85Cc/+cl/zfxnGwGMYcd2Utbr96HImMMa2/S/en5rlKMXPkb5OllICpx0JAuvUZ5uLL3t+fk515g6fpThKte1L/nJT37yk5/85L98/tVqJavVSubzuTGAYf52u12uAUxRFEVRFEVRF6zb21u5u7uTfr9vpoGezWYyn89ltVod3BNd+/1P0+//yE9+8pOf/OS/Zv6zGcA2mA2vtyNwnSQEp4E0mC4T+wEMr1EG9tENBHCUq9+jQXWZr6+/5wJ/e3vLDRVHeXitG4n85Cc/+clPfvJfNj/qxDTQ4/FYhsMhDWCKoiiKoiiKugLd3NxIv9+X4XAoo9FI7u/vc+avnga6Cfc/Tb//Iz/5yU9+8pP/mvnPYgD//Pkzl8CXl5dcklCZDb1er3MPXN/e3sw+tuP9/Pw+7zZcezsx6/X7cGf9p+FRvq4XMaFMlIt6dfx2fTrp5Cc/+clPfvKT/7L5l8ulPDw8mDWAPc+TyWQivV5Per0eDeBPUJZlst1uZbvdnrVM3/clSZKTjk+SRHa7nfOzOI5rlfsZXNRvJUkivu9LlmWfUnYYhrLf789e9in6TNYi7fd78X3f+Rn79ffTZrMR3/fF930JgkDiOP7qkCqlY07T9KvDOVlfzZFlmURRZGKgKKqesAbwcDiU8Xgs4/FYptOpWQMY9w5Nuf9p+v0f+clPfvKTn/zXzH/WNYARIF4jIO1Sa1faTrj+TP+HC9t1orEf3mPb09NT4XtdD9x1lKFdfJ00O7ayeMhPfvKTn/zkJ/9l86/X76N/p9OpTCYTGY1G0uv1pNvtyu3t7Vc/s7o67XY78TxPoig6W5n7/V6CICg0ccu03W6l3W4XmrxJkki73a40wD6Di/qtNE0lCIKzm6L7/V622620Wq1vYwB/FmuZ4jiWVqvlPH/Yr7+nfN+XVqslm83mq0OpLcR8ynX6O+k7cLRaLWm1Wl9Wf1O12+2k3W5LEARfHQp1pGAAwwSeTqcym83Mj0AxErgp9z9Nv/8jP/nJT37yk/+a+c82BTQKXq/XxqFGkE9PT2aBZby3P9fJWq/fnW+81snD/jpZr6+vxjVHDLo8PexZN5LdWKgHnyF5OtllnYj85Cc/+clPfvJfLv/j46Msl0tZLBYyn89lMpnIcDiU4XAod3d3HAH8SfJ9/0OGUqfTOXm0r1YYhhJFUaX5t9/vJYqiShP4o1zUbwO03W7/MUN2t9t9KwP4K+T7vnQ6nUJTg/36++laDOA0TSUMwz/6g4eP6toNYMyK0HS58oAfy3Q6nS+KijpVNzc30u12zRTQnufJ/f29LBYLWa9//xi0Sfc/Tb//Iz/5yU9+8pP/mvnPYgD/9ddfueS9vr7mXGgEoGGQ1JeXl1xwGlJvAxigNZTtcGtIJAF/qBfxYBuO1zHrRtONgP2QZLvzkJ/85Cc/+clP/svkXy6X8vT0JPP5XDzPE8/zZDweS7/fl16vJ3d3d1/9zOoq9VFDqdVqncUAPrdolH1cf9qQbboBjOnTMRLelQf26++nazGAL3Ek6zUbwLgeNn166bI8pGna2O+LS1a32zWjf0ejkYzHY3l4eJD5fC6LxSJ3f9OE+5+m3/+Rn/zkJz/5yX/N/GczgBEskoLAUKkOSidP76eB9b8A08foZGBfvMbnqFfXgwQhLt0JUKZOOpKrGwANiPd6O/nJT37yk5/85L9cfkz/jBHA4/FYhsOhDAYDGsBnFNYRjaJIgiCQTqeTM5SSJJEkSWSz2eRG2e52O4njWOI4ljAMJU1T82A2CALZbDaSpqkZqYMH8nifJIlZL9Fe5zXLMkmSROI4liiKCtdz1GsuVk3Nq40yTC+MtRqrzILdbidBEJh67NzEcSybzcYw1GF05e+YcrHeJZjAEwSB2X+/30scxxIEgRnN5/u+xHFsRk67DMTdbmf21aOwN5uNtFotiaJINpuN/PPPP6Z8XafuM1gDVceiyy8zydCfXPuj3+pRYGma5kaDH5svlOvqUzr+/X5fm2e32+X68jHmBFiyLJNWq+Uc5W63X5ZlEsex7HY7iaLI9G2drzRNjbFc1g+1cM4gj5vNRqIoqtUOH83DpamuAayvQR9dKxh9UZeFvhCGodm22+1MG7pirjKA7eNddeAaEEWRRFFk1s7WfUuff+dgR1mdTsdpAH+0PptJX0/t87LIAC5q76J82UsnlBmfSZKY9t9utwffNYj1I31Nf2cULeuA6w6uS/gOEzmuP5bV5cqDnUNbqBfXru12a36olqapbLdb8z1ZVpZud1z/IHsNaP4wp7663a7c3d3JYDCQ8Xgsk8lEptOpGQG8XC4bdf/T9Ps/8pOf/OQnP/mvmf8sBvDPnz9zCUJgSKL+VydbfwbX/PX11ST45eV9Hmv8Iclwv7ENrwEOUCRN14l6dax27Khbu/N2HNgX9ZKf/OQnP/nJT/7L5n96+j0KeLlcyv39vXieJ6PRiAbwGYWHohCm+MWDS8/zcqN58fB0t9vlplncbDaSJIl5MIt9/vnnH7MN5eiHt2mamlGOnueJyO8H2XiN/ctGP+LBcBRF0m63C1n1A9nNZmMeSidJIq1Wq9D4CsMw9wDb933Z7/cHxvF2uzU5qWIsyp/NVKfcTqdj2gnrLePBuF5HFwa0Nul1Gdqs6nQ6kmWZ4YTpibLQ1jD/MEp3v9+L53m5h+JBEJi67Vjs/mYLsbr2x4N4u6/oNXGPzZedf92nXKxVPLaB4DI6yuR5nun3QRDkWHW8mtc2RTqdjsRxLFmWSRiG0m63jSn+P/7H/yjsh1owjLUZjh+K1GmHj+bh0lTHAMZ5EUWRMQxPmTkhyzLxPM+YZCgXn4VhmIsF1zvboLQNYPzYA+cPjsc5heOzLJMgCHJ16HOj3W6b/VG253nS6XTM+ddqtU42ZcGOaxvq09fQc9RnM+G8A5vu3678lrW3LhvXE7Sbvt4gdtSP41EmjEyUIfLeXjCpYZafona7LZvNxsShZ2fAdwW+H3EN0P3imP5YVFdRHnQONV+aprkftcVxfNBH0jQ1se52O9nv96b/67IQ63a7lTRNc9NN7/f73PrD+NEOVU83NzfS6/VkMBjkpoDGPYC+X2jC/U/T7//IT37yk5/85L9m/rMYwL9+/XImCM42AJEgnSwEB3AEjn/x+unpySQEACj/Wbncun7UretCLCjv8TE/l7erA+jy7SSiochPfvKTn/zkJ//l8z89vRvAs9lMJpOJjEYjY/5yDeCPq91uHxifeLCdJMnBWnqbzUY8zyudktZlZNjb7Pd4sIoH+vbD+SJzRBuNVdMFa6PMHilcVD5yoMvE6FbXOoMw26oYi/J3SrloE1c9RXmxRydFUZQrQ+dHl+8qS2+LouhgXUY8CM+yzHm8XbdW1f42u4vt2HyV9amq9zq+/X5vuMt4ioQRfRDWtyw6X0XEee7EcWz61GazyfWvsvNYKwiCg1GO9g8qitrho3m4RNUxgHU7wsA7Zcpo1IVcpmma6wMwsnTZdQzgov1c2111oI1x/YRJp38kpPc7xZTUP0gp4jhnfa5jsU3/+MiVt6r2Rjn6PNKmZFns9jZdP9oGPxDAD1VOkT7Ojs3VFq5+Ubc/ltVVlAfXdpjF9vef3deL+o394yAdpz5Gt5/u61Q93d7eSrfbdRrAq9VKVqtVo+5/mn7/R37yk5/85Cf/NfOfxQD++++/c4lCMDoJeI1EYT8NjD/bDUe5dkNoYPzpJOtkow4dG97r5L29vR3EiMTrBtWxPD8/k5/85Cc/+clP/ivgX6/XZvrn+Xwu0+lUJpOJ9Pt9ubu74wjgD6rIhIFxA1MHDzcxVSyml8TDT8/zctMbn2IA61gwwkbXi+mkbWFKSUwrW9cAxvS9+CsygF3GVtl2XUcZY1H+TinXPqaOSWmbpHYZMJEwWqyuAVw07SVidh1fxFxUn97/HAawXUdZn6qTW33eaHMAUyDrKb3LFASBOQ8x3bJrtHRZ37BjtNnLzmMtV7l1DeCP5uESVXcKaD0t7akGcJFJC321AWybdNi30+mYa0ur1XJeN6pUx8g7Z31lBmyVASxS3t5lhmOZKakNaIzA1UYyZiVATKeyi7yPVA7D8GCqbVdbfMQALqvrGAO4bl+vk2uUhTy3223pdDpm2mj0Lb3ftV7jzq3b21vp9XoyHo9lPB7LdDoVz/NkPp+be4gm3f80/f6P/OQnP/nJT/5r5j/bCGAkCu6yDhZ/2IagkAhA6yQf48rDXcc+SLR2zC9pQWfyk5/85Cc/+cn/NfyPj4+yWCxkuVzKfD43U0BjmjiOAP6Y8ICzaEQhRgeWCSO7PM8zD0o/agC3223nWqeu+NvtthlZWHcEMOooiwfabDbOHOhpme06EHsZI2Tn75Ryz20A2+UdMwJYTz+rhX723Q3gqj51jAGMKUJPGW2HqaptYQrnIt52u30wAhjTjZf9wMB1Hmu5zsm6BvBH8nCpKjJ0ddvoaYldplhdwdwrWv/8uxrA51gfFTHrvllkAJ+jPhcTfrSkR+u78lbV3h81gIuuoVmWmR/06Gmljz0fsyzLTXFsx+Zqi1MN4Kq6TjGANe9HDWDX/zEwshprB+O8rPN/Ger3GsDdbld6vZ4ZAex5Xm7t3ybd/zT9/o/85Cc/+clP/mvm/5Q1gJ+f8442IN/e3nLbbTC978vLSy7J+FyXiQTo43RidCPqRkXZqF83mm4sfG4nzd6mYyM/+clPfvKTn/yXy//4+Jgzfz3Pk/F4LP1+X7rdLg3gM0ivjSfyvo5dFEVm6l7XWolYaxDCWn0iHzeAMeKnSq7pbOsYwKgLhgkMqqK1T105QG70Q2XkDuWWMRbl75Ryz20A+76fM3H12rNVBjDWV9TSazp/hgGs+4Duv9Ax+arqU8cYwCK/zy+XIS4iZk1il/Qa1VqYrtqe8ha8YRjmjCiR/Pq7rpHeReexlr3Gr4jk1vitaoeyPFyjigxgey1vTBVur6F7jGDqYR1cW3pdVHutWVfMLgN4v9/n+irMrSRJzBrEdQ1gXFPt5QeKzoUy6TV5kyQxszlojnPWZ09rjRj09Vnk0NCs097HGMA4F1En2kN/T+Ez+1qCMo/l10Y6fqCiY7PbIkkSE5euv05/rKqrKA9lU0BjVgZdn+7r2A8/EsN55SpLX8t03XpfMKBN0jQ1P6yjDoURwPYU0PP5XBaLRe7+oQn3P02//yM/+clPfvKT/5r5z2YA62AQ0PNzfh5snWA7WCQBgT8/vy9gjG0oC9vsspBQNAD218ejLiQArr2O094H8ejG0HXhNfnJT37yk5/85L9s/qenJ3l4eJD5fC6z2cwYwIPBQHq9ntze3n71M6uLF0Y8ep5nzB9t1sDQC4LAfB7HsRlViNFFQRCYh+sYRYiHtxghhQeh9nvEgYfSmJYW5nQURU5zA1NbYqpcPJwterCtp7jFDwpQfpHRjRzgoS8epsPs9DxPsiyTLMtks9mYB8pVjGX5q1OufogcRVHOfLMNbpiG9pqK+iG2NvDQ5mEYmulK8RlGZiEXGDmq69PthYfediz2GsNFhn/V/ogHbYkfD4Dt2HxV9Sk7nqr40jSVTqdjzq8wDHOjdV2jbRGDqz+Cx14nVPP6vm8MF4xGs9m1gV3UD+16MYIR54D+8UhVO5Tl4dqkDSu0BZhhcsEgh2EGU67IxC2TnsYbZdk/6kE8MLjwGj8kQPvArEMMKNe+lmkTrdPpmPMEP2LRo1w7nc7BWqj6ePQr1w9w6rDraXfxQwWb41z14VqBXOO7Tp//uCbo/Fa1t50vnIP6hwTYT5eD/fA9juNxnoIdP8bAyNSi77q67MihNnfttsB1yTaA6/THOnXZeSjKoT0Ftu4jul/qHOI7zi5L/9hBtz/q0f9PsH+IZJvYVF6uEcDT6VTm87msVquDB77Xfv/T9Ps/8pOf/OQnP/mvmf8sBrDv+6ZyBIMK8N6GRxAaFNt0EnWy9cNZ7A84ve/Ly4uJQSdab9fv9X/uUIeOSe+Df/Wwa9RNfvKTn/zkJz/5L5v/+flZFouFLBYLmc1mMplMzAjgXq8n3W73q59ZXY12u13ugelutzMPtTE1rv3gEkambbhifxgBeu1PHKPfF9Vhx+ESjsPDcVec4MOffmiuR++gnLJ6XOZYmqYH2+swFuXvmHKRIx2brsfOv6s9dCz6Qbcdp/0ZRgXa5etYNZsrFlf5x+5vt43uN8fmS7+3+5Rd3j///FObx5UfnB9lzGX5s//sUeOu+srirTMiUPdJl9FYdh0pysO1yc5znTbSx5yaG31euuS63qHP6/PCdR4Xrb9uXyOKrvtFplfZZ8fIvla6+v856tvt3keeFuWliLusve182eeQZtHfr648uLh1fR+RbnMdmysGEfd0z1BZf6xTl52Hohzq+mxj3Y696Npvl1X1fx/XtdceOUzldXd3J71ezxjA9/f34nmeLBYLWa1WslqtGnX/0/T7P/KTn/zkJz/5r5n/LAbwf/zHf+QCRmAARUJtePyrh2CjnLe3N1Mekq0T+/Lye65rPbz55eV9wWWUZycH25B4fK7jtxtbl+vaV3cG8pOf/OQnP/nJf7n8j4+/1wDGKGBtAN/d3XEKaIqiqC+SbQBT1LULBrBr5D51qI+sbf2ZKjKAP0sYEXzNP3z5qG5ubqTb7eamgPY8Tx4eHmS9XucM4Cbc/zT9/o/85Cc/+clP/mvmP4sB/Pfff5ugEIAOFAGt12sDjsCQIJ08/AFqvV7Ljx8/cklG+bpefKYbSjco6se+b29vJoG64VCnbnS9DfXppJKf/OQnP/nJT/7L518ul8YAxsOg4XAo/X5f+v0+DWCKoqgvEg1gqmmiAXycaAD/VhiGf6yuS9Xt7a30+30ZDAbmx54wgBeLhbnnaMr9T9Pv/8hPfvKTn/zkv2b+s48A1gnCn4aF260Trhvh+fn5IGE6Qev1+5BqDa0ddjvRrmQXNYpdL+rDv2DQDax/AUB+8pOf/OQnP/kvl3+5XMpyuZTZbCaz2UzG47GMx2MZDocyGAxoAFMURX2BsN4npzSlmqKqdY2pvLIsO1gb+juoaL1r6muF9X8Hg4EMh0MZj8dyf38vs9lMVquVLJfLRt3/NP3+j/zkJz/5yU/+a+Y/iwH8119/ydvbmzNhOlBUitfPz+/zX+OYx8fHXDJ1AgCL13oIN5KAOhALEo2EICk6JuyHY1AvtmMflKMbFfuSn/zkJz/5yU/+y+dfLpdm+mcYwJPJxKz/e3d399XPrCiKohqnonWKKepaVXddY+q3XGuwfweVrXdNfZ1ub29zawCPx2OZTqcyn8+NAdyk+5+m3/+Rn/zkJz/5yX/N/GczgNfr97ms8QcwBKCTqZOtk6iThv11mfoY27UHLJKBGPDabkB9HBrMPlbvoxsAsYGH/OQnP/nJT37yXz7/er2WxWIh8/lcptOpTKdTGY1GMhgMpNvtyu3t7Vc/s6IoiqIoiqIo6kTd3NyYEcD4/77neTKfz806wE26/2n6/R/5yU9+8pOf/NfMfzYD+OXlxYDoBNjBItF6P518fZwuE0nRgPZ/yvBaN47+HA54UUJd++lOoOPU+6/Xa/KTn/zkJz/5yX8F/E9PT7JcLmU+n8v9/X1u+uder8cpoCmKoiiKoijqgoURwP1+XyaTiXieJ/f39zKfz81yME26/2n6/R/5yU9+8pOf/NfMfxYD+OfPn2b4MSrFawSjA8Z7HfDT07tDrcHsxOs+fFsAACAASURBVGAbEoPk2K49ytINqBtPN4LdAfRxSNrz87NJHo7TsZGf/OQnP/nJT/7L58e0bxgF7HmeTCYTGQwGcnd3xxHAFEVRFEVRFHXB0gbwcDiUyWQi9/f3slgszH1Ek+5/mn7/R37yk5/85Cf/NfOfxQD++++/TeG2y1z0HgE8Pj6aZNjJByCg9TH4HDBPT09mHm7sbydBNwwSgtdoQJSBYxErYtMNp8sgP/nJT37yk5/8l8//9PQkDw8PslgsZDabyWQykeFwKKPRiFNAn0n7/V7iODbr4O12O9lsNt9mvb66yrJM4jj+6jD+mL7T+pP7/V42m42kafpl9es+/N2VZZlsNhvn31flkLpOfefr4na7lSRJPlxOkiSy3W6POiZN05OuF9/hWpOm6Vnydk06pQ9Q30vdbld6vZ6Mx2MZjUbieZ5Mp1NZLBayWq1ktVo16v6n6fd/5Cc/+clPfvJfM/9Z1wD+8eNHLgBUiERqIB0UEoL3GlD/i/KQRDQIIF9eXuT19TXXSHDG0cC6DjuBdkNqFp1cbPvx44dhIj/5yU9+8pOf/JfP//T0PgX0bDaT2Wxm1gDu9Xpyd3f31c+sLlpZlkkYhtJqtcwD7TAMxfO8L47sOO12O/F9/+LiPlVhGEqn0/k2hmeWZdJut7/EaHL14e+u3W4n7Xb7wPztdDoX98ML6vvqu18XPc+TMAw/XE4URdLpdGrvH8extNvto39E8x2uNXEcS6fTkSiKvqT+76pj+wD1/YQRwPiRp54CerVa5e6HmnD/0/T7P/KTn/zkJz/5r5n/LAbwr1+/DoJEZRrSTqwdDGCRNAQNaOz3+vqae//4+GgSgSS4GhH7oi4kCg2A+tBQrlgRD/gQC/nJT37yk5/85L98fqz5hTWAp9MpDeAza7fb5R5ot9vtixxdtNlsjNGRZZkEQXAxhmBd7fd78X1foij6dLYwDE8eZfyRY0+R3Ye/g8r64G63OzBwXNuuUdd6bn5X6etiU7Tb7QqN5TAMJQiCk39o8R2uNfgOoKhr0t3dnQwGAxkOhzIcDmU8Hst8PjdrAOuHxU24/2n6/R/5yU9+8pOf/NfMfxYD2Pf9XMHPz8+54F5eXnJJ0sHgM8DrZOkycMzb25tpIDvZ+j0a1wa3E473+rVOPPbF/jqhKN8uk/zkJz/5yU9+8l8m/+Pjo6xWK5nP5zKdTs3UcDSAzyf9QDuOY/F9/6tDOkna6PgOD+k/Q1mW/bERoq1W6+QfAnzk2FP0Hdu7LKY0TQ+mK/V9vxGjf79jW12zmmgAFzHv9/sPT7H+HfovDWDqGnV7eyvdblf6/b5Mp1PxPE9ms5nM53N5eHiQ5XLZqPufpt//kZ/85Cc/+cl/zfxnMYB//vxpXGddCYJCQvH529vbAfTb25s5DpB2MlAG/uDc6+1wwNfrdS4Z+Ew3PLbjM2zHa7sTID647/js6emJ/OQnP/nJT37yXwH/er2W1WolDw8P4nmeMYD7/b70+325ubn56mdWFy/bANYPtpMkkc1m41xbL8sy2W63stlszPp7+/3ebNfl2IaXPtb1QD6OYzMt7n6/N7Hpfe169EP/JEmMCbnb7cyDf5sjSZKcUYn3aZrmYtvtdhLHceHajzqW7XZr6tnv95IkicRxnKsHsWB/Ow/6c+QX9SDXen9dz3a7zRmJWC/S3m6z6lzu93tptVqy2Wxkt9uZ47Av2kXXj/YpOrZOrC6+Om3vMmVcbabLwlrXyK3Ogy1XDnVZOE/0FNiuPlik3W4nQRAcbHfFW3QuIqd65HWdc7Gor9nlo93tfvyZeflsFZ0byBvWz0Vfriu7j4NRn0eunCN3Re1Qds7aXGgv15T+RdelMqFu9AX0IX0tr4ql6Jph7+9qk7K82X0a0wHvdrtcu53CbTNuNhunAVz0HVF2vStSVT9wGcD6fAMzvjvrXEPtWO16j+U49Vp77DkAJrsPVF2HtM7ZdsfyUO/CGsD9fl8mk4lMp1OZzWby8PAgi8VClstlo+5/mn7/R37yk5/85Cf/NfOfbQ1gOwj8IRHPz88mYASAYHQicDw+t/fXwDpJ6/W7K75evw+TRvIRj04g4np9fc11BpSNep6fn02smkF/Rn7yk5/85Cc/+S+ff7lcmhHAs9nMGMDD4VB6vZ7c3t5+9TOri1fRiKYgCMzDZHsdSf1AP01T8TxPPM+TNE0P1khMkiR3fJqm5uF8HMe50aJpmorv++Yhr+d58l//9V/mobvez64HBvB+vzefRVFkHrzaDNvtNreWItZW9H1fgiCQMAzlf/2v/2XKxDH6vUh+XcgwDCWKIgnDUOI4zpl6KBP57HQ6EgSBeTjdarWMgac/j6JIttutYRH5/VC50+lIHMeSZVluPeAoiiRJEjNdNMyANE2l3W5LmqaG1fM8sz/yA1O61WqZPgCzIAgCM1Vxu92WLMuMGYP2cR2rc+WKFa9tvn//+9+12l73YfRHV5uhLN/3ZbvdmrVA0W7oc5g+tiyHrrI6nY6EYejsg2XyPM9pMKIO9APEp/lsIwVT3NY5F4v6mlYURRJFkTFxfN//Y3n5LJXFr89nnJ/o03XWuMb1DTkPgiD3g4iynOOcTpLkYJ3XqnMWXGEYmnMlSRJpt9u5617RdalMrro9z5MgCMw1IQiCg2tj3WuGjkWbl57nmdwU5c31/eL7vlljG212CrfI+3cdyvY8L3dOlV1vyq53ZSrrByKHBnAYhrkYcf7hO7rONbQsP6dwHHutrcPu+o7e7XbO7/ey6xD0GW1nq6otqXfBAB4MBjIajWQ8HpsRwKvVyowAbsr9T9Pv/8hPfvKTn/zkv2b+s40ARhCPj79dbF0ptj0+PppkYx+dXDSCPv75+Tn3Hkmyk6brRqKQFNRjH4u6kETsoxtb74My7TqxL/nJT37yk5/85L9sfvzN53PxPE8mk4mMx2Pp9XrS7XZpAJ9BRQawfthpjxK2R5RVTb9sr8+rRyLph9ntdjtnhOkRObZZYNdzTAyuuvFeT4EdBMGBIdZqtQ7MOtSnt8NQ0vu0223zQL7T6eTKwKg1xIp9Rd4NKi2YcXZZMFhgvti8MAp83889DM+yLJdjV751Pu3Py47VMbtiLeMriqXIAK5qM9vIi6LowCBD7qtyaJeFHzTs9/vaU8W6zic7dl0HRlhjdJudt/1+b86jOueB3de0ttvtwZTwGOH+2Xn5TFXFjxj1jxdcI2ldgjkJFbWBK+e6jxddr8rOWW0EFpVTdl0qk103RnLr0c32NfCYa4arTezYivLm6tN27k7hdi2JYLdn2fWm6HpXpTr9AH0Mhq8u1zVCuOoaesz3VV2OY661x7C7lqlw7Vt2HRL5nLazVcVDvUuPAB4OhzKdTs0awIvFQlarVaPuf5p+/0d+8pOf/OQn/zXzn9UA1snDMGQNoSu2/3CsDfn8nHfANSRe689dsBhSjfdwxXV8+FeXpY9B2bqBdP3kJz/5yU9+8pP/8vmXy6U8PDzIfD6X+/t7GY/HMh6PZTAYSLfb5RrAZ1DVWqVxHEsURTmDzX64fKz5qqdWxKiYKmPoTxnA+n2r1ZLtdmvMNIxCKzKAbUNSHwczAQ/U7Vh0GUWGhi4P07tmWWZG+UVRZB54w7DRx4RhaB54V5kELhMXU+LaI7frHIvjXbGW8bnKKzOAq9rMLsvOtS6rKodlcdU1OjFCrUiuXKLtigwFfF7XAC4yJYrWGv0TeflMVcVf9/rhEkbFQlU/mLGlrxVV1yuRfK7b7fZBX3FdF4uuS2Wy63bl6CPXjKK+pvcpyltVnz6V2/VdZ3OXXW+Krnd1VLcfwADW5m2n0zlohzrnZFF+TuU45lp7CrtWkQFc9r3xWW1nq4yHepdrBDBM4OVyKcvlslH3P02//yM/+clPfvKT/5r5z2oA60TBEdeJ0UnAayTq8fF9KDOCQ2LRGNiO8uCkv7y8D3XWCcNnj4/v83DrxKAOVyKRfLuxURe2oyzyk5/85Cc/+cl/+fzr9To3BfRkMjFTQA8GA64BfAa5HsJi+kM8PHWZYlrHmK96GlmRQ7OqaJ29rzKA6zz4LTIki1iKDGCM5nQZGvaIYS0Y6phmNQxDZztpHWsAu3JzrAFcFGsV37EGcFmbnWIAnxJXHaMTbV62tmSRAYw1SYsMYEw5/FED2MX/2Xn5bFXF/xEDGFNAY+p5TMet5SoLU8SiL9S5Xokcnnd233ddF09Zy/QUA/iYa0aZAYwfb3zUAD6W29VPXCZi2fXGdb0r0yn9ACNrsZxAlZFuc9TJz7EcrjqrDOBTz4GifesYwOdsO1t1eKh33d7eHowA1lNAr1arRt3/NP3+j/zkJz/5yU/+a+Y/mwGMShEAgtEJ1Yl2geht9r52IrFN16cTqRsE23QDI9b1em0ccr1ddxCdWN3g9nbyk5/85Cc/+cl/2fzr9dqMAJ7NZuJ5noxGIxkMBtLr9TgC+AyqY3bo6T6xdm7R/q7y9PSp9kNZjLCBeVe0Lqh9nD2d4ykGsL0mn/1wOQgC53STtlz1YQ1Kl1yx6Olb7c8xysseeSzy26y3H7LDINQPn20dYwDbfGirU0YAu2It43OVZ7e9PQV0WZsdY0pU5fCjRifWsiyTXQdGpmHqbJdxg+lcq85FF78WpiW3y//svHy2quL/iAGMHw6UmWnHmHpl+4gcmqh2f7Lbu+y6VKZjDeBjrxloEy17ivNTDeBTufHDFM3omka46HpTdL0r0yn9ALN0lKnqGlqWn1M4XHVWGcCnngOusl31u6bvPqXtYAwXfV8Vxeriod51c3Mjd3d30u/3zehfjACG+duk+5+m3/+Rn/zkJz/5yX/N/GcxgP/66y9TGf50ElzJ04nBvjqp9nF2EgGEz5AA7KPjASwaxK7r8fG3Q464np7enfmnp99DqHUMum7NQX7yk5/85Cc/+S+b//n52RjADw8PMp1Ozejffr/PNYDPINeDfBi+2+3WTGGKffb7vXieJ77vm2mcPc8zDzaxBmkQBGb0TKfTMZ/rY8MwlHa7bR6SYk1AjF6M49gYKZg+MY5j8zC2yACGMYapR7XxFEWRs27Uod/DgAjDUJIkMce5pqy0cwgWjG7WD+mxliWmn9xsNrmH70UGcafTyR0Tx7GZthJC3nU7Yb8wDM1oxDrTyWLqy//zf/5PLg9BEJSaOfpYbYQVxVrGV6ftdf6r2uwYU6Iqh2UGg6sPuvpM0UhpnVfkCbm316bVph/W6BWpPhdd/Fr2uY5+/Jl5+ROqiv8jBjBMQ5SLv6qy0Dbo43Y7iVSfsxhRjr7vau+y61KZjjWA8UOFutcMtImeDh3TdJflzbUdZjK+n07l3u/30ul0TD/Zbre570KR8u+IsutdkU7pB61W62BKc3vUedU1tCw/p3AgrmMM4FPPAVfZrvrt+k5tO5Rj59hWHR7qXd1uV/r9vvT7fRmNRnJ/f28MYH0v0ZT7n6bf/5Gf/OQnP/nJf838ZxsBjMB0UvAejjQq1kAaUg9j1kFjPz1cGu91nfizG+L19TVXF8rA8bo8ncCXl5ccBxKNfeykk5/85Cc/+clP/svmx/EY/asN4F6vxymgPyisz4jpSvXDfJhwWA8P+4j8fjCO4/CZfrCJbfgcZaVpakZWbrdbU852uzWmVpqm5lj9gBXHuWJK0zT3mYiY6TB1GYjDVbeuV5sOul6XYaVzYRueOg/2g3BME4sc6WNQX1GbaC7UH8exJElyMPIQsblyvN1uc/nRjNhHGzralMXrf/75x+Qa/Paxdq6KYnXxVbW9qw8XtRni1G2O/VCf3deLcmgzu4519UEIn1UJ5o7Ova00TY2BYee07Fws62s697p/2z9yOHde/qRc8WtenROdtzJlWSae55mca+MH66kW5VxfU+366pyzqB/lu8rBPq7rUpHsa7J9zpXF4rpmFP0YA3lGX7aXJXDlzXXtFxGzzS7jGG6RfH9wfRdiH9f1pup6V6SyfqC/w7AtiiJzjdhsfq+dbk9vXHYNrcrPKRwfvdaWnQN2W5d9/5ddh+y81G27MAxr/WiiiofK6+7uTgaDgVkDGObvbDaTxWJh7geacv/T9Ps/8pOf/OQnP/mvmf+sI4B1AgGrYbTDrgPR+yCwt7e3XAOs1+tcgvT2x8fHXF0AR7J1I9sN6mpsHS9ixt/r66tJvI6F/OQnP/nJT37yXz4/ylksFuJ5nlkDGNNA0wD+Hqo7Oo76LeaLqqs6o4Sp7yGMuLYNHj2FPvUu9u2Pa7PZOKeRx9IK1HmFUeE8l8+vbrdrpoAejUbieZ7M53NZLBayWCzMNNBNuf9p+v0f+clPfvKTn/zXzH8WA/jvv//OBYRAnp6eclAaEnAI0Hap9WsNgOPtbev1b8cbSUZCdAy6fh0fjn17ezP7IEGIEX+6w+BYu0HIT37yk5/85Cf/ZfKv17/XAJ7NZmY6uNFoJP1+n2sAfyPR0DxOzBdVVzTJLkdF6xsnSVJrzdQmKcsymuJnUNGUyJ7nVa5RSx0vjICnzq+bmxuzvIteA3g2m8lyuczdqzTh/qfp93/kJz/5yU9+8l8z/9mngAaUTox2rhEgtuv3dqIBgeTofXQykFy9v50Uu2wcjyQhFt0o+nMdEzqAXSb5yU9+8pOf/OS/bP7VaiWr1UoeHh5yBvBwOKQB/I1EQ/M4MV9UXdEAvix5nidhGJr3aZqK7/s0Oi1tNhuOUD2DkiQ5GHUeRVFuLWWKugRhDeBeryej0Ugmk4nMZjN5eHgwBnCT7n+afv9HfvKTn/zkJ/8185/VAEaydMX2Njs5SMrr6/uiy/o9EotE4Q/wgNPH4l/Uj3LsuJAsbMd+SJROvOtYXT/5yU9+8pOf/OS/fH68ns/nMp1OZTwey3A4pAH8jVS0Zi/lll7LkiO0qDK51rGkvr92u51st1uzPjmV1263Y17OKKzJ7Fo7maIuRTc3N7kpoKfTqTw8PMh8Ps+ZwE25/2n6/R/5yU9+8pOf/NfMf9Y1gBEYKl+v1yaJCFy/twH1e0BgLmyA6YezgHh+fpa3tzfz+dPTb4f8x48fucb78eNH7nOUgaToRkIMiA0NqePTDUp+8pOf/OQnP/kvn3+1WslyuZT5fC7z+Vw8zzNTQHe7Xbm9vf3qZ1YURVEURVEURZ0orAGsRwDf39/LfD7PPRhuyv1P0+//yE9+8pOf/OS/Zv6zGMC+75thxwjeToxOKLbrRtCJwJBmJB3JQJlIsm443QC6IV9fX01yihoYfyhXx4ltehi3Pu7l5cU0LPnJT37yk5/85L9sfkz/jFEA9/f3Mh6PZTAYSK/Xk5ubm69+ZkVRFEVRFEVR1Im6vb2VXq8nw+HQGMAYBYx7jibd/zT9/o/85Cc/+clP/mvmP4sB/K9//StXqE4SKgYgABAMklqWuJeXF7MPPtMNBVddJwyvUZdOND6Ds45ykUyUqWPGv2hozYcEk5/85Cc/+clP/svmf35+lsViYaaAnkwm5uFQr9fjCGCKoiiKoiiKumDd3Nzk1gC+v78Xz/PMFNCr1apR9z9Nv/8jP/nJT37yk/+a+c82AlgHh8BQEQLQcHZg9p9uIJRnJ0YnVkNjPzSq3m6/1vvounSnwH5gsxtZ709+8pOf/OQnP/kvlx8jgBeLhcxmMxmPxzIajcwIYK4B/DlK01SSJDn5+P1+L3Ecm7UIsyw7as1brH2K4/f7vWw2mw/F9KcVx7FzncskSQ4+2+12Zh1l+0+v54g1HqnjhbWquT7mafroetVZlnHd1y/Wfr//Fm2A63lZLFjXlmqO6vQL6nqF9X8Hg0FuBPBisTDLwTTp/qfp93/kJz/5yU9+8l8z/1kM4P/4j/8w4DpgvAaUHTTcd3z29JRfeFnDPT4+5tz39Xpt5sfWdehGwL7417Vdx6v3e3l5X4gZZSM2/FJAx0V+8pOf/OQnP/kvnx/bZrOZzGYz8TxPptOpDAYD6ff7nAL6ExTHsXQ6HYmi6KTjsyyTMAyl1WoZsy2OY2m325JlWeXxURRJFEUSBIExLIIgkCiKZLvdnhTTn1SSJBIEgbRarZxZu9/vxfd9k5MgCIzBsdlsxPO8nPEbRZF4nmeOT9NUWq3Wye3SdCVJIu12m+bCCQrDUDqdzofMc+T/Es7ha9R+vxfP8yQIgq8ORbIsk3a7XWjw7nY78X0/d/2jrl9V/YK6bmEKaBjAnufJw8ODzGYzWa1WufucJtz/NP3+j/zkJz/5yU/+a+Y/2whgOM0A0sFgOLW9D/5Fom1g7dIDGmUDZr1eH+yHclAG/nQS8BlcdtSrGwMNirJRj2ZB3OQnP/nJT37yk//y+dfrtSyXy9wI4OFwKIPBQLrdLkcAf5J83/+Q0bjb7XIGMAzcKm23WwnDMLetrnH8HRSGoURRJPv9/sAADsNQNpuNeZ+mqTHVXKOb7W1BEEi73aYBXEO73e6gH31XZVlmfuzw3YQfLaBPf1RgpQn8Z5WmqXied1F5x49ivrM+4zpzSdeuj2i73V5Uf6Q+X/YawNPpVO7v73MjgJt0/9P0+z/yk5/85Cc/+a+Z/ywG8K9fv3IB2wDYpiHxGgEBAO66vZ+dNOyvHXPUo5OBpNv16G3oBHZH0MciFp147IvjyE9+8pOf/OQn/2Xzo+6Hhwe5v783awBjCmiOAP4cndMAxqieOgaSXa9tJF+SbAO40+kcmLytVkvSNJU4jnNT7GK0HhTHsURR9OF2aYouwTyCvnMfz7LsU358wVHYf1Zpmn7L/lWmSziHPyPGS+A+h/hdRtnqdrvS7/el3++bEcBY/3e5XJo1gJty/9P0+z/yk5/85Cc/+a+Z/ywG8N9//50L0pWo9frdhXbBAg77YmFlBKuTqeuyG9BuXDQGXHh9HD7TDagbRg+5RiyoD/FrV5/85Cc/+clPfvJfNj/+hQE8nU6NAcwpoM8rrLu73W7F87zcw9ksyyRJEtlut7XMG21q7Xa7g2OSJJHdbifb7TZnTGCK0t1uZ+qEkQqDNE1Tc5weJYt1i7fbbW3TqogLdWRZJtvtVjabzdFGmG0A2++LtomIaQfI87zcaMxjpTn12sxYq/mY9ZWxDjHWdS5apxhr7iKviME2u3V7ItdFaye7+oyrP0RRJJ1OR3a7nakLbWkf6+oz2BfrkB6zfnVVuXY72H28zKirkyvk3bXeMdrGPq5oe9l5f+w1oSq2Pyn0+zRNzfrb9mhE3V/s0YpoN/RnV/n4TPc59IWyssuuY/jMdb4WtWFVmXXzZK/LXtSWdXKr97HjRJlhGB4YoTqvRfy4LqFOfQ139bmi3LjY7bZ2XWfqarfbSRzHuevxR8osusaDpShvVapzzSm75hcdo7/r8VmdfoHvALtuzVpUxinnQBVH3fqpat3e3srd3Z30ej0zAvjh4cEYwPr+pQn3P02//yM/+clPfvKT/5r5zzoCGIWiAv0g1X79/PycC9p2shG0Tvbb21suWbpR7CTrsvC5Th4Sh+PQ4KjLVYf9h2NRDvnJT37yk5/85L9s/sfHR1ksFjKfz2U6ncp0OpXRaGRGAN/e3n71M6uLF9bYzbLMPOTVa81GUWSmLt7v99LpdCrX6Csa1ZhlWW4dXEyDvNvtJEkS6XQ6Zi3c//qv/zJrCSMGrA3Z6XTMtNL/83/+T/F9P2cQ11nrtYjLrgNTch67fqxrBLCe2jPLMqcBnGVZbr1VbWacYgAnSSK+75v3MJMRE0yBOus+Y31oz/MkDEPZ7XZmamqMZO50OuL7vgRBYPaxTaAwDE1uda5htLRaLdPHyvqMqz/89//+38X3fWm328a0SdP0YF1q1C/yPuIa5gD2RUw4J6r6PUx6V190tcM///xz0MeLVCdX2+3WcEVRlJs+3fM8ExdM8rLtZef9KdeEstj+tJA39JkkScTzPHNu6D6Aad1x7iZJkjuP4zgWz/MMi57aXUTMeuC4fhWVXdZ3RA5zrs3RojasKvOYPOGcxXdEUVtW5RY/1NDXvv1+L2EYmvdYL9qeBUGvX4yY8BmuS7rOIAhMnEEQ5K59VblBjL7vG1NVX8PTND24ztQRpuNGHPjBFda7P6XMsmt8Wd6qVOeaU3TN19fpOI5z7W1/1+OHL0X9AnWhX6B/b7fb3PdWURkfOQfKOOrUT9XX7e2t+b/9ZDIx1w2MAnbdA13z/U/T7//IT37yk5/85L9m/rMZwICwk4EgEBgC0p9peOyDZAEcjjjKRjmoDwlzJR5JtOGxiPLLy0suJiQLceAP+4JTx0B+8pOf/OQnP/kvn//x8VFWq5XMZjOZTqcyHo9z00BzDeCPCw83tWA04mGp1mazyT1sdqnIAHat/6nLqzMF9GazyU0pDTPCjr/MTKvi2mw20ul0cp/XMUi17IfAMBExes/zPGm1WgcmGEwhkUOj5xQD2Pf93AN/e+QnVHfqUbs8ETGGMD7X/cOV6/1+L+1225jDdq4xCk6kus/Y/aGIRfclV5/Z7XamHOyr28Y1ItFWWV8saodjpoCuypU9gliPLNY8MDmLtpedHx+5Jrhi+yrZhj7W7cY25Ma+NrrMI329sdc7d7Wvq+yq65gdr91/7DasU2Yd4ZqlVdWWVbm1j7HXRxc5PIftvOvzFVz6/MLIej36Wue8Tm7smGEA6h/nHDtds+t6puM6pcyya3xV3qpUdc1B/fb5j+uI3kefF0XfZXa/sPepU45t0n7kHDiF46uvbZcqrAGMEcCe58lsNpPZbGZGATfp/qfp93/kJz/5yU9+8l8z/1mngAYYkoPEPT8/m0BsOHymE/70dNzCyfgXx6AMu240oo4L+yI5OB5/YNKJRUfQjUF+8pOf/OQnP/kvn3+5XMrDw4PM53MzBfRoNJJeryf9fp8G8AeVpqnTfMJDTTyMxmhLGHZVI4iKTC3Xg1G9b10D2DZFMeoIf2EYHjxk16ricj2EP9Z8LWLFyC6MgtKCMapHoUVRZGLU02bWUj3VVQAAIABJREFUFYwQPPS2j8XIJt/3axvAdh50vuzPiwwNu4/ZMaHdq/qM6/iqMqvMhzr9zqWyvljUDscawGVcImKmrbZHq3meZ0Yw6mmJXdvLzo9TrwllsX2FXPXrflFm3NptpdsFo04hjBDWcpVTdR3DSNsgCA6mpC9q21OujXXyJFLellW5tfdpt9sH++ucasMcf7hmadaq7w5dZ53c2Bx2maeYta1WS7bbba5ePUL1lDKrri1leatSnWtO0fVUTz1t/4CqjgHs6hfHGrDnOAeO5dD166USMBPGpa3H/ad0e3tr1gEeDocyHo9lOp3KfD43U0A36f6n6fd/5Cc/+clPfvJfM/9ZDOCfP3+aABAMEoFA8Fq73XZQ+EwnCcOecazdcLpcJAeN8/z8bMqzGwnbkEx8ruO3k67Lde1LfvKTn/zkJz/5L5t/vV7LYrGQh4cHMx3cZDKRfr8vvV6PawB/UK6RjiJ5c842KY8pt64BjBFJHzGAj1EV12cZwHZ5rpGtul6sO4g/TK16zAg+kXezBlPPagNaT936EQMYptcxBjC4XAYDRplW9ZlzG8AwCT5iABfJ1Q7nMICRqzKTDfui7+tpYu3t//mf/1l4fpx6TaiK7U+ryKTEOXmsAYwRkJgyFiP9gyA4GDFcZgCXCeuxYppge2Sn3banXBttHWvmlh1TZK66pld3GcBlU4afagAfw34uA7hsaudTyhQpv7Z8ZKr1qmuOSPF3QplBX8cAduXqVAP4VJ3CYRvA2nzm2sDFuru7k263m1sD2PM8eXh4kMViYR6iNuX+p+n3f+QnP/nJT37yXzP/WQxg3/dNEvS/umIEiO1Igk4+jnUlEOB2w+mE68QiqbocvH58zP9nDq/15zgW23X94LETS37yk5/85Cc/+S+bf7lcynK5NCOAx+OxjMdjGQwG0u12pdvtfvUzq4sWRpzaRiRGuWCE8DEjTkXKp4C2H8bqKRpPMYCxDt8xD7mruD7bALbXZRQpbouyMrHubpl5aD901lMSa54oik42gPU04vbnyLXdPjCwXLnWU8JW9ZlTDGD0GS09tfGpBnBZXyxqh48awMiVXY49elr3K22gu7b/3//7fwvPj1OuCVWxfYXs+rMsy02NW9Qu7Xb7wJTS0/rCeC27HrnKrrqO2ee5PZ2xLlu37bHXRltVJqirLatya++D9WO17CnXsS5ukY41gOvk5jMM4CAISqdLP6XMomuLSHXeqlR1fUZ9VdMgY33msmPs4+zR9K7j7PeY6vuYdi7TsRx2/VR9YQro4XAoo9FIxuOx3N/fmxHAy+WyUfc/Tb//Iz/5yU9+8pP/mvnPYgD/61//MsnUAaNSnZSXl/dh0PgXCdeJsBOH9xrMboinp99OuN2g+LMbAPUjaShff44G0a/tY/XizOQnP/nJT37yk/9y+dfrtaxWK5nP52YE8Gg0MiOAOQX0x7XdbqXdbpuphoMgMO9Ffj/s7XQ6ZtpKTGFcpiLzBKPjYFzALDlmGk/7gTTWyfV934x6CsOwcqRNGddnGsCuNQlRZ7vdPsqQcBknrnLxsB65yrLMrOMYx3Fu5GCVMFW0zrUdk52nMAxzcW63W2NagVu3gzYXqvqMq63w0B/Tdork+xLyoI0zTBNq76vzWJWfsr5Y1A4wVDGdbpkRXJYrmGxojyAIcv3FHu2N44q2l50fx14TqmL7CmE0fZIkJiZ97hVdwzClM/ZN0zTXt3Euof3xVzWSuOo6pqcJxrTBUFEbnnpttPPkMnPL2rIqt3a5MK1RJq5N+nyL4zj3PRXHcakRV2UA18lNlQHsus5UCT80AWuSJBKG4YfKLLq21MlbnbLLrs8i7ms+cgs+/X8KkXcjHFPuQzrnOle73S73fxVXfPhh1bHtXKYqjqr6qfrCjzr19M+z2Uzm87kZAdyk+5+m3/+Rn/zkJz/5yX/N/GcxgH/9+pUL0AbG3/PzswH48eOHgUfSkCydSCQJZerXOoGPj7+HS2unHbGgTlci8RrH6PqxXcegO4juPOQnP/nJT37yk//y+cE2n89lNpvJeDyW0Wgkw+FQer2e3N7efvUzq6sQDCqsTxfHsWy3W/MQWT/4rXpwiqkoMQWqbaBgPb3dbncwmhV1wDBBOXEcS5ZlkmWZmRbZLhv76rir5OLSdegH03ZOysrUsYAlTVPzEN4lPEB2CSN9UWaapsaIqYoHPDAbXDnDNJV12tf3fTPCzF7P0G5DmwEx6JhhmOE4F09RnynrD9i+3+8L+yTK09t0v7P3rZMfnVfdX8raIUmSWmVX5QrrTeofMsBUTpLE1K/rKdqumV2xHXNNqIrtK9RqtcxIRvu8c117tLIsM+1os2dZJp7n5aZu19MyV5VddB3DuWUbZiLlbVhWZpXQL3HN0YxlbVmVW5Sr+fW5XHQ90uupFn134Nqoz2HI1eeKclMUo12mvs7UFUZnF50Dx5ZZdm3Rcdux11HVNafomg/Gov9TYPp+PXK+rF+gHJfZrM8nxFy3natUxVG3fqpaGAE8GAxy6//O53NZrVayXC4bdf/T9Ps/8pOf/OQnP/mvmf8sBvDff/+dqxSV/PjxwwShwfCHBOIzAGI/nRzspz+H+60TgrKQiMfH3y65LgcJQAPrxsW++MxucM1iJ5X85Cc/+clPfvJfNv/T05MsFgtZLBYym81kOp3KcDiUwWDAEcBUo+UaifUndOxI6CqdMuVpU8VcnU+fMUoP07jbJmySJLWn+b4GcQTk9ei7XXPO/f1DfR/d3t5Kv9+X0Wgko9HIzPqzWCxktVrl7kGacP/T9Ps/8pOf/OQnP/mvmf9sBrAdxNvb2wEIKkZgCAZw2A/BIkjdQPhcN5CdRN0Ydj06yWgs+zjNgWOwTTMhsa5GID/5yU9+8pOf/JfH//j4ex3g2WwmnufJZDIxawD3ej25ubn56mdWFPUl+iqDhQbw14m5Op8+w6QsmjY6SZLSdV+vTTSAr0ff7ZpDA/h6dXt7K91uVwaDgTGA7+/vZTabGRO4Sfc/Tb//Iz/5yU9+8pP/mvnPYgD7vp8LAEFibmwErhOE99gf23WCnp/f58p+fX3NzXdtH6eTYA+DRgy67peXF+d+mkP/i1j0MXbDkZ/85Cc/+clP/svmX61WZg1gmMDD4VBGo5F0u11OAU1Rf1g0gL9OzNX59Fkmped5EoaheZ+maW7N6iaIBvD16Ltdc2gAX6+wBjCmgJ5MJmYN4NVqJY+Pj426/2n6/R/5yU9+8pOf/NfMf9YRwBpMD0G2obUzDVf66Sk/pFlDweWGI44E6EbCvjphuhwkDmXoRKAsHavdAXRHQBmIS8dMfvKTn/zkJz/5L5ffNoD1COB+v88poCnqD0qvFV1n3dcqFa23TB2KuTqfXGuNnlO73a50Td5r1mfnlvpz+m7XHL0mNfvW9QkjgPEjT9sA1iOAm3D/0/T7P/KTn/zkJz/5r5n/bAYwYHThOpH4Ayig7H3sRCEBdpkaGgkEID7Xx6CM9frdxX99fTUxI2G6rufn93m+UReORUOg0chPfvKTn/zkJ//l86/Xa1mtVmb073g8NuuDdbtdGsAURVEURVEUdcHqdrvS6/WMATydTmU2m5kpoJfLZaPuf5p+/0d+8pOf/OQn/zXzn8UA/vXrl0kAkoIAEYx2pBGIHSyS+vz8bI7RcDpRqEvXo+u1y9LHINE6YYgbHChTJ13/Cx40FPnJT37yk5/85L98/uVyKYvFQubzudzf38tkMpHRaCT9fl96vZ50u92vfmZFURRFURRFUdSJuru7k8FgYEzg8XgsnufJfD6X5XIpq9WqUfc/Tb//Iz/5yU9+8pP/mvnPYgD//PlT1uv3OagRECrTfwCFI42A8dpOHGCwD5KHujQYPsM2JEHXZSdIl4sy9b46PmzXdaGByE9+8pOf/OQn/+Xzr1YrYwBPp1OZTqc5A5hrAFMURVEURVHU5er29jY3AngymRgD+OHhIXeP0oT7n6bf/5Gf/OQnP/nJf838ZzOAUaAOEoECwE6eTjyCwv46aY+Pj2ZBZbuxXl5ejHNvD+NGorGfbixdFj6zk439kFTNYXcM8pOf/OQnP/nJf/n86/VaHh4ejAHseZ5MJhMz+vfm5uarn1ldhfb7vex2u8p1/vb7fePWtPyTyrLMubZhlmWy2+1kv98ffIa2K1sTMcuyL283MLjiqMNAfUxl+Rf5vb5z0flfp32wz6UoTdMvPSeyLMudz8i/ve2jOoVzv9/zXFRC33Zdf69VuF78abHvNVe3t7dyd3cnw+FQhsOh+dEnDODHx8dG3f80/f6P/OQnP/nJT/5r5j+rAayThQBeX1/l9fXVgGh4JEQPj0ZyUZZOJPbTSUQZun4kxG4I/CcO8SBW/IvXOomoA+XrB8Q6JvKTn/zkJz/5yX/5/E9PT7JcLs0awJ7nyWg0kuFwKHd3dzSAz6Dtdivtdls8zzP/uh7ARlEkQRB8uZF4jdrv97LZbKTVakmSJLnPoigy5lsQBLmH8nEcy3a7lf1+L1EUyXa7dZbdbrcliqKzxpymqbRaLWedtjabjelbrVYrF0sdBupjCsNQWq2W+L4vrVZLwjA0ZtZ+v5cgCIzh4/t+7vyP41g2m43s93sJw7CwfXzfF8/z/gjPOdRutyUIgj9eb5Zlpj20oeh5noknTdOz5fMYzv1+L9vt1nkdarKQkyZ99wVBIO12+4/Vx75H3d3dSa/Xk16vJ6PRSDzPk/v7e7MGsL5/aML9T9Pv/8hPfvKTn/zkv2b+sxjAf/31Vy5BCBDQCBKv8RmCg7utwRC0TgySajeeThoStV6vc41oN7JuVGzHsdotf3l5MX86dpuB/OQnP/nJT37yXz7/arXKrQMMAxjrhHEK6I/L8zzzYBtmYRiG5vP9fi+e5zXSmIvj+NMf+m82G/E8T3a73cHD781mk2uLJEnE930zIq3T6ZjP0Ha2eQ+z6RQDeLfblT6Mh1FV1Td0nNpMqctwrarK7zm03++l0+kYsxH9LI5jEZEDUzcMQ9lsNiLy26zUJhDe2yMh4ziWVqt1UQawPQL3TwptgPqzLDswGHFd+KhO4aQJd6hLNn9P+R77qpG47HvNFQxgTP88mUzk/v5eFotF7gFqU+5/mn7/R37yk5/85Cf/NfOfxQD2fT8HDVj9HycEh8rX699ONV7rf/W+SKzeRyf55eUlB6ShsQ0xYBuS8Pb2ZpJjN4Bm0Q2BuvV2fSz5yU9+8pOf/OS/XP71ei2r1UoeHh7k/v7erAE8HA6l1+vJ3d3dVz+zunj5vp97bxsPURSdffTopehPPIzWD9nt+jzPO6i/1WpJlmXOdvF93xh7Ir+NpiAIxPf9k9qw7nFxHBeaTGmaHpQBzjoM16xT2+UY7XY7Y+i66m2327lR5dvt1pz/2+324PrQbrdzfRIG87kMyybINoDtH3pg21flkybcdemS2vOSYqXOK6wBPBgMzBTQs9lMHh4eZLlcmnuZptz/NP3+j/zkJz/5yU/+a+Y/iwH869evXHJQMZKrk4ykrNfvjjQCspOFhAIMMIC398V73Uh2vToh9vu3t7dcbE9PT2a49PPzs7y9vTmHdKMM8pOf/OQnP/nJf9n8j4+PslwundNADwYDGsCfoM1mk5uKtNVq1TouTVMzaqhsvdCitYbtbfZ6w1gft2w9XF2+Xb9rLUyUV7TGaZ2H0UXrQ4KnbG1VW3Z9rvqxzWUe2tswnW8do9G15mOd41xrl1YJ5lcdBkj3h7L1qov6n2t9ZfRZCGWWrZWL8l399dh+UNcALuM5Zf1kjNrGyFM7B9gWhmFl+2w2GzNN9CUZwEXrbRf1Ldf6564yyvoQ+kCSJLm86ym5IZ3PomtInT5dd912fd64rjvoZ0Vl1bne1V1r3mbQ5euy9PWgjPGY8wPxu9quKK9V9etrZNE1x1Wu3vaR3Bd9j9Ut1xXbOXNe1fdE6q9lbefC9b3k4sb+un/qbWCp24ep43V7eyuDwcAYwJgCerlcymq1MvcHTbn/afr9H/nJT37yk5/818x/thHAGHZsJ2W9fh+KjDmssU3/q+e3Rjl64WOUr5OFpMBJR7LwGuXpxtLbnp+fc42p40cZrnJd+5Kf/OQnP/nJT/7L51+tVrJarWQ+nxsDGOZvt9vlGsCfID3qNIoiY04UPfDF2rStVsuYx2EYSrvdzk0tu9lszFqvu93OTHucJIkx9iGsSwyjKYoiUz7WKrYf7CZJIkEQyGazya2fiXqzLDOjGzGCFuuhumLGmrydTkd83z944JumqYRhaB4OY5pssHmeJ77vm5iL1lbWsh9+t9vt3OjN/X5v9sHIXrvtkDOMsBUpNxqxn56SGe3Sbrel3W47p3nOssyM/AzDUDqdTq0H9Nvt1pRVxQDFcWzWMkVO0S7IKdoDBgvMy3/++ce0NXKbpqnps7o/ep4nYRg6Y9BlRlFkRsKe2g+q8ov6kiQx68biXKzqu2VCHwJ3mQFcZdDjxwUiXzti9Rjp/NnTrbuuTyKH1yNXGWV9aLfbmT6Csuy820I+XX3HVb/dp11xu4S+lSSJxHFs1um2c6PPO11e3etdFEVmLWnXiOciBtf3g309iKJIOp3OwdrWReePS6gbsSEGV0x16kduEAPaAlPe1/neO0fui77Hysr9Uzmv2/dc39+2dC6CIJAoisT3ffN9VpVPXO9c30e4rtbpw9Tpur29lbu7O+n3+2Ya6NlsJvP5XFar1cE90bXf/zT9/o/85Cc/+clP/mvmP5sBbIPZ8Ho7AtdJQnAaSIPpMrEfwPAaZWAf3UAAR7n6PRpUl/n6+nsu8Le3t9xQcZSH17qRyE9+8pOf/OQn/2Xzo05MAz0ej2U4HNIA/iThwS+kDQ2YXi4zAaaRPZUsjFqMWNWK49isTeoyj2zzqdVqmZHJrrj1WrIivx/W4qGyln6gC1MZ2mw2OXO5bARwp9PJfYYYwKPLwdq29lS8tuz6kHOMZIIRkaapGUVoG9Z4r9d9LTKAXSNAoygyeS4zjhED5DJNtWD8+r4vSZKYflHGoGU/nNdTD6N+26TvdDq5ttbxuqbhtddh1fI8Lzc1NYyAj/SDsvzao29h3CK+qr5bJD3t9kcNYJg3qP8SDGBI94eq65OIu61cZpXdh+x1rlFfHQO46hpS1aeL4oZca27rH5noWMpir4oVM0noNY+LRlC6GIq+H3Sb2d9BVeePFta2tg3rspiq6t/tdrn1s10cdb73Ppp7Eff3WJ1yPzPndfpe1fe3Ldc10P6RURk32kyP9sW5e0wfpk7Tzc2N9Pt9GQ6HMhqN5P7+Pmf+6mmgm3D/0/T7P/KTn/zkJz/5r5n/LAbwz58/cwl8eXnJJQmV2dDr9Tr3wPXt7c3sYzvez8/v827DtbcTs16/D3fWfxoe5et6ERPKRLmoV8dv16eTTn7yk5/85Cc/+S+bf7lcysPDg1kD2PM8mUwm0uv1pNfr0QA+ozCiUz88tU2mOI6dD3RdD8jt0aouEwIPj+sawEVmbFH5GB2pp3bURmWVgVI2HSVix992uzXH1uFxya4PZfm+L2EYmlFYUBzH4vu+BEFgYk/TVOI4zj0kL6obI6o0B0Yv1o0ZRq49iqxIaZrmfkhQxGDLFUsUReJ53sHDeQi5E6lnABcZmEXlf7QflOUXI3p12ZqhjvlnyzY6ywzgovgweg4j/6FLNoCrrk8i9Q1gOweuabTrtNUp18RjDWCXweYqF8J63nXNQj26EqNH4ziunDr42PJdcVedP1p63eu6MVXV72r3Uwxg6NTc23Gds1y77GNyXqfvVX1/23LFXPRjiyJu/aMh/T16TB+mThPWAB4OhzIej2U8Hst0OjVrAOPeoSn3P02//yM/+clPfvKT/5r5z7oGMALEawSkXWrtStsJ15/p/3Bhu0409sN7bHt6eip8r+uBu44ytIuvk2bHVhYP+clPfvKTn/zkv2z+9fp99O90OpXJZCKj0Uh6vZ50u125vb396mdWV6H9fm+MNK2yNWi1igwNGChFD7VR1kcfYheVX2VgnmoAVxk45zKAbblMBUg/UA/D0IzW8n0/NwVoVZx1Y4axj9G8ddezRbmueotMgaJYYPAWtYfm+4gBXFT+R/tBWc6q+sKxBnCapuJ5nvNHGnoUnp4FAFPAa2GKeIzmxp+ezvoSzBGdv6rrU9E+dQxg13HfxQAu6vO6XEzru9lszDTxp5iFWZaZ87XVahVODXwuA7jq/KmTh7KYquovul4dYwCfK/euHxado1y77HPkvM55eUyZ+gctdbjxHYTRv/qzun2YOk0wgGECT6dTmc1m5kegGAnclPufpt//kZ/85Cc/+cl/zfxnmwIaBa/Xa+NQI8inpyezwDLe25/rZK3X7843XuvkYX+drNfXV+OaIwZdnh72rBvJbizUg8+QPJ3ssk5EfvKTn/zkJz/5L5f/8fFRlsulLBYLmc/nMplMZDgcynA4lLu7O44APpOCIHCaNva0ty7DSKR4JCGmT8R6fFqYfljE/eDWHulT9nAZo1bth7EYIVr0kPZUAxh50LnR+gwDOE3TgwfSOp6yNXiLysXoqKK1iatGqGr+on3jOD6I2fO8g+mwqxiKRqOifD1aE8LDfpHDHNgjw8pMIPRVu70/2g/K8oup14t0jAEMg971WafTOZjaGjnTZoiu16VjzZqvls5f1fVJ5JCvaKpk1whgO4d1p4A+1thzlVs1Atg+/22u7Xabm8L6VLNQn5tl/K7ycR0vK9/OR9X5o+XKQ1VMVfW7vnvqGMD6e+9cubf7ybnKtcv+aM7tvlf1/W3LFbNeq7cOt55C22ap24ep03RzcyPdbtdMAe15ntzf38tisZD1+vePQZt0/9P0+z/yk5/85Cc/+a+Z/ywG8F9//ZVL3uvra86FRgAaBkl9eXnJBach9TaAAVpD2Q63hkQS8Id6EQ+24Xgds2403QjYD0m2Ow/5yU9+8pOf/OS/TP7lcilPT08yn8/NerTj8Vj6/b70ej25u7v76mdWFy+MKtXTLO52O8myTOI4liAIzEPO7XbrfMBrT/WI6WFh5mGNRf0AdbPZ5KZabLfbZjQp1tI8ZhpLTCus1/NDvVEUmQfNevrGOgZwHMeSZdmBORBFUW791yzLcmvZntMAdo3ehIpGb9cpV+T3Q3s9anO32+VGYGGUk12+zjemPS6aZlpPR+0a5VuHAdNEox22222uPqxdrNfC1DnrdDoShqFZu9HzvNoGsMjv86TT6Zg+jD7xkX5Qll8YDDC4keeiHycUGcDIQxzHB+c4ytR50z8ygCkP5jiOC/uw3b+LplX+LrKvV2XXJ5F3IzdNU3N9q2MAw0jGtNk4l89hAFf1adcxtjqdjrlW7/f7Ay6s5Q5uVx11YtXnIr5XXEK+0Nfx3XCsGVl1/mjhHPF931xfkA+R0wxg9CmsFY7caY6q771z5d7+HjtXuR/JuUh136v6/ra12WxyPyLa7XYH/3+p4hb5fa63WodLERT14SzLzI+RqNPV7XbN6N/RaCTj8VgeHh5kPp/LYrHI3d804f6n6fd/5Cc/+clPfvJfM//ZDGAEi6QgMFSqg9LJ0/tpYP0vwPQxOhnYF6/xOerV9SBBiEt3ApSpk47k6gZAA+K93k5+8pOf/OQnP/kvlx/TP2ME8Hg8luFwKIPBgAbwGZSmaW4aV/2Hh5+Y7jVJksIHnHhAjmPx0FsLD56TJJEkSQ5Ga2JqRTwQjqLIPPjF2qWYurGIBVMfh2GYM5+xHev3gcv3fdlut7mH/r7vmwfQWJ+2bAQdmBErTEGsaQtpHlf+UNZmszHmHPLgyud+vy8tEzy6XFfu/j977/YjS3bl552/gOhHWxa60W9VmZGXyIiMyLjkpbKAc2u+8KnB1zZkzINNYAjQYwxg8wLIwDywIbshS2ryQQaBITkYYdQ2ZgAbrYFIyzhu0aTmaDSy+nTPxdO0BM50c4bXoZ6WHw5+USt2Zd1OZTNPZnwL+KEyI3bsvb61sk73zlV7bxUexOG/sFc8/Jfovu9XX3214bzIF8VDHOGK8qsYZPfu3Wu2sQ5jK/v6179uX//615vPmPdZ/vpYKNc+Z+Fz3vy2x2FR+1k+B5fF1+ysgKHPtPq5zmd3k2+hfJt/+A//YVMk8iYOxTQ0/X768zrF+TwXRMLi7VX/Pmn7WF+0978vl32G/L9N+v3elCvvy3X+DbnsM2129vn59V//9Qv/3dTvoLhUzPL/Dujfh02+X9dX/f5f9t8RmT7fGkfFNjGIO+QK/b7o9+eqOCiH4tPvvfJ63fF93r/+9a9fuEL1ov/ubSv2m/47dlm/8sP3+3HH/KLP3kX//d5kv/Ebv9FsQ39RQfYybpnfBt/bRZ9hFa/3Yev759n6/b71ej0bDocWx7FNJhNLkqRZAVyWZafmP12f/8EPP/zwww//IfNvpQB8//79VoDkmILof/pg+3uqmp+cnDQBXq3O9rGWFGRVv3VNrwUuUAXNj6lxva+h7xrbV+dDP9RW48IPP/zwww8//PvNv1g8XQVclqVNp1NL09TG4zEF4OfMrnOmJYbdxvZti2Hs+babnFeKYduwq3YZwG5n24qv/pAI++Xa0dGRRVFkw+GwtQW05gB+vtCF+U/X53/www8//PDDf8j8WykAP3z4cGOAVNkWoALkgyXnBC7H9VOvF4tFExABqP+lq3L78TW2H0u+qL/5vL2X96YPgO8/DKISBT/88MMPP/zw7z//YnFWAM6yzCaTiY3H46b4yxnAz4dRAMY+bqMAjG3LLjrLHMM+TqMA/PHatuJLjnZjx8fH1u/3NxaAq6qyqqo6Nf/p+vwPfvjhhx9++A+ZfysF4AcPHrQCJWd8EPRagVI7DyyF1XD1GybCA0s+yD7YGsP7pvc+eOv1+pyPCrxPqPdluVzCDz/88MMPP/wHwF/XdbP9c57nliSJTSYTGwwG1uvZPmxuAAAgAElEQVT1WAH8nBgFYOzjNgrA2LZMW+Ji2C/TKAB/vHab+Oq86fCYAuyXZ8fHxxZFkcVxbHEcW5Iklqap5XnezCG6NP/p+vwPfvjhhx9++A+Zf2srgBUoVZe9s5KuySkFQtA+yDepyqu6rjYKtK+Y79OBzvDDDz/88MMP/2745/O5FUVhZVlanufNFtDaJo4VwLu3Dz/88NwZiRi2Tbvo/EkMu6npvG3+ncJ+mabzgDkr9uOxi85Dvq7p/Ozf+I3f+Bi8w65j/X7f+v2+RVHUrABO07R19m+X5j9dn//BDz/88MMP/yHzfyxnAC+X7Yq2INfrdet6CObbrlarVpB13/epAPjnfGB8En1S1bfG90nzydL9MGjhNe8b/PDDDz/88MO/v/zz+bxV/E3T1OI4tsFgYP1+nwIwhmEYhmEYhu2xaQVwuAV0nudWFEVr/tCF+U/X53/www8//PDDf8j8WysAe2fk0HLZ3gfbBzh0VkGQ48vl2QHGuqa+dC3sSwFVAtTeP6+xFABV7b2fYRv545Phx9Jr+OGHH3744Yd/v/kXi4XNZjPL89yyLGsKwMPh0KIosuPj411/Z4VhGIZhGIZh2DPaphXASZJYnudWVdW5L3wPff7T9fkf/PDDDz/88B8y/1YKwPfu3WsGlzMaQO9DeDnhQXXNB9EH2385q/aC821Xq1Xjgw+0v+7f+/+50xjeJ99GP/2ya40NP/zwww8//PDvN/9yubSiKKwoCsuyzCaTSbMCOIoi6/f7u/7OCsMwDMMwDMOwZ7Rer2dRFDUF4Ol0ammaWlEUVlWVVVXVqflP1+d/8MMPP/zww3/I/FspAL/yyisth+WYQBXQEF4//RJs9bNer5v+FGwf2NXq6V7XfnnzanV24LL6C4Ojawq87nv/w2T7fje19R8G+OGHH3744Yd/f/nn86dnAGsVsC8A93o9toDGMAzDMAzDsD22o6Mj6/f7rS2g0zS12WxmdV23CsBdmP90ff4HP/zwww8//IfMv5UC8IMHDxqn5IB3VA7Vdd2AyzEFyAdPElRd13Z6etoKsvr34+qeT5RPqMZX2/V63QTQJ05j+qT7axrPBxV++OGHH3744d9//rIsmwKwvgwajUY2GAxsMBhQAMYwDMMwDMOwPbbj42MbDAY2HA6bP/ZUAbgoimbO0ZX5T9fnf/DDDz/88MN/yPxbXwHsAyR5WFW7fcB9EpbL5bmA+QDV9dmSag/tK+xhoDcF+6KkhONqPP0Ug0+w/wsA+OGHH3744Yd/f/nLsrSyLC3LMsuyzOI4tjiObTQa2XA4pACMYRiGYRiGYXtsOv93OBzaaDSyOI5tOp1almVWVZWVZdmp+U/X53/www8//PDDf8j8WykA371719br9caAeUc1qF4vl2f7X+uZ+XzeCqYPgGD12i/hVhA0hnxRoBUQBcX7pHZ6RuPqutqoH59UtYUffvjhhx9++PefvyzLZvtnFYAnk0lz/m+v19v1d1YYhmEYhmEYhj2jHR8ft84AjuPYkiSxPM+bAnCX5j9dn//BDz/88MMP/yHzb60AXNdne1lLApMDPpg+2D6IPmhq7/v0z4RVe8EqGPJBr8ME+ueUsPBZ38YnQL6JB3744Ycffvjh33/+uq6tKArL89ySJLEkSWw8HttwOLR+v2/Hx8e7/s4KwzAMwzAMw7BntKOjo2YFsP5/P01Ty/O8OQe4S/Ofrs//4Icffvjhh/+Q+bdWAF6tVg2ID0DorALt2/ng++d8nwqKBwz/p0yvfXL8fVXALwropnb+Q+D99O3ruoYffvjhhx9++A+Af7FYWFmWlue5TafT1vbPURSxBTSGYRiGYRiG7bFpBfBgMLDJZGJpmtp0OrU8z5vjYLo0/+n6/A9++OGHH374D5l/KwXg+/fvN8uPNaheyxnvsN57hxeLswq1BwsDo2sKjIITVu3Vl0+gT55PQvgB8M8paMvlsgmenvO+wQ8//PDDDz/8+8+vbd+0CjhNU5tMJjYcDq3X67ECGMMwDMMwDMP22HwBeDQa2WQysel0akVRNPOILs1/uj7/gx9++OGHH/5D5t9KAfjBgwdN52GV+aL3cmA+nzfBCIMvQEH7Z3RfMIvFotmHW+3DIPjEKCB6rQSqDz0rX+WbT5zvA3744Ycffvjh33/+xWJhs9nMiqKwLMtsMpnYaDSy8XjMFtAYhmEYhmEYtufW7/ctiiKL49jG47GlaWpJklhRFFZVlVVV1an5T9fnf/DDDz/88MN/yPxbPQP49PS05YAGVCA9kHdKAdF7D+h/qj8FUQkR5Gq1spOTk1aSVBlXgv0YYQDDRHoWH1xdOz09bZjghx9++OGHH/79518szraAzrLMsixrzgCOosh6vd6uv7PCMAzDMAzDMOwZTSuA9Ueefgvoqqpa86EuzH+6Pv+DH3744Ycf/kPm30oB+OHDh+ec1GAeMgxs6IxgFTQ5LWi1Ozk5ab2fz+dNIBSETUlUW42lQCkBGk+J2uSr/BGffIEffvjhhx9++PefX2d+6QzgJEkoAGMYhmEYhmHYgViv17PhcGij0chGo5HFcWx5njdnAPsvi7sw/+n6/A9++OGHH374D5l/KwXge/futTpeLpct51arVStI3hndE7wPlu9Dz6zX6yZBYbD9eyU3BA8Drvf+tQ+82qq9D6j6D/uEH3744Ycffvj3k38+n1tVVZbnuSVJ0mwNRwEYwzAMwzAMw/bfjo+Prd/v22AwsCRJLE1Ty7LM8jy32WxmZVl2av7T9fkf/PDDDz/88B8y/1YKwPfv32+qzn4QOaWA6v56vT4HvV6vm+cEGQZDfUiq3PvrqoDXdd0Khu75xOu67um6XocfAvmn6rvuLRYL+OGHH3744Yf/APjruraqqmw2m1mapk0BeDAY2GAwsKOjo11/Z4VhGIZhGIZh2DOazgAeDAY2mUwsSRLLssxms5kVRWFlWXZq/tP1+R/88MMPP/zwHzL/1s4ADp2QFIjlctk4LAfkjA+Entf9sL0H9kGq67OqeF2fLZNW8OWPD6D8Ojk5aX0Y1LfGWS6Xja+ewd+DH3744Ycffvj3n78sy2YFcJZlTQF4NBpZFEV2fHy86++sMAzDMAzDMAx7RlMBeDgc2ng8tjiOmxXAVVU1K4C7Mv/p+vwPfvjhhx9++A+Zf2srgOXEfP60iu0H1bX5fN4EW218cJUE//xyuWy9V5DCoPmxFSgFReOEz2osBVFtfLJ9G/UZjqm28MMPP/zwww//fvNLeZ5bmqY2mUwsjmOLosj6/T4FYAzDMAzDMAzbY/MrgEejkSVJ0pwBXBSFVVXVqflP1+d/8MMPP/zww3/I/FstAPvgaRmyh/ADh9KzIeRy2a6Ae0i99vc3wWpJtd6rKu7900/fl39GffsE+fHhhx9++OGHH/795y/L0mazmeV5btPp1OI4tjiObTgcWr/f5wxgDMMwDMMwDNtj27QCWEXgsiytLMtOzX+6Pv+DH3744Ycf/kPm32oB2AdKFXEfGB8EvVag5vOzpcxyToFVMnRd/amSvlqdLXX2AdO9+fxsH24fGI2xKZAKfphsjaXr6gt++OGHH3744d9//rquW1tATyaTZgvo4XDIGcAYhmEYhmEYtsd2fHx8bgWw3wK6qqpOzX+6Pv+DH3744Ycf/kPm31oBWIPKATnjA+oDvQnEXwvbhoHUNT+eD6RPiK75BMvXuq6bCrm/7j8gPrA+4eF1+OGHH3744Yd/v/nrum5WAGdZZmma2ng8tuFwaFEUsQIYwzAMwzAMw/bYjo6OrNfr2WAwaFb/agWwir9dmv90ff4HP/zwww8//IfMv5UC8N27d5vBJB+ETcHzgVFbH9TwuTCIAtI9BUBtvD+CVULCsebzpxVy+bVYnFXmF4unS6i9D35szwE//PDDDz/88O83/3K5bArAs9nMkiRpVv8OBgPOAMYwDMMwDMOwPbZ+v2+DwcAGg4GNx2ObTqdNAdjPJboy/+n6/A9++OGHH374D5l/ayuA5ZgPit6rIq2BPZCH9MuYvdNq55dL670fUwoTcXJy0hpLfeh5358P4Gq1anEo0GoTBh1++OGHH3744d9vfj2v1b++ABxFEVtAYxiGYRiGYdgeW6/Xs+Fw2JwBrOJvlmVWFEUzH+jK/Kfr8z/44YcffvjhP2T+ra4A9gEUrIfxFXbviG8jx9brdSsBdV23AuSvz+fz1lgCV7B9ksOEbkq291c+SycnJ03gvS/www8//PDDD//+86ufoigsTdPmDGBtA00BGMMwDMMwDMP21/r9frMF9Hg8tjRNLc9zK4rCiqJotoHuyvyn6/M/+OGHH3744T9k/q0UgB88eNBySI4sFosWlIcUnBwMq9T+tQfQ8+G1un5a8VaQFRDvgx/f+6dn1+t100YBko+S/8Do2TAh8MMPP/zwww//fvLX9dMzgLMsa7aDG4/HNhgMOAMYwzAMwzAMw/bcjo6OmuNd/BnAWZZZWZatuUoX5j9dn//BDz/88MMP/yHzb30LaEH5wPjKtRzUdf8+DLQgFBzfxgdDwfXtw6CEfet5BUm++KT4+94nfQDCPuGHH3744Ycf/v3mr6rKqqqy2WzWKgCPRiMKwBiGYRiGYRi256YzgKMosvF4bJPJxLIss9ls1hSAuzT/6fr8D3744YcffvgPmX+rBWAFyw8cXguDo6CcnJwduuzfK7AKlCR4wfln9VPjq5/QLwVL19VOgfKB3/SsHx9++OGHH3744d9/fr3O89ySJLE4jm00GlEAxjAMwzAMw7ADsKOjo9YW0EmS2Gw2szzPW0Xgrsx/uj7/gx9++OGHH/5D5t/qGcByTIPXdd0EUY779yGgfy8I7YUtMP/lrCCWy6Wt1+vm/mLxtEJ+enraSt7p6WnrvvpQUHyS5IN8UyK9fz6h8MMPP/zwww///vNXVWVlWVqe55bnuaVp2mwB3e/37fj4eNffWWEYhmEYhmEY9oymM4D9CuDpdGp5nre+GO7K/Kfr8z/44YcffvjhP2T+rRSA79271yw7lvNhYHxAdd0nwQdCS5oVdAVDfSrIPnE+AT6RJycnTXAuSrCkfr2fuuaXcfvnVqtVk1j44Ycffvjhh3+/+bX9s1YBTKdTi+PYhsOhRVFkR0dHu/7OCsMwDMMwDMOwZ7Tj42OLoshGo1FTANYqYM05ujT/6fr8D3744YcffvgPmX8rBeBPfvKTrU59kDSwAAUgZxTUywK3Wq2aNrrnE6Wqug+YXmssH2jdU2Vd/SqY6tP7rJ9KtOdTgOGHH3744Ycf/v3mXy6XVhRFswX0ZDJpvhyKoogVwBiGYRiGYRi2x3Z0dNQ6A3g6nVqaps0W0FVVdWr+0/X5H/zwww8//PAfMv/WVgB75+SYBpIDHi50LJRPkPoLA+MD66HVTkn118PXvo0fy38o1E5sYZJ9e/jhhx9++OGHf3/5tQK4KArLssziOLbxeNysAOYMYAzDMAzDMAzbX9P5v8PhsLUCuCiK5jiYLs1/uj7/gx9++OGHH/5D5t9KAfiVV15pwL3Dei2o0GlV33VvsWgfvOzh5vN5q/pe13WzP7YfwydBbfVz03Xvr2+3Wp0dxKy+5Zv+UsD7BT/88MMPP/zw7z+/rmVZZlmWWZqmliSJDYdDGwwGbAGNYRiGYRiGYXts2gJaBeA0TW02m1mWZVZVVWue04X5T9fnf/DDDz/88MN/yPxbWwGsSrOAvDNaTh220U8FOgT2VXpBq2/B1HV9rp36UR+SD4LuqcqucX0ylFD1rXE8i/yGH3744Ycffvj3n7+uayvLsrUCeDQa2XA4tH6/zwpgDMMwDMMwDNtjC88ATpLEptNpawVwl+Y/XZ//wQ8//PDDD/8h82+lAPzw4cOWwyGArnlIvZZDAlB1PWwXBk3tfcVc4/hgKOjhOP6aPgThB8E/K1984NVWz8EPP/zwww8//PvNr7Fns5lNp9PmDGBtAc0KYAzDMAzDMAzbX+v3+zYYDGwwGDQrgHX+b1mWzRnAXZn/dH3+Bz/88MMPP/yHzL+VAvCDBw9aTm4KVF2fVaE3wQpObXWwspz1wfRjhQkMk6tkqArvn9M9n0CfGL/kWr5oPPnvq/rwww8//PDDD/9+8+unCsBJkjQF4OdpC+i//PnP7U/+6q8RQgghhBDaO/34P/7Hnf1/9PHxsfV6PYuiqFkBPJvNmgKwn790Yf7T9fkf/PDDDz/88B8y/1ZXAKtTDeC/SA1fL5fLltNhJVtO+2Cv1+tWsHxSwiD7vnTfB0+B03NKuMbaNEYoPat+4Icffvjhhx/+/eafz+dWFIXleW5JkliSJDYej5sVwMfHxzv7ssrbX/zs5/buRz9ECCGEEEJo7/TDv/mbnf1/9PHxcfP/9pPJxNI0ba0C3jQHOuT5T9fnf/DDDz/88MN/yPxbKwALIgyGnJBjcsjf8/Bqo2AJXBVx9a1+NJ4CtinwCmIIr0OUV6tVyycFS35IaitO7wP88MMPP/zww7///PP53KqqsizLLEkSi+O4tQ3083IGMAVghBBCCCG0r9p1ATiKomYFcJqmlmWZZVnWrALu0vyn6/M/+OGHH3744T9k/q1uAS0wBUeBWy6XjSMhnO75gC8WNzs4WT/1jPoIx1YSvV9qq+DoeUlMPrD6IPhkwA8//PDDDz/8+89flqXNZjPL87zZAno8HlsURTYYDCgAI4QQQgghdEvtugCsc4BHo5HFcWxJklie580W0F2a/3R9/gc//PDDDz/8h8y/lQLw/fv3GwfkjAIhR/TaV7tDp3TPB0nLnvVsmDjfr4Kj5CyXy6a/MEm6pmDqvvc/DLrvd1Nb+OGHH3744Yd/v/nruraiKGw2mzXbwU0mExsMBhZF0XNzBjAFYIQQQgghtK/aZQG41+tZv99vnQGcpqnNZjMriqL5ErUr85+uz//ghx9++OGH/5D5t1IAvnfvXhME/9MPLAd1XUHwwdezmwIo8DBxPuA+sAqq70ev5/P2/8zptb+vZ3Xdjy+eMLDwww8//PDDD/9+85dlaWVZNiuA4zi2OI5tOBxav9+3fr+/sy+rvFEARgghhBBC+6pdrwCOoshGo5GNx2OL49im02mzArgsy07Nf7o+/4Mffvjhhx/+Q+bfSgH4k5/8ZBNM77AG9UFZrc6WQeunAu4DEQZO7z1YmIjF4mklPEyoFCZA4yto6t/fV0L86/BZfzgz/PDDDz/88MO/v/x1XVtVVZbnebMCeDweNyuA2QIaIYQQQgih22mXBWD9Uaff/jnLMsvzvFkB3KX5T9fnf/DDDz/88MN/yPxbKQA/fPiw5WAILC2Xywbg9PS0gVfQFCwfSAVJffrXPoDz+dPl0r7SLl805qZA6rWe8ePruvfBf0D8hwd++OGHH3744d9/frHleW5ZllkcxzYej200GlkURXZ8fLyzL6u8UQBGCCGEEEL7qudhBfBwOGyd/5vnuVVVZWVZdmr+0/X5H/zwww8//PAfMv9WCsAPHjxoDapBTk9PGyc8mKQA6p4A1c4HR+38fVW/fUDUlwIxnz+tkvt+FAAl2CdXbXUvTLhnCYMKP/zwww8//PDvN/9isbCiKKwoCsuyzJIksdFoZMPhkBXACCGEEEIIbUG7LgAPBgMbj8c2Ho+bXX+KorCqqlpzkC7Mf7o+/4Mffvjhhx/+Q+bfWgE4dGK9Xp8D0cByTM4ITu3krJz0CdJ9n6AwiD4Z4Tg+yEpW+Jzn0DO65pkU2E1JgB9++OGHH374949/Pn96DnCWZZamqU0mk+YM4CiK7OjoaGdfVnmjAIwQQgghhPZVuy4A9/t9Gw6HTQF4Op1almVNEbhL85+uz//ghx9++OGH/5D5t1IAvnfvXssBOam9seW4D5Deq72u+wAtl2d7ZZ+cnLT2uw6f80EIl0HLBz/2arXa2M5z+J/yxT8TJg5++OGHH3744d9v/qqqmjOAVQQejUY2Ho+t3++zBTRCCCGEEEK31PNwBrC2gJ5MJs0ZwFVV2Xw+79T8p+vzP/jhhx9++OE/ZP6trgD2YH4JcgjtK9OqSi8W7SXNHkpVblXEFQCfJLX1AfP9KHDqwwdCfXlfww+A/yCoD/nlfYYffvjhhx9++PeXPywA+xXAg8GALaARQgghhBC6pZ6HFcD6I8+wAOxXAHdh/tP1+R/88MMPP/zwHzL/1grAgvGd+0BKAhVU2CYMlAIQ9umhFUAB6r5/Rn3U9VkV/+TkpPFZAfNjLZdn+3xrLD2rRChp8MMPP/zwww///vPXdW1VVTWrf+M4bs4H6/f7FIARQgghhBC6pXa9AjiKoqYAnCSJZVnWbAFdlmWn5j9dn//BDz/88MMP/yHzb6UA/PDhwyYACooclDO+Ii1HQmcV1OVy2Tzj4XygNJYfx48b9uWfUaB9wOS3ONSnD7r/KR4lCn744Ycffvjh33/+siytKArL89ym06lNJhMbj8c2GAwsiiLr9/s7+7LKGwVghBBCCCG0r9plAbjX69lwOGyKwHEcW5qmlue5lWVpVVV1av7T9fkf/PDDDz/88B8y/1YKwPfv37e6PtuDWg5pMC+BqiIth/U6DJxg1EbB01geTPd0TUHwY4UB8v2qT9/W+6frfiwlCH744Ycffvjh33/+qqqaAnCSJJYkSasAzBnACCGEEEII3U673gLarwCeTCZNAXg2m7XmKF2Y/3R9/gc//PDDDz/8h8y/tQKwOvROylEBhMHzgZdTau+DNp/PmwOVw2StVqumch8u41ag1c4ny/ele2Gw1U5B9RzhBwN++OGHH3744d9//rqubTabNQXgNE1tMpk0q3+Pjo529mWVNwrACCGEEEJoX7XrAnCv17PRaGSj0aj5o08VgOfzeafmP12f/8EPP/zwww//IfNvtQDsgyUHTk5O7OTkpAHx8AqIXx6t4KovH0i180FUH358BSRMhP4nTv7IV/3Uax9EjaH+/RfE3if44Ycffvjhh3//+ReLhZVl2ZwBnKapjcdjG41G1uv1KAAjhBBCCCF0S+16C+goiiyKIhuPx5amqU2n0+YMYD9/6ML8p+vzP/jhhx9++OE/ZP6tFIDv3r3bCpAcFLSc1Gvdk3OqbnswOe0Do6CGyfNBU6Dqum4lMUyyT6qu61lfLV+tVo287yED/PDDDz/88MO///xVVbXOAVYBWOeEsQU0QgghhBBCt9PzUADW9s+TycSm06kVRdH6ArUr85+uz//ghx9++OGH/5D5t1IAvnfvXgtasP5/nOScBq/rp5VqvfY/fVsF1rfxQV6tVi0gD61r8kHXFIT1et0EJ0yAZ/GJ0Nj+un8Wfvjhhx9++OHfX/66rq2qKpvNZjadTpszgEejkUVRZL1eb2dfVnmjAIwQQgghhPZVu94COooiGw6HzRbQWZbZbDazsiybuUxX5j9dn//BDz/88MMP/yHzb6UA/PDhw1ZwNLCC64OsoNT1WUVaDoXBUkAFJhjBh2313icpHNcHJHy/Xq9bvi0Wi2a59HK5tPV6vXFJt/qAH3744Ycffvj3m38+n1tZlhu3gR4OhxSAEUIIIYQQuqV2XQAeDodNAVhbQJdlaVVVNfODrsx/uj7/gx9++OGHH/5D5t/aCmAtOw6DUtdnS5G1h7Wu+Z9+f2v14w8+Vv8+WAqKKukKll6rP58sf225XLaS6f1XH5v63dQWfvjhhx9++OHff/6qqqyqKsvzvCkAq/jb7/c7cQbwd/7kT+33/9UfoFvoO3/ypzv/YhUhhBBC6HnVrgvAvV7PBoNBsw10lmWW57lVVXVuTnTo85+uz//ghx9++OGH/5D5t1YADsFCeH9djvsgyTkP5MF8n2onML1WH2rjEyRw9evfK6G+z5OTp3uBr9fr1lJx9afXPknwww8//PDDD/9+82tMbQMdx7GNRqNOFYB//e/+Xbtz5w66hf7L//rXdv7FKkIIIYTQ86pdFoCPjo5sMBjYaDSy8Xhs0+m0Vfz120B3Yf7T9fkf/PDDDz/88B8y/1YKwPfv328FcLVatYKkwULouq5bX7iu1+umTVjxXi7P9t1W1T4MTF2fLXf28vDq348rn9Sn+tW43v9wPB90+OGHH3744Yd/v/nLsrTZbNacAZymqU0mE4uiyKIoogCMKAAjhBBCCN1Su14BHEWRjUYji+PY4ji2JEmaM4A1d+jK/Kfr8z/44YcffvjhP2T+rZ4BLAf1Wg75KrWvSocB9/f8/3Dpug+02um9ri0Wiwvf+3FUXVcfvorvgxb6dpk/8MMPP/zwww//fvPX9dnq3yRJbDKZ2Hg8tiiKrN/v2/Hx8c6+rPJGAfj5FgVghBBCCKGL9TwUgFUETpLEsixr/ghUK4G7Mv/p+vwPfvjhhx9++A+Zf2tbQKvjuq6bCrWcXCwWzQHLeh/e98Gq67PKt1774Km9D9bJyUlTNZcPvj+/7NknKUyWxtE9Bc8H+7IPEfzwww8//PDDv7/88/ncyrK0oigsz3ObTCY2Go1sNBpZr9djBTCiAIwQQgghdEvtegvofr/fbAGdpqlNp1MrisLq+ukfg3Zp/tP1+R/88MMPP/zwHzL/VgrAd+/ebQXv5OSkVYWWAx5GQV2tVi3nPKS/JjBBe6iwwu0hFQRJ48ofXdPz3mefNJ8EtVOQww8P/PDDDz/88MO/n/xlWdpisbA8zy1NU0vT1OI4tsFgYFEUWa/X29mXVd4oAD/fogCMEEIIIXSxdlkA7vf7zerf8XhscRzbbDazPM+tKIrW/KYL85+uz//ghx9++OGH/5D5t1YAlrMKihzToN4pHzzfzgP7nwLzz/hgqK1e677G9eMoQPLLfwjUpw+6gusToATqvb8OP/zwww8//PDvL7+2f9YK4DiObTQa2XA4pACMKAAjhBBCCG1Buy4A93o9Gw6HFsexTSYTS5KkWQFclmWn5j9dn//BDz/88MMP/yHzb6UAfP/+/VaA5HpTHMkAACAASURBVJiC6H/6YPt7qpqfnJw0AV6tzvaxlhRkVb91Ta8FLlAFzY+pcb2voe8a21fnQz/UVuPCDz/88MMPP/z7zb9YPF0FXJalTadTS9PUxuMxBeAr9Oqrr9pnPvOZlubzub300kvN+5deeuncc76tv37Rcxrn1VdfbT1/UT8X+XVdDgrACCGEEELb1663gI6iyIbDYWsLaM0B/HyhC/Ofrs//4Icffvjhh/+Q+bdSAH748OHGAKmyLUAFyAdLzglcjuunXi8WiyYgAlD/S1fl9uNrbD+WfFF/83l7L+9NHwDffxhEJQp++OGHH3744d9//sXirACcZZlNJhMbj8dN8ZczgDfryZMn53z80pe+ZJ/5zGea9yrkvvTSS/b222+fa//48WObz+dNYTd8zo/z9ttv2507dzbG5smTJ00/F/l1HY4PPviAAjBCCCGE0MegXRaAj4+Prd/vbywAV1VlVVV1av7T9fkf/PDDDz/88B8y/1YKwA8ePGgFSs74IOi1AqV2HlgKq+HqN0yEB5Z8kH2wNYb3Te998Nbr9TkfFXifUO/LcrmEH3744YcffvgPgL+u62b75zzPLUkSm0wmNhgMrNfrsQL4isLpz372M3vy5Ik9efKkWU0rUyH3gw8+aK598MEHraLrkydPmtW/4XOXFYAfP35sjx49at4/evToUr8u4nj77bftww8/bHyjAIwQQgghtH3tugAcRZHFcWxxHFuSJJamqeV53swhujT/6fr8D3744YcffvgPmX9rK4AVKFWXvbOSrskpBULQPsg3qcqruq42CrSvmO/Tgc7www8//PDDD/9u+OfzuRVFYWVZWp7nzRbQ2iaOFcCXF4AfPXrU2ro5LOS+8cYbzfu33nqref6NN96wDz/80N54441nKgBrVa/uq3h7kV+Xsbz11lutPigAI4QQQghtV7s+A7jf71sURc0K4DRNW2f/dmn+0/X5H/zwww8//PAfMv/HcgbwctmuaAtyvV63rodgvu1qtWoFWfd9nwqAf84HxifRJ1V9a3yfNJ8s3Q+DFl7zvsEPP/zwww8//PvLP5/PW8XfNE0tjmMbDAbW7/cpAN9gC+hNhdzHjx+b2dMVuXo2PKNX8s9dVQB+9OhRa1vpr33ta5f6RQEYIYQQQmh3eh5WAIdbQOd5bkVRtOYPXZj/dH3+Bz/88MMPP/yHzL+1ArB3Rg4tl+19sH2AQ2cVBDm+XJ4dYKxr6kvXwr4UUCVA7f3zGksBUNXe+xm2kT8+GX4svYYffvjhhx9++Pebf7FY2Gw2szzPLcuypgA8HA4tiiI7Pj7e2ZdV3p7XArDfalnFXdlLL710boWuL+LKPvjgg1udAazi72V+UQBGCCGEENqdnrcVwEmSWJ7nVlXVuS98D33+0/X5H/zwww8//PAfMv9WCsD37t1rBpczGkDvQ3g54UF1zQfRB9t/Oav2gvNtV6tV44MPtL/u3/v/udMY3iffRj/9smuNDT/88MMPP/zw7zf/crm0oiisKArLsswmk0mzAjiKIuv3+zv7ssrb81oAVmHWr+6VvfTSS80q3Q8//NDm83nzrF+p+/bbb7eeU7s7d87ODw4LwP75N95440q/KAAjhBBCCO1OuywA93o9i6KoKQBPp1NL09SKorCqqqyqqk7Nf7o+/4Mffvjhhx/+Q+bfSgH4lVdeaTksxwSqgIbw+umXYKuf9Xrd9Kdg+8CuVk/3uvbLm1erswOX1V8YHF1T4HXf+x8m2/e7qa3/MMAPP/zwww8//PvLP58/PQNYq4B9AbjX67EF9C0LwPP5vHn/5MmTZrvnR48eNdfn8/m57Z0/85nP2Ne+9rXmms789e/9al/1sekMYN2jAIwQQgghtBvtsgB8dHRk/X6/tQV0mqY2m82srutWAbgL85+uz//ghx9++OGH/5D5t1IAfvDgQeOUHPCOyqG6rhtwOaYA+eBJgqrr2k5PT1tBVv9+XN3zifIJ1fhqu16vmwD6xGlMn3R/TeP5oMIPP/zwww8//PvPX5ZlUwDWl0Gj0cgGg4ENBgMKwLcsAN+5c8feeOONC7n89s3+TF9vH374YdNG9qUvfcleffXV5v3jx49bW057U/GYAjBCCCGE0G606zOAB4OBDYfD5o89VQAuiqKZc3Rl/tP1+R/88MMPP/zwHzL/1lcA+wBJHlbVbh9wn4TlcnkuYD5AdX22pNpD+wp7GOhNwb4oKeG4Gk8/xeAT7P8CAH744Ycffvjh31/+siytLEvLssyyLLM4ji2OYxuNRjYcDikAX6C3337bnjx50tp++c6dO/bqq69uPHt3Pp83zzx58sTefvttm8/Pr8x944037NGjR/bkyRN7/Pixfe1rXzt3JvCTJ0/s1VdftTt37tjXvva15tpnPvOZ1hhh24v0xhtvND5RAEYIIYQQ2r4++vnPd/b/0Tr/dzgc2mg0sjiObTqdWpZlVlWVlWXZqflP1+d/8MMPP/zww3/I/FspAN+9e9fW6/XGgHlHNaheL5dn+1/rmfl83gqmD4Bg9dov4VYQNIZ8UaAVEAXF+6R2ekbj6rraqB+fVLWFH3744Ycffvj3n78sy2b7ZxWAJ5NJc/5vr9fb2ZdV3p63AjCiAIwQQgghdF19/8c/2dn/Rx8fH7fOAI7j2JIksTzPmwJwl+Y/XZ//wQ8//PDDD/8h82+tAFzXZ3tZSwKTAz6YPtg+iD5oau/79M+EVXvBKhjyQa/DBPrnlLDwWd/GJ0C+iQd++OGHH3744d9//rqurSgKy/PckiSxJElsPB7bcDi0fr9vx8fHO/uyyhsF4OdbFIARQgghhC7WLgvAR0dHzQpg/f9+mqaW53lzDnCX5j9dn//BDz/88MMP/yHzb60AvFqtGhAfgNBZBdq388H3z/k+FRQPGP5PmV775Pj7qoBfFNBN7fyHwPvp29d1DT/88MMPP/zwHwD/YrGwsiwtz3ObTqet7Z+jKGILaEQBGCGEEELolnoeVgAPBgObTCaWpqlNp1PL87w5DqZL85+uz//ghx9++OGH/5D5t1IAvn//frP8WIPqtZzxDuu9d3ixOKtQe7AwMLqmwCg4YdVeffkE+uT5JIQfAP+cgrZcLpvg6TnvG/zwww8//PDDv//82vZNq4DTNLXJZGLD4dB6vR4rgBEFYIQQQgihW+p5KQCPRiObTCY2nU6tKIpmHtGl+U/X53/www8//PDDf8j8WykAP3jwoOk8rDJf9F4OzOfzJhhh8AUoaP+M7gtmsVg0+3CrfRgEnxgFRK+VQPWhZ+WrfPOJ833ADz/88MMPP/z7z79YLGw2m1lRFJZlmU0mExuNRjYej9kCGlEARgghhBDagnZZAO73+xZFkcVxbOPx2NI0tSRJrCgKq6rKqqrq1Pyn6/M/+OGHH3744T9k/q2eAXx6etpyQAMqkB7IO6WA6L0H9D/Vn4KohAhytVrZyclJK0mqjCvBfowwgGEiPYsPrq6dnp42TPDDDz/88MMP//7zLxZnW0BnWWZZljVnAEdRZL1eb2dfVnn7OAvAn/1v/zv7T/7W30K30H/6t/+2/WcvvogQQggh9Fzov/8f39h50fd5KQBrBbD+yNNvAV1VVWs+1IX5T9fnf/DDDz/88MN/yPxbKQA/fPjwnJMazEOGgQ2dEayCJqcFrXYnJyet9/P5vAmEgrApiWqrsRQoJUDjKVGbfJU/4pMv8MMPP/zwww///vPrzC+dAZwkSecKwF/7X/5X+69+7dcQQgghhNCB6Lf+t/9950Xf56UA3Ov1bDgc2mg0stFoZHEcW57nzRnA/sviLsx/uj7/gx9++OGHH/5D5t9KAfjevXutjpfLZcu51WrVCpJ3RvcE74Pl+9Az6/W6SVAYbP9eyQ3Bw4DrvX/tA6+2au8Dqv7DPuGHH3744Ycf/v3kn8/nVlWV5XluSZI0W8N1qQCMEEIIIYTQx6ldrwDu9/s2GAwsSRJL09SyLLM8z202m1lZlp2a/3R9/gc//PDDDz/8h8y/lQLw/fv3m6qzH0ROKaC6v16vz0Gv1+vmOUGGwVAfkir3/roq4HVdt4Khez7xuq57uq7X4YdA/qn6rnuLxQJ++OGHH3744T8A/rquraoqm81mlqZpUwAeDAY2GAzs6OhoZ19WeaMAjBBCCCGE9lXPwxnAg8HAJpOJJUliWZbZbDazoiisLMtOzX+6Pv+DH3744Ycf/kPm39oZwKETkgKxXC4bh+WAnPGB0PO6H7b3wD5IdX1WFa/rs2XSCr788QGUXycnJ60Pg/rWOMvlsvHVM/h78MMPP/zwww///vOXZdmsAM6yrCkAj0Yji6LIjo+Pd/ZllTcKwAghhBBCaF/1PBSAh8Ohjcdji+O4WQFcVVWzArgr85+uz//ghx9++OGH/5D5t7YCWE7M50+r2H5QXZvP502w1cYHV0nwzy+Xy9Z7BSkMmh9bgVJQNE74rMZSENXGJ9u3UZ/hmGoLP/zwww8//PDvN7+U57mlaWqTycTiOLYoiqzf71MARgghhBBC6JZ6HgrAg8HARqORJUnSnAFcFIVVVdWp+U/X53/www8//PDDf8j8Wy0A++BpGbKH8AOH0rMh5HLZroB7SL329zfBakm13qsq7v3TT9+Xf0Z9+wT58eGHH3744Ycf/v3nL8vSZrOZ5Xlu0+nU4ji2OI5tOBxav9/nDGCEEEIIIYRuqR/89Kc7+//oTSuAVQQuy9LKsuzU/Kfr8z/44YcffvjhP2T+rRaAfaBUEfeB8UHQawVqPj9byiznFFglQ9fVnyrpq9XZUmcfMN2bz8/24faB0RibAqngh8nWWLquvuCHH3744Ycf/v3nr+u6tQX0ZDJptoAeDoecAYwQQgghhNAt9cO/+Zud/X/08fHxuRXAfgvoqqo6Nf/p+vwPfvjhhx9++A+Zf2sFYA0qB+SMD6gP9CYQfy1sGwZS1/x4PpA+IbrmEyxf67puKuT+uv+A+MD6hIfX4Ycffvjhhx/+/eav67pZAZxlmaVpauPx2IbDoUVRxApghBBCCCGEbqldFoCPjo6s1+vZYDBoVv9qBbCKv12a/3R9/gc//PDDDz/8h8y/lQLw3bt3m8EkH4RNwfOBUVsf1PC5MIgC0j0FQG28P4JVQsKx5vOnFXL5tVicVeYXi6dLqL0PfmzPAT/88MMPP/zw7zf/crlsCsCz2cySJGlW/w4GA84ARgghhBBC6JbaZQG43+/bYDCwwWBg4/HYptNpUwD2c4muzH+6Pv+DH3744Ycf/kPm39oKYDnmg6L3qkhrYA/kIf0yZu+02vnl0nrvx5TCRJycnLTGUh963vfnA7harVocCrTahEGHH3744Ycffvj3m1/Pa/WvLwBHUcQW0AghhBBCCN1SuywA93o9Gw6HzRnAKv5mWWZFUTTzga7Mf7o+/4Mffvjhhx/+Q+bf6gpgH0DBehhfYfeO+DZybL1etxJQ13UrQP76fD5vjSVwBdsnOUzopmR7f+WzdHJy0gTe+wI//PDDDz/88O8/v/opisLSNG3OANY20F0pAP/m7/6efe7zX2jpzW98097+7vda7V7/ylev1c7rzW980z73+S/Y61/5qr3z3vvn7of9/ebv/t7GfvzYr3/lqxv93vTcW9/6tn3xy683fb/93e+dG9Pr7e9+b+NYXm9/93tNn29969tXxvMyBumd995v7l8Ug00xU9vL+t7E7HMW3r/OvYvid5k/YVx2lYtnZboqF+Ezm36vrvq8Xvb7tok//Oy8+Y1vbozRVbwh43XH3vQ7dtMcXZbjy2L4LLG76nfhtj5f9bugHG36t/Cy38Pr5OQm+dzGv0MIIXQT7XoFsLaAHo/Hlqap5XluRVFYURTNNtBdmf90ff4HP/zwww8//IfMv5UC8IMHD1oOyZHFYtGC8pCCk4Nhldq/9gB6PrxW108r3gqyAuJ98ON7//Tser1u2ihA8lHyHxg9GyYEfvjhhx9++OHfT/66fnoGcJZlzXZw4/HYBoNBp84A/tznv2B37tzZqE+/9lpTrKjX6wvb/cqvfrbV51vf+ra9+PLLrTafeOGFcwWHTX194oUXzhV4/Nj1er3R73D8Tf7+5u/+3oUMur9pLOlXfvWz556p1+tWQSf0S0W5i/p9/StftU+88ELrmYef+tSF+fLtFKfLfH7zG9885/MXv/x6cz+MiS/8XHTvovhd5k8Yl13k4jZMV+UifOay36vw87pJ0Tg+93sRttn02Xnx5ZdbRcvr8IaM1xn7ot+xm+boshxfFsPLYhf6pX43febCQudNfb5z505z76rfBS//b+tVv4fXycll+bzIh9v8O4QQQjfRrs8A1vEu/gzgLMusLMvWXKUL85+uz//ghx9++OGH/5D5t74FtKB8YHzlWg7qun8fBloQCo5v44Oh4Pr2YVDCvvW8giRffFL8fe+TPgBhn/DDDz/88MMP/37zV1VlVVXZbDZrFYBHoxEF4KBQ8e5HlxeAfdHhnffeP1dIuKiwcVl/vqh8kwLwW9/69oXj36boeFmcLmu3KX5q//Z3v3dlf6GuKjJdp1Aqn979aD8LwM+ai9swXZWL8JnbFIDfee/9jc/4VaGXxe8TL7zQFBdvWgC+ztiX/Y7dNEcfRwH4ovab+vPsz+LznTt3mj9suep3IVQ0jq/1e3idnFz2mb2qAPws/w4hhNBNtOsVwPrjzvF4bJPJxLIss9ls1hSAuzT/6fr8D3744YcffvgPmX+rBWAFyw8cXguDo6CcnJwduuzfK7AKlCR4wfln9VPjq5/QLwVL19VOgfKB3/SsHx9++OGHH3744d9/fr3O89ySJLE4jm00GnW+APybv/t751abvfPe+60iQjSO7c1vfLNVBFIxI+wv7MsXFfz1F19++VxRSUWQmxSAw2LHiy+/3FzTNquffu21VptPv/Zas+3qprHCovYnXnjh3Apn+Rr6pZV6m/oNi7O/8quftWgcb7UAHMZfMdH92xaA6/X63Naz18nXLnJxG6archE+o+2Lw8/jdbYw3rRq+86dO60V9GG/YZ41xk0LwM8ytv8du2mOblIAvu4W0Jv8f+e99+3hpz517vpFf7hyXZ/v3DlbKXvV7+amPq/K03VzclE+Qx9efPnlc1tAP8u/QwghdBPtegWw3wI6SRKbzWaW53mrCNyV+U/X53/www8//PDDf8j8Wz0DWI5p8LqumyDKcf8+BPTvBaG9sAXmv5wVxHK5tPV63dxfLJ5WyE9PT1vJOz09bd1XHwqKT5J8kG9KpPfPJxR++OGHH3744d9//qqqrCxLy/Pc8jy3NE2bLaD7/b4dHx/v7Msqb7/sAvC7H50vOFy0GnPTs77AocLIF7/8+rni37sfnS9avPWtb58rBr770fULwOFKNr+F6XW2xb1orNe/8tVW+7e+9W175733W6zyddMqwje/8c2N/YZFdfngt2gOdVWRyRdt/MrBaBy3/L1qhehl9y4rNt0kX7/sXNyG6bq5uM7v11XyBTlftNSq+PBzrs+Lb6si/015bzr2pt+xm+ToJgXg68TuopXRv/m7v3eu+Oq5ntVn//t0nd/NsM+r8nSdnFz1Wbwsxs/67xBCCN1Eu14B3Ov1WiuAp9Op5Xne+mK4K/Ofrs//4Icffvjhh/+Q+bdSAL53716z7FjOh4HxAdV1nwQfCC1pVtAVDPWpIPvE+QT4RJ6cnDTBuSjBkvr1fuqaX8btn1utVk1i4Ycffvjhhx/+/ebX9s9aBTCdTi2OYxsOhxZFkR0dHe3syypvz3MB2K/efPHll88Vh7TC7KLrm4oWm4pY1y0obiribGK+adEx5FTbTdc3FYA//dprrbab+lU7fy7oJvn2WnXqC0q+wOPzWK/XLTYxb3MFsAr7H2cB+Da5uA3TdXMRPvMsRUy/mtc/f1ERXONtun7TAvBNx970O3aTHD3LCuDwLPHLfrf9vzmbrj/L52pTAfj1r3y19Xt42R9nbPqDmMt+D67KyWX5DH3wK4A1xrP8O4QQQjfRLgvAx8fHFkWRjUajpgCsVcCac3Rp/tP1+R/88MMPP/zwHzL/VgrAn/zkJ1ud+iBpYAEKQM4oqJcFbrVaNW10zydKVXUfML3WWD7QuqfKuvpVMNWn91k/lWjPpwDDDz/88MMPP/z7zb9cLq0oimYL6Mlk0nw5FEVRZ1cA/8qvfvbcVszhFtAvvvzyuaKBCgoXFTE2FSg2XdtUMLtuQfG6xbabFh2vexZteE0FoU+88MLGws2mszejcXxp8WVTEWtTQevdj9orBz/3+S+0iuvX2Xr2puflPsuW3b+sXOjaszLdJBf+mZsWgMOVpOGq+JvG8iYF4NuM7XWTHD3LGcCXbU3si6ufeOGF5t8y/9m/7ecq/LdQ/fvrlxWAb5Kn6+Tkonxuysemds/y7xBCCN1Eu94C2p8BPJ1OLU3TZgvoqqo6Nf/p+vwPfvjhhx9++A+Zf2srgL1zckwDyQEPFzoWyidI/YWB8YH10GqnpPrr4Wvfxo/lPxRqJ7Ywyb49/PDDDz/88MO/v/xaAVwUhWVZZnEc23g8blYAd/UM4FDa4vWiIoIKG++89z4F4OBavV43q/f8Kj7fx6aViZdtQXxZrsK+/Zivf+WrG4vQFICfrwKwX7WtFadh3x9XAfg2Y3vtsgAcfsY3/bvl/3jlsjO6r+Oz/yOLcKXuRf3eJE/XyclF+dyUj4va3fTfIYQQuol2WQDW+b/D4bC1ArgoiuY4mC7Nf7o+/4Mffvjhhx/+Q+bfSgH4lVdeacC9w3otqNBpVd91b7FoH7zs4ebzeav6Xtd1sz+2H8MnQW31c9N1769vt1qdHcSsvuWb/lLA+wU//PDDDz/88O8/v65lWWZZllmappYkiQ2HQxsMBp3dAjostGgV2KZVb2ERYhtbQF93m9h92AL6Ey+80KxIvGib5nc/elrk8auu/RihwvxctgW0b/vFL7/eKlap8MUW0M/XFtC+fTSO7Td/9/dan40vfvn1j20L6GcZ+3nbAjpc6es/8/7fnzAnz+rzw099qhnzultA3yRP18nJRfnc9Hu0aQvoZ/l3CCGEbqLnYQtoFYDTNLXZbGZZlllVVa15ThfmP12f/8EPP/zwww//IfNvbQWwKs0C8s5oOXXYRj8V6BDYV+kFrb4FU9f1uXbqR31IPgi6pyq7xvXJUELVt8bxLPIbfvjhhx9++OHff/66rq0sy9YK4NFoZMPh0Pr9fmdXAH/u81+wL3759XOFnbCQ4d9/+rXXmna+CKLVw5vOvHz3o/NFi3fee79VgNi0+jgax/buRz88V9h596MfntseVc/rnl7ftOi4qej1znvvt1gVgzCem7ZX9WeBXpSHi/K1qdBznVWGm3TV2aM3PT92Uwwvy9cvOxfvvPf+xvOtr8N03Vxc9ft1VZ+XrbQXW/iZ0udo0/nZYXzf/MY3z20rvOlzdNHY1/kdu0mOblIAvk5Owv7CPur1+lxM3nnv/Vv5fNnq2atWsV/1hxjXyclVn8XLYvys/w4hhNBN9DwUgHXMS5IkNp1OWyuAuzT/6fr8D3744YcffvgPmX8rBeCHDx+2HA4BdM1D6rUcEoCq62G7MGhq7yvmGscHQ0EPx/HX9CEIPwj+WfniA6+2eg5++OGHH3744d9vfo09m81sOp02ZwBrC+iurgC+qN1VRQ8VdcP+/LaoYQEivB6uLNZKv5v0GRZMXnz55eaa2ty06BgWpj/xwgsXroLeFE9fmAsLQVqR5/tX0XSTrltkumprbxUDw1h8+rXXmlWWN10te1EMLsvXx5mLsO8XX3753PnWF30WL1oleVEuLnrmpgW1q3Kmz0b4OQ9j7IuA/vpl8XrWscPfsZvk6KLVqW9/93sXrgC+rEAfroYPPwO/8quf3fiZe1af9bkMP1ebfjd9nPzv22W/B9fNyUWfxctirH9fn+XfIYQQuol2WQDu9/s2GAxsMBg0K4B1/m9Zls0ZwF2Z/3R9/gc//PDDDz/8h8y/lQLwgwcPWk5uClRdn1WhN8EKTm11sLKc9cH0Y4UJDJOrZKgK75/TPZ9Anxi/5Fq+aDz576v68MMPP/zwww//fvPrpwrASZI0BeAubwF9Uburih4qZISFlFAXnQt8UWHj3Y/ObyEdym8JG65Q3MR206LjpjiFBZfL4hkWyzetBLyIJ9RVRaZNffuiz1XFsMuKZ1cVpeTPTfK17VyERauwiLep+HYdpqtycdEzNykAX1SMDz8nm87bDqWt29/9qL2NcaiLVgpfNvZ1fseu+/ty0e/ApvOGrxPHcJzQ18v+sOFZfN60NflFv5uhPvHCC80fzlznXODLcnJZnC7y4Tb/DiGE0E206xXAvV7PoihqVgDPZrOmAOznL12Y/3R9/gc//PDDDz/8h8y/1RXA6lQD+C9Sw9fL5bLldFjJltM+2Ov1uhUsn5QwyL4v3ffBU+D0nBKusTaNEUrPqh/44Ycffvjhh3+/+efzuRVFYXmeW5IkliSJjcfjZgXw8fHxzr6s8vY8F4DDbX1VzHjrW98+V3j7xAsvnCsoXFS0+PRrr7UKWO9+9LSIuqmw/Cu/+tlzvr75jW9uHF/3n6XouIlXbbyvm+IZFmguK7xs4rkoZpcVgDe129T24ygA3yRf28yF5Lf73vRZ3JS36zBdlouLnrlJAfim5yRfFOM7d+60tvV95733N37WXnz55SZWNx37qt+x6/6+bLMAHP7hgfIQ9hsy+Vjd1Gd9LsOtxa8qAKs4fVmcb5KTy+L0LAXgq/4dQgihm2jXBWD9v/1kMrE0TVurgDfNgQ55/tP1+R/88MMPP/zwHzL/1grAggiDISfkmBzy9zy82ihYAldFXH2rH42ngG0KvIIYwusQ5dVq1fJJwZIfktqK0/sAP/zwww8//PDvP/98PreqqizLMkuSxOI4bm0D3ZUzgFVouGpr1de/8tVzW4dqm9aLWX8K2AAAIABJREFUtst98xvfbNqHBd13P/ph69nPff4L9uY3vtkUkTdJZ3XqnOLL2obj+7ah3/7eJk6vt7/7Pfvil1+3z33+C+fOSb4snpv61Zm01+UJY+YLgb7vy/Li2/qtdkNt6sdv871JYf6vk69t5cJvgbzpnFPF+aK8XZfpps9c9/drU24uipHv38fYbzX+iRdeOPc799a3vt36Xbvt2Jf9jl339yUc138OwthdFceLfNX4eu4qppv47D+XV/1uqv2mPjf9HtwkJ5fF6aIY3+bfIYQQuol2XQCOoqhZAZymqWVZZlmWNauAuzT/6fr8D3744YcffvgPmX+rW0ALTMFR4JbLZeNICKd7PuCLxc0OTtZPPaM+wrGVRO+X2io4el4Skw+sPgg+GfDDDz/88MMP//7zl2Vps9nM8jxvtoAej8cWRZENBoPOFIAROgRpq9+riqyHrHfee99efPlle/ipT238gwuEEEJoF9p1AVjnAI9GI4vj2JIksTzPmy2guzT/6fr8D3744YcffvgPmX8rBeD79+83DsgZBUKO6LWvdodO6Z4PkpY969kwcb5fBUfJWS6XTX9hknRNwdR9738YdN/vprbwww8//PDDD/9+89d1bUVR2Gw2a7aDm0wmNhgMLIqizpwBjNChiKInMUAIIfT8aZcF4F6vZ/1+v3UGcJqmNpvNrCiK5kvUrsx/uj7/gx9++OGHH/5D5t9KAfjevXtNEPxPP7Ac1HUFwQdfz24KoMDDxPmA+8AqqL4fvZ7P2/8zp9f+vp7VdT++eMLAwg8//PDDDz/8+81flqWVZdmsAI7j2OI4tuFwaP1+3/r9/s6+rPJGARghhBBCCO2rdr0COIoiG41GNh6PLY5jm06nzQrgsiw7Nf/p+vwPfvjhhx9++A+ZfysF4E9+8pNNML3DGtQHZbU6Wwatnwq4D0QYOL33YGEiFounlfAwoVKYAI2voKl/f18J8a/DZ/3hzPDDDz/88MMP//7y13VtVVVZnufNCuDxeNysAGYLaIQQQgghhG6nXRaA9UedfvvnLMssz/NmBXCX5j9dn//BDz/88MMP/yHzb6UA/PDhw5aDIbC0XC4bgNPT0wZeQVOwfCAVJPXpX/sAzudPl0v7Srt80ZibAqnXesaPr+veB/8B8R8e+OGHH3744Yd///nFlue5ZVlmcRzbeDy20WhkURTZ8fHxzr6s8kYBGCGEEEII7auehxXAw+Gwdf5vnudWVZWVZdmp+U/X53/www8//PDDf8j8WykAP3jwoDWoBjk9PW2c8GCSAqh7AlQ7Hxy18/dV/fYBUV8KxHz+tEru+1EAlGCfXLXVvTDhniUMKvzwww8//PDDv9/8i8XCiqKwoigsyzJLksRGo5ENh0NWACOEEEIIIbQF7boAPBgMbDwe23g8bnb9KYrCqqpqzUG6MP/p+vwPfvjhhx9++A+Zf2sF4NCJ9Xp9DkQDyzE5Izi1k7Ny0idI932CwiD6ZITj+CArWeFznkPP6JpnUmA3JQF++OGHH3744d8//vn86TnAWZZZmqY2mUyaM4CjKLKjo6OdfVnljQIwQgghhBDaV+26ANzv9204HDYF4Ol0almWNUXgLs1/uj7/gx9++OGHH/5D5t9KAfjevXstB+Sk9saW4z5Aeq/2uu4DtFye7ZV9cnLS2u86fM4HIVwGLR/82KvVamM7z+F/yhf/TJg4+OGHH3744Yd/v/mrqmrOAFYReDQa2Xg8tn6/zxbQCCGEEEII3VLPwxnA2gJ6Mpk0ZwBXVWXz+bxT85+uz//ghx9++OGH/5D5t7oC2IP5JcghtK9Mqyq9WLSXNHsoVblVEVcAfJLU1gfM96PAqQ8fCPXlfQ0/AP6DoD7kl/cZfvjhhx9++OHfX/6wAOxXAA8GA7aARgghhBBC6JZ6HlYA6488wwKwXwHchflP1+d/8MMPP/zww3/I/FsrAAvGd+4DKQlUUGGbMFAKQNinh1YABaj7/hn1UddnVfyTk5PGZwXMj7Vcnu3zrbH0rBKhpMEPP/zwww8//PvPX9e1VVXVrP6N47g5H6zf71MARgghhBBC6Jba9QrgKIqaAnCSJJZlWbMFdFmWnZr/dH3+Bz/88MMPP/yHzL+VAvDDhw+bACgoclDO+Iq0HAmdVVCXy2XzjIfzgdJYfhw/btiXf0aB9gGT3+JQnz7o/qd4lCj44Ycffvjhh3//+cuytKIoLM9zm06nNplMbDwe22AwsCiKrN/v7+zLKm8UgBFCCCGE0L5qlwXgXq9nw+GwKQLHcWxpmlqe51aWpVVV1an5T9fnf/DDDz/88MN/yPxbKQDfv3/f6vpsD2o5pMG8BKqKtBzW6zBwglEbBU9jeTDd0zUFwY8VBsj3qz59W++frvuxlCD44Ycffvjhh3//+auqagrASZJYkiStAjBnACOEEEIIIXQ77XoLaL8CeDKZNAXg2WzWmqN0Yf7T9fkf/PDDDz/88B8y/9YKwOrQOylHBRAGzwdeTqm9D9p8Pm8OVA6TtVqtmsp9uIxbgVY7nyzfl+6FwVY7BdVzhB8M+OGHH3744Yd///nrurbZbNYUgNM0tclk0qz+PTo62tmXVd4oACOEEEIIoX3VrgvAvV7PRqORjUaj5o8+VQCez+edmv90ff4HP/zwww8//IfMv9UCsA+WHDg5ObGTk5MGxMMrIH55tIKrvnwg1c4HUX348RWQMBH6nzj5I1/1U699EDWG+vdfEHuf4Icffvjhhx/+/edfLBZWlmVzBnCapjYej200Glmv16MAjBBCCCGE0C216y2goyiyKIpsPB5bmqY2nU6bM4D9/KEL85+uz//ghx9++OGH/5D5t1IAvnv3bitAclDQclKvdU/OqbrtweS0D4yCGibPB02Bquu6lcQwyT6puq5nfbV8tVo18r6HDPDDDz/88MMP//7zV1XVOgdYBWCdE8YW0AghhBBCCN1Oz0MBWNs/TyYTm06nVhRF6wvUrsx/uj7/gx9++OGHH/5D5t9KAfjevXstaMH6/3GScxq8rp9WqvXa//RtFVjfxgd5tVq1gDy0rskHXVMQ1ut1E5wwAZ7FJ0Jj++v+Wfjhhx9++OGHf3/567q2qqpsNpvZdDptzgAejUYWRZH1er2dfVnljQIwQgghhBDaV+16C+goimw4HDZbQGdZZrPZzMqybOYyXZn/dH3+Bz/88MMPP/yHzL+VAvDDhw9bwdHACq4PsoJS12cVaTkUBksBFZhgBB+21XufpHBcH5Dw/Xq9bvm2WCya5dLL5dLW6/XGJd3qA3744Ycffvjh32/++XxuZVlu3AZ6OBxSAEYIIYQQQuiW2nUBeDgcNgVgbQFdlqVVVdXMD7oy/+n6/A9++OGHH374D5l/ayuAtew4DEpdny1F1h7WuuZ/+v2t1Y8/+Fj9+2ApKKqkK1h6rf58svy15XLZSqb3X31s6ndTW/jhhx9++OGHf//5q6qyqqosz/OmAKzib7/f5wxghBBCCCGEbqldF4B7vZ4NBoNmG+gsyyzPc6uq6tyc6NDnP12f/8EPP/zwww//IfNvrQAcgoXw/roc90GScx7Ig/k+1U5geq0+1MYnSODq179XQn2fJydP9wJfr9etpeLqT699kuCHH3744Ycf/v3m15jaBjqOYxuNRhSAEUIIIYQQ2pJ2WQA+OjqywWBgo9HIxuOxTafTVvHXbwPdhflP1+d/8MMPP/zww3/I/L/4xS/sO9/5jv32b/+2/aN/9I/O6c0332x+ev3Wb/2Wfe9733taAL5//34rgKvVqhUkDRZC13Xd+sJ1vV43bcKK93J5tu+2qvZhYOr6bLmzl4dX/35c+aQ+1a/G9f6H4/mgww8//PDDDz/8+81flqXNZrPmDOA0TW0ymVgURRZFEQVghBBCCCGEbqldrwCOoshGo5HFcWxxHFuSJM0ZwJo7dGX+0/X5H/zwww8//PAfMv8vfvEL++3f/m37/ve/bz//+c8b/exnP7Of/exn9tFHH9lf/uVH9hd/8Zf2gx/8hf37f/8f7M/+7P+1P/iDf23/5J/8k/YZwHJQr+WQr1L7qnQYcH/P/w+XrvtAq53e69pisbjwvR9H1XX14av4Pmihb5f5Az/88MMPP/zw7zd/XZ+t/k2SxCaTiY3HY4uiyPr9vh0fH+/syypvFIARQgghhNC+6nkoAKsInCSJZVnW/BGoVgJ3Zf7T9fkf/PDDDz/88B8y/y9+8Qv7B//gH7QKvz/+8U/sr3/0I/urv/pr++CD/8/+7M/+3P74T/7Mnjz5Y3v8r/+N/R//4pH94R/+kf39/+nvn20BrY7rum4q1HJysVg0ByzrfXjfB6uuzyrfeu2Dp/Y+WCcnJ03VXD74/vyyZ5+kMFkaR/cUPB/syz5E8MMPP/zwww///vLP53Mry9KKorA8z20ymdhoNLLRaGS9Xo8VwAghhBBCCN1Su94Cut/vN1tAp2lq0+nUiqKwun76x6Bdmv90ff4HP/zwww8//IfMrwKwVvz+5Cc/sb/+6x/ZD3/4V/bhhx/ZH//xn9m7775v//b/edf+8A//rf1f7/zf9q1v/Z/2B3/wr88KwHfv3m0F7+TkpFWFlgMeRkFdrVYt5zykvyYwQXuosMLtIRUESePKH13T895nnzSfBLVTkMMPD/zwww8//PDDv5/8ZVnaYrGwPM8tTVNL09TiOLbBYGBRFFmv19vZl1XeKAAjhBBCCKF91S4LwP1+v1n9Ox6PLY5jm81mlue5FUXRmt90Yf7T9fkf/PDDDz/88B8yvy8A//SnP7Uf/ejHTfH3Bz/4S3v3yfv2R3/07+zx439j3/3uY3v06Dv2z//5v7B/9a8etwvAclZBkWMa1Dvlg+fbeWD/U2D+GR8MtdVr3de4fhwFSH75D4H69EFXcH0ClEC999fhhx9++OGHH/795df2z1oBHMexjUYjGw6HFIARQgghhBDagnZdAO71ejYcDi2OY5tMJpYkSbMCuCzLTs1/uj7/gx9++OGHH/5D5t9KAfj+/futAMkxBdH/9MH291Q1Pzk5aQK8Wp3tYy0pyKp+65peC1ygCpofU+N6X0PfNbavzod+qK3GhR9++OGHH37495t/sXi6CrgsS5tOp5amqY3HYwrACCGEEEIIbUm73gI6iiIbDoetLaA1B/DzhS7Mf7o+/4Mffvjhhx/+Q+bfSgH44cOHGwOkyrYAFSAfLDkncDmun3q9WCyagAhA/S9dlduPr7H9WPJF/c3n7b28N30AfP9hEJUo+OGHH3744Yd///kXi7MCcJZlNplMbDweN8VfzgBGCCGEEELodtplAfj4+Nj6/f7GAnBVVVZVVafmP12f/8EPP/zwww//IfNvpQD84MGDVqDkjA+CXitQaueBpbAarn7DRHhgyQfZB1tjeN/03gdvvV6f81GB9wn1viyXS/jhhx9++OGH/wD467putn/O89ySJLHJZGKDwcB6vR4rgBFCCCGEELqldl0AjqLI4ji2OI4tSRJL09TyPG/mEF2a/3R9/gc//PDDDz/8h8wfFoB/+tOf2U9/+jP7yU9+Yj/60Y/tP/yHH9j3v//v7c///Pv2p3/65/aHf/hvN68AVqBUXfbOSrompxQIQfsg36Qqr+q62ijQvmK+Twc6ww8//PDDDz/8u+Gfz+dWFIWVZWl5njdbQGubOFYAI4QQQgghdDvt+gzgfr9vURQ1K4DTNG2d/dul+U/X53/www8//PDDf8j8YQH45z//G6vK0v7z116z/+bXfq3R//D3/p7909/5HXvvvT+5+gzg5bJd0Rbker1uXQ/BfNvVatUKsu77PhUA/5wPjE+iT6r61vg+aT5Zuh8GLbzmfYMffvjhhx9++PeXfz6ft4q/aZpaHMc2GAys3+9TAEYIIYQQQuiWeh5WAIdbQOd5bkVRtOYPXZj/dH3+Bz/88MMPP/yHzL+pAPxf/J2/Y//zP/7H9tZbbzX6Z//sn9m//Jf/8uICsHdGDi2X7X2wfYBDZxUEOb5cnh1grGvqS9fCvhRQJUDt/fMaSwFQ1d77GbaRPz4Zfiy9hh9++OGHH37495t/sVjYbDazPM8ty7KmADwcDi2KIjs+Pt7Zl1XeKAAjhBBCCKF91fO2AjhJEsvz3KqqOveF76HPf7o+/4Mffvjhhx/+Q+bfyhbQ9+7dawaXMxpA70N4OeFBdc0H0Qfbfzmr9oLzbVerVeODD7S/7t/7/7nTGN4n30Y//bJrjQ0//PDDDz/88O83/3K5tKIorCgKy7LMJpNJswI4iiLr9/s7+7LKGwVghBBCCCG0r9plAbjX61kURU0BeDqdWpqmVhSFVVVlVVV1av7T9fkf/PDDDz/88B8y/1a2gH7llVdaDssxgSqgIbx++iXY6me9Xjf9Kdg+sKvV072u/fLm1erswGX1FwZH1xR43ff+h8n2/W5q6z8M8MMPP/zwww///vLP50/PANYqYF8A7vV6bAGNEEIIIYTQLbXLAvDR0ZH1+/3WFtBpmtpsNrO6rlsF4C7Mf7o+/4Mffvjhhx/+Q+bfyhbQDx48aJySA95ROVTXdQMuxxQgHzxJUHVd2+npaSvI6t+Pq3s+UT6hGl9t1+t1E0CfOI3pk+6vaTwfVPjhhx9++OGHf//5y7JsCsD6Mmg0GtlgMLDBYEABGCGEEEIIoVtq12cADwYDGw6HzR97qgBcFEUz5+jK/Kfr8z/44YcffvjhP2T+rWwB7VcA+wBJHlbVbh9wn4TlcnkuYD5AdX22pNpD+wp7GOhNwb4oKeG4Gk8/xeAT7P8CAH744Ycffvjh31/+siytLEvLssyyLLM4ji2OYxuNRjYcDikAI4QQQgghdEvt+gzgKIpsOBzaaDSyOI5tOp1almVWVZWVZdmp+U/X53/www8//PDDf8j8W9kC+u7du7ZerzcGzDuqQfV6uTzb/1rPzOfzVjB9AASr134Jt4KgMeSLAq2AKCjeJ7XTMxpX19VG/fikqi388MMPP/zww7///GVZNts/qwA8mUya8397vd7OvqzyRgEYIYQQQgjtq3a9AtifARzHsSVJYnmeNwXgLs1/uj7/gx9++OGHH/5D5t9UAP7SF79o//R3fsd+//d/v9GjR4/s8ePHFxeA6/psL2tJYHLAB9MH2wfRB03tfZ/+mbBqL1gFQz7odZhA/5wSFj7r2/gEyDfxwA8//PDDDz/8+89f17UVRWF5nluSJJYkiY3HYxsOh9bv9+34+HhnX1Z5owCMEEIIIYT2Vbs+A1grgPX/+2maWp7nzTnAXZr/dH3+Bz/88MMPP/yHzL+VLaDv3r1rq9WqAfEBCJ1VoH07H3z/nO9TQfGA4f+U6bVPjr+vCvhFAd3Uzn8IvJ++fV3X8MMPP/zwww//AfAvFgsry9LyPLfpdNra/jmKIraARgghhBBC6JZ6HlYADwYDm0wmlqapTadTy/O8OQ6mS/Ofrs//4Icffvjhh/+Q+cMC8I9+9GP74Q//yj788CP7wQ/+0t598r790R/9O3v8+N/Yd7/72B49+s75AvD9+/eb5ccaVK/ljHdY773Di8VZhdqDhYHRNQVGwQmr9urLJ9Anzych/AD45xS05XLZBE/Ped/ghx9++OGHH/7959e2b1oFnKapTSYTGw6H1uv1WAGMEEIIIYTQLfW8FIBHo5FNJhObTqdWFEUzj+jS/Kfr8z/44YcffvjhP2T+rRSAHzx40HQeVpkvei8H5vN5E4ww+AIUtH9G9wWzWCyafbjVPgyCT4wCotdKoPrQs/JVvvnE+T7ghx9++OGHH/79518sFjabzawoCsuyzCaTiY1GIxuPx2wBjRBCCCGE0Ba0ywJwv9+3KIosjmMbj8eWpqklSWJFUVhVVVZVVafmP12f/8EPP/zwww//IfNvpQCsM4BPT09bDmhABdIDeacUEL33gP6n+lMQlRBBrlYrOzk5aSVJlXEl2I8RBjBMpGfxwdW109PThgl++OGHH3744d9//sXibAvoLMssy7LmDOAoiqzX6+3syypvFIARQgghhNC+6nlYAaw/8vRbQFdV1ZoPdWH+0/X5H/zwww8//PAfMv9WCsAPHz4856QG85BhYENnBKugyWlB///svX2wHNWZ5lkb9I5jPVpCUnh2PKteJHXHzt6qyqysrMzKrPyoj1vq0L26ontXQTfbmt2ZDuhhV7MbZhZYmKXd26BhmLaxkWUbsC0JYfOhK4wNFi2B3ciID2Mk8DW2sWlLV7Zpg1s2WHS7u//wf+/+oX3yvpm3JJBUuqmqfDLiicrKPHnO+3tPheKefHTOQbnJycnU93a7nSQCSRjUiSiLtpAodADaQ0cNihXxgA+xkJ/85Cc/+clP/tHnx55f2APYcRwawBRFURRFURQ1ROVpAFcqFanVamJZlliWJbZti+/7yR7A+mVxEcY/RR//kZ/85Cc/+ck/zvxDMYCnpqZSFXe73VRwvV4vlSQdDO4BXidL14Fn+v1+0kHZZOvv6NwseDbh+K7PdeJRFuV1QlF/tk7yk5/85Cc/+ck/mvztdluiKBLf98VxnGRpOBrAFEVRFEVRFDUc5T0DuFqtimma4jiOuK4rnueJ7/vSarUkDMNCjX+KPv4jP/nJT37yk3+c+bUB/A//8A/yd3/3K/nlL0/KW2+9LT//+S/kr/7qmLz66mvyyivfk5df/ra88M0j8vSh59IG8PT0dOI660YQFBKK+/1+fxF0v99PngNkNhmoA4Jzr6/DAY/jOJUM3NMdj+u4h+s4z/4IEB/cd9zrdDrkJz/5yU9+8pN/DPjjOJYoiqTVaonruokBbJqmmKYpExMTub2s0gcNYIqiKIqiKGpUdTHsAWyapjQaDXEcRzzPk1arJUEQSBiGhRr/FH38R37yk5/85Cf/OPPDAP7Hf/zHxPz9xS/ekhMnfiE/+9kJefXVH8grr3xXXv7Wt+XFF1+S557/pnz96WcX7wGcDQJCIrrdbhIwAkAwOhF4Hvez5TWwTlIcL7jicbwwTRrJRzw6gYhrcnIy9WNA3Win2+0msWoGfY/85Cc/+clPfvKPPn8YhskMYM/zEgPYsiwxDEPK5XJuL6v0QQOYoiiKoiiKGlVdDAZwrVaTer0utm0nM4CjKEpmABdl/FP08R/5yU9+8pOf/OPM/+tf/1r27t0rb775pvzqV7/6/5d//qW8/fYv5a233pYf/ejHcuzYcTl6bF5++MOj8tprP5Tvf/81OXLkZXnooYcWZgAjiHb7lIutG8W1drudJBtldHLRCfr5breb+o4kZZOm20aikBS0k30WbSGJKKM7W5dBndk2UZb85Cc/+clPfvKPNj/k+764riuNRkNs2xbDMKRardIApiiKoiiKoqjz1MVgAJumKZZlieM4yR7AQRBIFEWFGv8UffxHfvKTn/zkJ/848//617+WF198Ufbu3St333P3e9ZDDz0kTz31VNoA1snDNGQNoRvOCs9mIbvdtAOuIXGu7w+CxZRqfIcrruPDp65LP4O6dQfp9slPfvKTn/zkJ//o84dhKK1WS3zfl2azKbZti23bUqvVpFqtcg/gEdbNt22VlSuWycoVy+TwsfnUvX3PHJKpjdOycsUyWb1mlcwe2J/cO3xsXq7ack3y7M23bc2dhaIoiqIoapR1MRjAegYwTOAwDCUMw0KNf4o+/iM/+clPfvKTf5z5f/3rX8sbb7whJ06ckJMnT8rf/u3fpvR3f/d3yafWr371K/n7v//7tAGsEwVHXCdGJwHnSFS7vTCVGcEhsegMXEd9cNJ7vYWpzjphuNduL6zDrRODNgYlEsnPdjbawnXURX7yk5/85Cc/+UefP47j1BLQjUYjWQK6VqtxD+AR1+yB/QMN4Cs2XylXbblGDh+bl+27dsjKFcuSe1dtuUamNk7Lwbk5OTg3J6vXrJLbt2/LnYWiKIqiKGpUlacBXC6XF80A1ktAR1FUqPFP0cd/5Cc/+clPfvKPM//QDGA0igAQjE6oTvQgEH0tWzabSFzT7elE6g7BNd3BiDWO48Qh19f1D0QnVnd49jr5yU9+8pOf/OQfbf44jpMZwJ7nieu6Uq/XpVariWEYnAE84jqdAbxyxTLZuXd20feDc3OycsUy2ffMoeTe9l07ZPWaVbmzUBRFURRFjaryNIAnJiakUqmIaZrJ7F/MAIb5W6TxT9HHf+QnP/nJT37yjzP/UAzg9evXJ41BOgmDkqcTg7I6qdnnskkEEO4hASij4wEsOiTbVrt9yiFHXJ3OgjPf6ZyaQq1j0G1rDvKTn/zkJz/5yT/a/N1uNzGAW62WOI6TzP41TZN7AI+4TmcAT22clqmN03L05Dty+/ZtsnrNKjk4Nyc7985KEAep8oePzcvKFcvk4Nxc7jwURVEURVGjqLyXgDZNU0zTlHq9Ls1mMzGA9ViiKOOfoo//yE9+8pOf/OQfZ/6hzQBGYDop+A5HGg1rIA2ppzHroFFOT5fGd90mlO2IycnJVFuoA8/r+nQCe71eigOJRpls0slPfvKTn/zkJ/9o8+N5zP7VBrBhGFwCesR1OgN43zOHkj1+V65YJtfedIMcPXlq3+AgDhbVk50xTFEURVEURb135WkAVyoVqdVqyR7AMH89z5MgCJLxQFHGP0Uf/5Gf/OQnP/nJP878Q50BrBMIWA2jHXYdiC6DwPr9fqoD4jhOJUhfb7fbqbYAjmTrTs526KDO1vEiZmhycjJJvI6F/OQnP/nJT37yjz4/6gmCQFzXTfYAxjLQNIBHW4MM4MPH5mX1mlVy821b5fCx+aTMzr2zsnPvrJhWJVXHMGcAv3ziF/Khp16kKIqiKIq6oPrKsddz/ztMK+8ZwFgCul6vi+u64vu+BEEgQRAky0AXZfxT9PEf+clPfvKTn/zjzD8UA3jDhg2pgBBIp9NJQWlIwCHArEutzzUAns9ei+NTjjeSjIToGHT7Oj482+/3kzJIEGKjwHu5AAAgAElEQVSE9A8Gz2Y7hPzkJz/5yU9+8o8mfxyf2gPY87xkObh6vS6maXIP4DHQIAN40LWpjdNy7U03nHYPYNOqLJpFfC567e2T8vTrb1IURVEURV1QvfLzt3L/O0wr7z2Asb2L3gPY8zwJwzA1VinC+Kfo4z/yk5/85Cc/+ceZf+hLQANKJ0Y71wgQ1/X3bKIBgeToMjoZSK4un01Ktm48jyQhFt0p+r6OCT+AbJ3kJz/5yU9+8pN/tPmjKJIoiqTVaqUMYMuyaACPgU63BDRmAKPM6jWrZPbAfjl68h25ass1yT7AB+fmZPWaVXL79m25s1AURVEURY2q8p4BjP/cWa/XpdFoiOd50mq1EgO4SOOfoo//yE9+8pOf/OQfZ/6hGsBIlm44ey2bHCRlcnJh02X9HYlFoiDAA04/i0+0j3qycSFZuI5ySJRO/KBndfvkJz/5yU9+8pN/9Plx7vu+OI4jtm2LZVk0gMdEZ9oDOIgDWblimZhWJWXwHj42L1dsvlJWrlgmq9eskmtvumEos38piqIoiqKKqrxnAOsloB3HkVarJb7vp0zgoox/ij7+Iz/5yU9+8pN/nPmHugcwAkPjcRwnSUTg+nsWUH8HBNbCBph+OQuIbrcr/X4/ud/pnHLI161bl+q8devWpe6jDiRFdxJiQGzoSB2f7lDyk5/85Cc/+ck/+vxRFEkYhuL7vvi+L67rJktAV6tVKZfLub2s0gcNYIqiKIqiKGpUlfcM4EqlkpoB3Gw2xff91Ivhoox/ij7+Iz/5yU9+8pN/nPmHYgBPTU0l044RfDYxOqG4rjtBJwJTmpF0JAN1Ism643QH6I6cnJxMknO6DoZQr44T1/Q0bv1cr9dLOpb85Cc/+clPfvKPNj+Wf8YsgGazKbZtS61WE8MwZGJiIreXVfqgAUxRFEVRFEWNqvI0gMvlshiGIZZlJQYwZgFjzFGk8U/Rx3/kJz/5yU9+8o8z/1AM4MsvvzxVqU4SGgYgABAMknqmxPV6vaQM7umOgquuE4ZztKUTjXtw1lEvkok6dcz4REdrPiSY/OQnP/nJT37yjzZ/t9uVIAiSJaAbjUbycsgwDM4ApiiKoiiKoqjzVN5LQOs9gJvNpriumywBHUVRocY/RR//kZ/85Cc/+ck/zvxDmwGsg0NgaAgBaLhsYFnpDkJ92cToxGpolEOn6uvZc11Gt6V/FCgHtmwn6/LkJz/5yU9+8pN/dPkxAzgIAvE8T2zblnq9nswA5h7AFEVRFEVRFHV+ytMAxv6/tVotNQM4CIJkO5gijX+KPv4jP/nJT37yk3+c+YdiAG/cuDEB1wHjHFDZoOG+416nk954WcO12+2U+x7HcbI+tm5DdwLK4nPQdR2vLtfrLWzEjLoRG/6ngI6L/OQnP/nJT37yjz4/rnmeJ57nieu64jiO1Go1MU2TS0BTFEVRFEVR1HnqYlgCGgaw67rSarXE8zyJoig1zinC+Kfo4z/yk5/85Cc/+ceZf2gzgOE0A0gHg+nU2TL4RKKzwNqlBzTqBkwcx4vKoR7UAekk4B5cdrSrOwMdirrRjmZB3OQnP/nJT37yk3/0+eM4ljAMUzOALcuSWq0m1WqVM4ApiqIoiqIo6jx1MRjA2ObFcRxpNpupGcBFGv8UffxHfvKTn/zkJ/848w/FAJ6ZmUkFnAXANQ2JcwQEALjr2XLZpKG8dszRjk4Gkp5tR1/DjyD7Q9DPIhadeJTFc+QnP/nJT37yk3+0+dF2q9WSZrOZ7AGMJaA5A5iiKIqiKIqizk95GsDValVM0xTTNJMZwNj/NwzDZA/goox/ij7+Iz/5yU9+8pN/nPmHYgBv2LAhFeSgRMXxggs9CBZwKIuNlRGsTqZuK9uB2c5FZ8CF18/hnu5A3TF6yjViQXuIX7v65Cc/+clPfvKTf7T58QkD2HGcxADmEtAURVEURVEUdf7KewZwpVIRwzCSGcCtVisxgPX4pQjjn6KP/8hPfvKTn/zkH2f+oc4ARqVoQL9IzZ53u91U0FknG0HrZPf7/VSydKdkk6zrwn2dPCQOz6HD0dagNrLCs6iH/OQnP/nJT37yjzZ/u92WIAjE931xHEccx5F6vZ7MAC6Xy7m9rNIHDWCKoiiKoihqVJW3AYy/7RuNhrium5oFPGgMNM7jn6KP/8hPfvKTn/zkH2f+oRnAgMgmA0EgMASk72l4lEGyAA5HHHWjHrSHhA1KPJKYhccmyr1eLxUTkoU4IJQFp46B/OQnP/nJT37yjz5/u92WKIrE8zxxHEds204tA809gCmKoiiKoijq/JS3AWwYRjID2HVd8TxPPM9LZgEXafxT9PEf+clPfvKTn/zjzD/UJaABhuQgcd1uNwkkC4d7OuGdztltnIxPPIM6sm2jE3VcKIvk4HkITDqx+CHoziA/+clPfvKTn/yjzx+GobRaLfF9P1kCul6vi2EYYpomDWCKoiiKoiiKOk/lbQBjH2DLssS2bXEcR3zfT5aALtL4p+jjP/KTn/zkJz/5x5l/KAbw9PR0EgCCQSIQCM61250NCvd0kjDtGc9mO07Xi+Sgc7rdblJftpNwDcnEfR1/Num63kFlyU9+8pOf/OQn/2jzx3EsQRBIq9VKloNrNBpimqYYhsE9gCmKoiiKoqiR0Qtvnsg9hkHK0wCuVCpSrVZTewC7riutVkuCIEheohZl/FP08R/5yU9+8pOf/OPMPxQDeGpqKkmC/tQNI0BcRxJ08vHsoAQCPNtxOuE6sUiqrgfn7Xb6jzmc6/t4Ftd1++DJJpb85Cc/+clPfvKPNn8YhhKGYTID2LZtsW1barWaVKtVqVarub2s0gcNYIqiKIqiKOp0eu3tk3LD0y9J+MCB3GMZpLxnABuGIZZlSb1eF9u2pdlsJjOAwzAs1Pin6OM/8pOf/OQnP/nHmX8oBvDll1+eJFMHjEZ1Unq9hWnQ+ETCdSKyicN3DZbtiE7nlBOe7VAo2wFoH0lD/fo+OkSfZ5/VmzOTn/zkJz/5yU/+0eWP41iiKBLf95MZwPV6PZkBzCWgKYqiKIqiqItZe35wXDY+clBKH/mCeF/Yn3s8g5SnAYz/1KmXf/Y8T3zfT2YAF2n8U/TxH/nJT37yk5/848w/FAN4ZmYmFWAWGOp2uwnAunXrEngkDcnSiUSSUKc+1wlst09Nl9ZOO2JBm4MSiXM8o9vHdR2D/oHoHw/5yU9+8pOf/OQffX6w+b4vnueJbdtSr9fFsiwxDEPK5XJuL6v0QQOYoiiKoiiKyuo/vvCK/A87HpPSR75AA/g0B2YA12q11P6/vu9LFEUShmGhxj9FH/+Rn/zkJz/5yT/O/EMxgDds2JBqFI2sW7cuCUKDQUgg7gEQ5XRyUE7fh/utE4K6kIh2+5RLrutBAtDBunNRFveyHa5ZskklP/nJT37yk5/8o83f6XQkCAIJgkA8zxPHccSyLKnVapwBPOK6+batsnLFMlm5YpkcPjY/sMzOvbNiWpXUtcPH5uWqLdckz95829bcWSiKoiiKorS+9uM35N/sf05+4477E/OXBvDgo1wui2maUq/XpV6vJ6v+BEEgURSlxiBFGP8UffxHfvKTn/zkJ/848w/NAM4G0e/3F4GgYQSGYACHcggWQeoOwn3dQdkk6s7ItqOTjM7KPqc58AyuaSYkdlAnkJ/85Cc/+clP/tHjb7dP7QPseZ64riuNRiPZA9gwDJmYmMjtZZU+aACfm2YP7D+tAXxwbk5Wr1kl23ftSF2/ass1MrVxWg7OzSVlbt++LXcWiqIoiqKooyffkbvnXpPwgSdSxi8N4NMf5XJZqtWq1Gq1xABuNpvieV5iAhdp/FP08R/5yU9+8pOf/OPMPxQDeGpqKhUAgsTa2AhcJwjfUR7XdYK63YW1sicnJ1PrXWef00nIToNGDLrtXq83sJzm0J+IRT+T7Tjyk5/85Cc/+ck/2vxRFCV7AMMEtixL6vW6VKtVLgE94jqdAXz42LwEcbDI2D04NycrVyyTfc8cSq5t37VDVq9ZlTsLRVEURVHF1mtvn5QPPfWiXJKZ9UsD+MwH9gDGEtCNRiPZAziKImm324Ua/xR9/Ed+8pOf/OQn/zjzD3UGsAbTU5Cz0NqZhivd6aSnNGsouNxwxJEA3UkoqxOm60HiUIdOBOrSsWZ/APqHgDoQl46Z/OQnP/nJT37yjy5/1gDWM4BN0+QS0COu0xnAeolnPQt4595ZCeIgVf7wsXlZuWKZHJyby52HoiiKoqhiavvL35f4wcGzfmkAn/nADGD8J8+sAaxnABdh/FP08R/5yU9+8pOf/OPMPzQDGDC6cp1ICKCAypbJJgoJyNapoZFAAOK+fgZ1xPGCiz85OZnEjITptrrdhXW+0RaeRUeg08hPfvKTn/zkJ//o88dxLFEUJbN/bdtO9gerVqs0gEdcgwzg2QP7F5m+K1csk517Z+Xm27ZKEAeL6sH9vHkoiqIoiiqWHp9/Xf7N/ufk/Xc+9K7mLw3gwUe1WhXDMBID2HEc8TwvWQI6DMNCjX+KPv4jP/nJT37yk3+c+YdiAM/MzCQJQFIQIILRjjQCyQaLpHa73eQZDacThbZ0O7rdbF36GSRaJwxxgwN16qTrT/Cgo8hPfvKTn/zkJ//o84dhKEEQiO/70mw2pdFoSL1eF9M0xTAMqVarub2s0gcN4HPTIAP4qi3XyFVbrkmVu/amG+SKzVfKzr2zYlqV1L1hzgA+/LOfy6ZHn6YoiqIoijqj/scvf13qux+XFdtn35PxC33gk3tl06NPy54fHM/97zCtPA3gSqUitVotMYFt2xbXdcX3fQnDUKIoKtT4p+jjP/KTn/zkJz/5x5l/KAbw9PS0xPHCGtQICI1pARSONALGeTZxgEEZJA9taTDcwzUkQbeVTZCuF3Xqsjo+XNdtoYPIT37yk5/85Cf/6PNHUZQYwI7jiOM4KQOYewCPtgYZwFdsvnKgATy1cfq0ewCbVmXRMtIURVEURVEXQve/ekx+70tfPyvjlzOAT3+Uy+XUDOBGo5EYwK1WKzVGKcL4p+jjP/KTn/zkJz/5x5l/aAYwKtRBIlAAZJOnE4+gUF4nrd1uJxsqZzur1+slzn12GjcSjXK6s3RduJdNNsohqZoj+8MgP/nJT37yk5/8o88fx7G0Wq3EAHZdVxqNRjL7d2JiIreXVfqgAXxuOt0S0HpJZywJje9Xbbkm2Qf44NycrF6zSm7fvi13FoqiKIqixlvfeOOE/F8Hj8h/d/cj52T+0gAefJTLZalUKmJZlliWlfynTxjA7Xa7UOOfoo//yE9+8pOf/OQfZ/6hGsA6WQhgcnJSJicnExANj4To6dFILurSiUQ5nUTUodtHQrIdgT/iEA9ixSfOdRLRBurXL4h1TOQnP/nJT37yk3/0+TudjoRhmOwB7Lqu1Ot1sSxLKpUKDeAR1yAD+OjJd5KlnleuWCamVUn2Az568tSSz1dsvlJWrlgmq9eskmtvuoGzfymKoiiKumB6fP51ue7rR6R+3+PnbPzSAD79UalUxDAMMQxD6vW6uK4rzWYz2QNYjx+KMP4p+viP/OQnP/nJT/5x5h+KAbx+/fpUghAgoBEkznEPwcHd1mAIWicGSc12nk4aEhXHcaoTs52sOxXX8ax2y3u9XiIde5aB/OQnP/nJT37yjz5/FEWpfYBhAGOfMC4BTVEURVEURV0I7fzOD+VfPf6s/Ld3ffG8jV8awKc/YABj+edGoyHNZlOCIEi9QC3K+Kfo4z/yk5/85Cc/+ceZfygG8NTUVAoasPoPJwSHxuP4lFONc/2pyyKxuoxOcq/XSwFpaFxDDLiGJPT7/SQ52Q7QLLoj0La+rp8lP/nJT37yk5/8o8sfx7FEUSStVkuazWayB7BlWWIYhlQqldxeVumDBjBFURRFUdTo64U3T8h/+uZ35Hf2fk0u+ej9QzN+aQCf/sAewLVaLVkC2vM8abVaEoZhMpYpyvin6OM/8pOf/OQnP/nHmX8oBvDMzEwqOWgYydVJRlLieMGRRkDZZCGhAAMM4LNl8V13UrZdnZDs936/n4qt0+kk06W73a70+/2BU7pRB/nJT37yk5/85B9t/na7LWEYDlwGular0QCmKIqiKIqihqK7516TD3xy79BNXxrAZz7K5bLUarXEAMYS0GEYShRFyfigKOOfoo//yE9+8pOf/OQfZ/6hzQDGtONsUuJ4YSoy1rDGNf2p17dGPXrjY9Svk4WkwElHsnCO+nRn6WvdbjfVmTp+1DGo3kFlyU9+8pOf/OQn/+jzR1EkURSJ7/uJAQzzt1qtcg9giqIoiqIo6ry19RuvXHDzlwbw4KNcLkulUhHTNJNloD3PE9/3JYqiRWOicR//FH38R37yk5/85Cf/OPMPzQDOgmXh9XUErpOE4DSQBtN1ohzAcI46UEZ3EMBRr/6ODtV1Tk6eWgu83++npoqjPpzrTiI/+clPfvKTn/yjzY82sQy0bdtiWRYNYIqiKIqiKGooWirzlwbw4GNiYkJM0xTLsqRer0uz2UyZv3oZ6CKMf4o+/iM/+clPfvKTf5z5h2IAT09PpxLY6/VSSUJjWeg4jlMvXPv9flIm63h3uwvrbsO1zyYmjhemO2tpeNSv20VMqBP1ol0df7Y9nXTyk5/85Cc/+ck/2vxhGEqr1Ur2AHZdVxqNhhiGIYZh0ACmKIqiKIqizllLaf7SAB58YA9gy7LEtm2xbVscx0n2AMbYoSjjn6KP/8hPfvKTn/zkH2f+oe4BjABxjoC0S61d6WzC9T39Bxeu60SjHL7jWqfTOe133Q7cddShXXydtGxsZ4qH/OQnP/nJT37yjzZ/HC/M/nUcRxqNhtTrdTEMQ6rVqpTL5dxeVumDBjBFURRFUdRoaanNXxrAgw8YwDCBHccRz/OS/wSKmcBFGf8UffxHfvKTn/zkJ/848w9tCWhUHMdx4lAjyE6nk2ywjO/Z+zpZcbzgfONcJw/ldbImJycT1xwx6Pr0tGfdSdnOQju4h+TpZJ/pR0R+8pOf/OQnP/lHl7/dbksYhhIEgfi+L41GQyzLEsuypFKpcAYwRVEURVEUddbKw/ylATz4mJiYkGq1miwB7bquNJtNCYJA4vjUfwYt0vin6OM/8pOf/OQnP/nHmX8oBvD69etTyZucnEy50AhAwyCpvV4vFZyG1NcABmgNlXW4NSSSAKFdxINreF7HrDtNdwLKIcnZHw/5yU9+8pOf/OQfTf4wDKXT6Yjv++K6rriuK7Zti2maYhiGVCqV3F5W6YMGMEVRFEVR1GgoL/OXBvDgo1qtJrN/6/W62LYtrVZLfN+XIAhS45sijH+KPv4jP/nJT37yk3+c+YdmACNYJAWBoVEdlE6eLqeB9SfA9DM6GSiLc9xHu7odJAhx6R8B6tRJR3J1B6AD8V1fJz/5yU9+8pOf/KPLj+WfMQPYtm2xLEtqtRoNYIqiKIqiKOqslKf5SwN48FGtVqVSqUitVhPbtqXRaIjjOMkM4DAMCzX+Kfr4j/zkJz/5yU/+ceYfigE8PT2dShACQxL1p062vgfXfHJyMklwr7ewjjWEJMP9xjWcAxygSJpuE+3qWLOxo23tzmfjQFm0S37yk5/85Cc/+Uebv9M5NQs4DENpNpviuq7U63UawBRFURRFUdR71v7jfy1XP/ENueSO+3Mzf2kADz4mJibEMAyp1WqpJaAxBtDjhSKMf4o+/iM/+clPfvKTf5z5h2IAz8zMDEwQnG0AIkE6WQgO4AgcnzjvdDpJQgCA+rvK5dbto23dFmJBfe12ei3vQT8AXX82iego8pOf/OQnP/nJP/r8nc6CAex5njQaDanX64n5yz2AKYqiKIqiqEE6cPyv5U+e/ZZ0HnpSLvlovsYvDeDTH+VyWarV6kADOIoiiaKoUOOfoo//yE9+8pOf/OQfZ/6hGMAbNmxIJQrB6CTgHIlCOQ0MZd1w1JvtCA0M6STrZKMNHRu+6+T1+/1FMSLxukN1LN1ul/zkJz/5yU9+8o8BfxzHyfLPvu+L4zjSaDTENE2pVCqcAUxRFEVRFEUleulvfiHbXnpVrnjsafnnn344d8OXBvC7H+VyWQzDENu2xbZtcRxHXNcV3/eTMUSRxj9FH/+Rn/zkJz/5yT/O/EObAYxEwV3WwUK4hqCQCEDrJJ+NKw93HWWQaO2Yj9KGzuQnP/nJT37ykz8f/na7LUEQSBiG4vt+sgQ0lonjDGCKoiiKoijqyR/9VP63J1+QD16Epi8N4DMf1WpVqtWqGIaRzAB2XTe192+Rxj9FH/+Rn/zkJz/5yT/O/BdkD+BuN+1oA7Lf76euZ8F02V6vl0oy7us6kQD9nE6M7kTdqagb7etO052F+9mkZa/p2MhPfvKTn/zkJ//o8rfb7ZT567qu2LYtpmlKtVqlAUxRFEVRFFVQzZ14Sz5+5FXZ+MhB+ad3PpS7uUsD+NwOzADOLgHt+74EQZAaPxRh/FP08R/5yU9+8pOf/OPMPzQDWAeDgLrd9DrYOsHZYJEEBN7tLmxgjGuoC9eydSGh6ACU18+jLSQArr2OM1sG8ejO0G3hnPzkJz/5yU9+8o82f6fTkVarJb7vi+d5iQFcq9XEMAwpl8u5vazSBw3gs9fNt22VlSuWycoVy+TwsfnTljt8bF6mNk6nvl+15Zrk2Ztv25o7C0VRFEVRS6cnfvRTufHQy9L8/P7cDV0awOd/DJoB7DiO+L4vURQteuE77uOfoo//yE9+8pOf/OQfZ/6hGMBTU1NJ4wgGDeB7Fh5BaFBc00nUydYvZ1EecLpsr9dLYtCJ1tf1d/3HHdrQMeky+NTTrtE2+clPfvKTn/zkH23+brcrQRBIEATieZ40Go1kBrBhGFKtVnN7WaUPGsDnptkD+9/VAL5i85USxEHy/aot18jUxmk5ODcnB+fmZPWaVXL79m25s1AURVEUdWF13/eOyR/tf14uu+dLuRu5NICHd1QqFTEMIzGAm82muK4rQRBIFEUSRVGhxj9FH/+Rn/zkJz/5yT/O/EMxgDdu3JgKGIEBFAnNwuNTT8FGPf1+P6kPydaJ7fVOrXWtpzf3egsbLqO+bHJwDYnHfR1/trN1vYPK6h8D+clPfvKTn/zkH13+dvvUHsCYBawN4EqlwiWgR1zvZgDv3DsrK1csSwzgg3NzsnLFMtn3zKGkzPZdO2T1mlW5s1AURVEUNXx9+Yc/lg899aJYux/P3bylAXxhjomJCalWq6kloF3XlVarJXEcpwzgIox/ij7+Iz/5yU9+8pN/nPmHYgBv2LAhCQoB6EARUBzHCTgCQ4J08iBAxXEs69atSyUZ9et2cU93lO5QtI+y/X4/SaDuOLSpO11fQ3s6qeQnP/nJT37yk3/0+cMwTAxgvAyyLEtM0xTTNGkAj7jOZAAfPjYvq9eskiAOEgN4595ZCeIgVf7wsXlZuWKZHJyby52HoiiKoqjz01/+5A356OHvyeZ9z8jEjsdyN2xpAF/4o1wui2maUqvVkv/sCQM4CIJkzFGU8U/Rx3/kJz/5yU9+8o8z/9BnAOsEQRoWbrdOuO6Ebre7KGE6QXG8MKVaQ2uHPZvoQck+Xadk20V7+ASD7mD9PwDIT37yk5/85Cf/6PKHYShhGIrneeJ5nti2LbZti2VZUqvVaACPuM5kAE9tnJYrNl8p1950Q2IA33zb1tRy0NDKFctk597Z3HkoiqIoijp7vfb2SfnIi98V7wv75ZI77s/dpKUBvLQH9v+t1WpiWZbYti3NZlM8z5MoiiQMw0KNf4o+/iM/+clPfvKTf5z5h2IAr1+/Xvr9/sCE6UDRKM673YX1r/FMu91OJVMnALA411O4kQS0gViQaCQESdExoRyeQbu4jjKoR3cqypKf/OQnP/nJT/7R5w/DMFn+GQZwo9FI9v+tVCq5vazSxzgbwPuefU72HHgi+b71zm0S9/uy+eqr5eDct8+r7tMZwLdv3yar16ySg3NzKdN3595ZMa1KquwwZwAf/tnPZdOjT1MURVEUtQSaeeQpsXY/Lh/45N7cjdml0gc+uVc2Pfq07PnB8dz/xtPKewaw3gPYtm1xHEd8308M4CKNf4o+/iM/+clPfvKTf5z5h2YAx/HCWtYQwBCATqZOtk6iThrK6zr1M1nXHrBIBmLAebYD9XPosOyzuozuAMQGHvKTn/zkJz/5yT/6/HEcSxAE4vu+OI4jjuNIvV6XWq0m1WpVyuVybi+r9DHOBnDc74tRt+XI/HG58ZZbpVQqiVG35dLly+XS5cuHbgAfnJuT1WtWJTN6tQF8uj2ATaty2n2EKYqiKIq6uPSNN07Inz43J+7n9+duyHIG8CnlvQcwZgDj733XdcX3/WQf4CKNf4o+/iM/+clPfvKTf5z5h2YA93q9BEQnIBssEq3L6eTr53SdSIoGzP5RhnPdOfo+HPDTJXRQOf0j0HHq8nEck5/85Cc/+clP/jHg73Q6Eoah+L4vzWYztfyzYRhcAnoJVCqVZPPVV8uR+eNy6fLlctnatXJk/rjs2PuwlEol2bH34XOue5ABHMSBrFyxbJFgAl+15ZpkH2CYxbdv35Z7niiKoiiKOrOef+Nv5MPPzonz+b/I3YilAZzWxTAD2DRNaTQa4rquNJtN8X0/2Q6mSOOfoo//yE9+8pOf/OQfZ/6hGMDT09PJ9GM0inMEowPGdx1wp7PgUGuwbGJwDYlBcrKuPerSHag7T3dC9gegn0PSut1ukjw8p2MjP/nJT37yk5/8o8+PZd8wC9h1XWk0GlKr1aRSqXAG8BIo7velVCrJZWvXSqlUki3XXS9HT74jW667Xkqlkux79rlzrvtMewBD2X1/Dx+blys2XykrVyyT1WtWybU33cDZvxRFURSVo157+6Q8/fqbZ9RHXvyurL7nS7kbsHmLBvDiQxvAlmVJo9GQZrMpQRAk44gijdvSO4cAACAASURBVH+KPv4jP/nJT37yk3+c+YdiAG/YsCGpPOsyn+47Ami320kysskHIKD1M7gPmE6nk6zDjfLZJOiOQUJwjg5EHXgWsSI23XG6DvKTn/zkJz/5yT/6/J1OR1qtlgRBIJ7nSaPREMuypF6vcwnoJdKR+eOy5brrJe735cZbbk2uGXVbtt65Lff4KIqiKIpaWr184hdy3/eOyg1PvyRTD/+l/Obdj+RurI6KaAAvPqrVqhiGIbZtS71eF9d1xXEcCYJAoiiSKIoKNf4p+viP/OQnP/nJT/5x5h/qHsDr1q1LBYAGkUgNpINCQvBdA+pP1IckokMA2ev1ZHJyMtVJcMbRwbqNbAKzHalZdHJxbd26dQkT+clPfvKTn/zkH33+TmdhCWjP88TzvGQPYMMwpFKp5PaySh/jbADfeMutsufAE3L05Duy79nnkhm/ew48kRjCFEVRFEWNr+Z+/pbc/+oxuenQyzLzxafkMs7kpQE8xAMzgPGfPPUS0FEUpcZDRRj/FH38R37yk5/85Cf/OPMPxQCemZlZFCQa05DZxGaDASyShqABjXKTk5Op7+12O0kEkjCoE1EWbSFR6AC0h44aFCviAR9iIT/5yU9+8pOf/KPPjz2/sAew4zg0gJdYetnnuN8Xo27L0ZOnjOFSqSRH5o/nHiNFURRFURdG/+9z35ZLt+3J3TgdF9EAXnxUKhWp1WpiWZZYliW2bYvv+8kewPplcRHGP0Uf/5Gf/OQnP/nJP878QzGAp6amUhV3u91UcL1eL5UkHQzuAV4nS9eBZ/r9ftJB2WTr7+jcLHg24fiuz3XiURbldUJRf7ZO8pOf/OQnP/nJP5r87XZboigS3/fFcZxkaTgawEsnGsAURVEUVUzd8vy35Z/e+VDupuk4iQbw4qNcLku1WhXTNMVxHHFdVzzPE9/3pdVqSRiGhRr/FH38R37yk5/85Cf/OPMPxQCenp5OXGfdCIJCQnG/3+8vgu73+8lzgMwmA3VAcO71dTjgcRynkoF7uuNxHfdwHefZHwHig/uOe51Oh/zkJz/5yU9+8o8BfxzHEkWRtFotcV03MYBN0xTTNGViYiK3l1X6GHcD+EyiAUxRFEVR46c7X3pV/sVdX8zdMB030QBefGAPYNM0pdFoiOM44nmetFotCYJAwjAs1Pin6OM/8pOf/OQnP/nHmX9oewBng4CQiG63mwSMABCMTgSex/1seQ2skxTHC654HC9Mk0byEY9OIOKanJxM/RhQN9rpdrtJrJpB3yM/+clPfvKTn/yjzx+GYTID2PO8xAC2LEsMw5ByuZzbyyp9jLMBfOMtt55RNIApiqIoary08zs/lIkdj+Vulo6jaAAvPmAA12o1qdfrYtt2MgM4iqJkBnBRxj9FH/+Rn/zkJz/5yT/O/EObAYwg2u1TLrZuFNfa7XaSbJTRyUUn6Oe73W7qO5KUTZpuG4lCUtBO9lm0hSSijO5sXQZ1ZttEWfKTn/zkJz/5yT/a/JDv++K6rjQaDbFtWwzDkGq1SgN4CfRuBvC+Z5/LPUaKoiiKooajL/7Vj8T7wv7cjdJxFQ3gxYeeAWxZljiOk+wBHASBRFFUqPFP0cd/5Cc/+clPfvKPM/9QDWCdPExD1hC64azwbBay20074BoS5/r+IFhMqcZ3uOI6PnzquvQzqFt3kG6f/OQnP/nJT37yjz5/GIbSarXE931pNpti27bYti21Wk2q1Sr3AF4CnWn550uXL5c9B57IPUaKoiiKos5fX/3xT+V39n4td5N0nEUDePExaAYwTOAwDCUMw0KNf4o+/iM/+clPfvKTf5z5h2oA60TBEdeJ0UnAORLVbi9MZUZwSCw6A9dRH5z0Xm9hqrNOGO612wvrcOvEoI1BiUTys52NtnAddZGf/OQnP/nJT/7R54/jOLUEdKPRSJaArtVq3AM4B229c5uUSiW5bO1azv6lKIqiqDHRN988IVc8+nTuBum4iwbw4qNcLi+aAayXgI6iqFDjn6KP/8hPfvKTn/zkH2f+oRnAaBQBIBidUJ3oQSD6WrZsNpG4ptvTidQdgmu6gxFrHMeJQ66v6x+ITqzu8Ox18pOf/OQnP/nJP9r8cRwnM4A9zxPXdaVer0utVhPDMDgDeAl1ZP64zGzaJKVSSTZffXXu8VAURVEUNRz94O1fylUHns/dHC2CaAAvPiYmJqRSqYhpmsnsX8wAhvlbpPFP0cd/5Cc/+clPfvKPM/9QDOD169cnjUE6CYOSpxODsjqp2eeySQQQ7iEBKKPjASw6JNtWu33KIUdcnc6CM9/pnJpCrWPQbWsO8pOf/OQnP/nJP9r83W43MYBbrZY4jpPM/jVNk3sAL5H2PfucXLZ2rVy6fLls27kr93goiqIoihqe/v3Bw7kbo0URDeDFR7VaFdM0xTRNqdfr0mw2EwNYjyWKMv4p+viP/OQnP/nJT/5x5h/aDGAEppOC73Ck0bAG0pB6GrMOGuX0dGl8121C2Y6YnJxMtYU68LyuTyew1+ulOJBolMkmnfzkJz/5yU9+8o82P57H7F9tABuGwSWgl0BY8hkzf2+85daUjswfzz1GiqIoiqLSeuHNE7Ltpe/LH+57Rrwv7D+tnM//Re6maJFEA3jxUalUpFarJXsAw/z1PE+CIEjGA0UZ/xR9/Ed+8pOf/OQn/zjzD3UGsE4gYDWMdth1ILoMAuv3+6kOiOM4lSB9vd1up9oCOJKtOznboYM6W8eLmKHJyckk8ToW8pOf/OQnP/nJP/r8qCcIAnFdN9kDGMtA0wC+8IL5ezrRAKYoiqKo/LXv2Ovyn7/5XflfHn9W6rsfl//yjgdyNzspGsDv5ahWq8kS0PV6XVzXFd/3JQgCCYIgWQa6KOOfoo//yE9+8pOf/OQfZ/6hGMAbNmxIBYRAOp1OCkpDAg4BZl1qfa4B8Hz2WhyfcryRZCREx6Db1/Hh2X6/n5RBghAjpH8weDbbIeQnP/nJT37yk380+eP41B7Anucly8HV63UxTZN7AFMURVEUNda673vH5ENPvXhG/eG+Z+S3Pvvl3I1NigbwuR4TExPJ9i56D2DP8yQMw9RYpQjjn6KP/8hPfvKTn/zkH2f+oS8BDSidGO1cI0Bc19+ziQYEkqPL6GQgubp8NinZuvE8koRYdKfo+zom/ACydZKf/OQnP/nJT/7R5o+iSKIoklarlTKALcuiAbxEivv9M2rPgSdyj5GiKIqixkkPfH9ernjskPzGHffnblhSNIAv9IE9gA3DkHq9Lo1GQzzPk1arlRjARRr/FH38R37yk5/85Cf/OPMP1QBGsnTD2WvZ5CApk5MLmy7r70gsEgUBHnD6WXyifdSTjQvJwnWUQ6J04gc9q9snP/nJT37yk5/8o8+Pc9/3xXEcsW1bLMuiAbyEGmT6Yvlno27LvmefO6d6d+6dlamN0zK1cVoOH5tP3Ts4NydXbblGpjZOy7U33bDo/vZdO5JnZw9cnC9SKYqiKOps9eSPfipbvvpN+Ref/mLuRiVFA3ipjomJidQS0I7jSKvVEt/3UyZwUcY/RR//kZ/85Cc/+ck/zvxD3QMYgaHxOI6TJCJw/T0LqL8DAmthA0y/nAVEt9uVfr+f3O90Tjnk69atS3XeunXrUvdRB5KiOwkxIDZ0pI5Pdyj5yU9+8pOf/OQfff4oiiQMQ/F9X3zfF9d1kyWgq9WqlMvl3F5W6WOcDWCtI/PHZWbTJimVSrL56qvPa//ffc8cktu3b5OVK5alDN7Dx+Zl9ZpVcu1NN8jsgf1yxeYrxbQqyf2bb9sqplWR7bt2yPZdO2TlimWyc+9s7rmhKIqiqHPVt078Qv70uTkx792Xu0FJ0QBe6gN7AOsZwM1mU3zfT70YLsr4p+jjP/KTn/zkJz/5x5l/KAbw1NRUMu0YwWcToxOK67oTdCIwpRlJRzJQJ5KsO053gO7IycnJJDmn62AI9eo4cU1P49bP9Xq9pGPJT37yk5/85Cf/aPNj+WfMAmg2m2LbttRqNTEMQyYmJnJ7WaWPIhjA+559Ti5bu1YuXb5ctu3cNZQ6Zw/sX2QAb9+1I2X4Hj42LytXLJPZA/sTc1gbvjfftlWCOMg9PxRFURR1Lvrkt74v/dmv5m5MUjSA8zrK5bIYhiGWZSUGMGYBY8xRpPFP0cd/5Cc/+clPfvKPM/9QDODLL788ValOEhoGIAAQDJJ6psT1er2kDO7pjoKrrhOGc7SlE417cNZRL5KJOnXM+ERHaz4kmPzkJz/5yU9+8o82f7fblSAIkiWgG41G8nLIMAzOAF4ibb1z23kv+TxIgwzgrA7OzcnKFctk3zOHZPbAfjGtSqo87p+pDoqiKIq6GHX1E9/I3ZCkaAAfPZn/EtB6D+Bmsymu6yZLQEdRVKjxT9HHf+QnP/nJT37yjzP/0GYA6+AQGBpCABouG1hWuoNQXzYxOrEaGuXQqfp69lyX0W3pHwXKgS3bybo8+clPfvKTn/zkH11+zAAOgkA8zxPbtqVeryczgLkH8IUXlnwulUoD9wM+n2Wg34sBfMXmK5MZvqeb7ctloCmKoqhR04eeejF3M5KiAQzlaQBj/99arZaaARwEQbIdTJHGP0Uf/5Gf/OQnP/nJP878QzGAN27cmIDrgHEOqGzQcN9xr9NJb7ys4drtdsp9j+M4WR9bt6E7AWXxOei6jleX6/UWNmJG3YgN/1NAx0V+8pOf/OQnP/lHnx/XPM8Tz/PEdV1xHEdqtZqYpskloJdAg0zfpTKAr73pBgniQA7OzcnRk6eWhz6dAbzvmUPnzXr4Zz+XTY8+TVEURRVY/9OXn5bavfvksnu+9K76nb1fO6c2fvtzj+ZuRFL56AOf3CubHn1a9vzg3P9+uhC6GJaAhgHsuq60Wi3xPE+iKEqNc4ow/in6+I/85Cc/+clP/nHmH9oMYDjNANLBYDp1tgw+kegssHbpAY26ARPH8aJyqAd1QDoJuAeXHe3qzkCHom60o1kQN/nJT37yk5/85B99/jiOJQzD1Axgy7KkVqtJtVrlDOAl1L5nn5Mbb7lVbrzlVtmx9+Gh1HkmA3j7rh2yes0qmT2wMFNm3zOHZOWKZYkhfPTkO7Jz76ysXrOKS0BTFEVR56XXfnlS/vzF70pw/4H3bOZN7HxMPn7k1bNqhzN/iy3OAF58ZPcAdhxHms1magZwkcY/RR//kZ/85Cc/+ck/zvxDMYBnZmZSAWcBcE1D4hwBAQDuerZcNmkorx1ztKOTgaRn29HX8CPI/hD0s4hFJx5l8Rz5yU9+8pOf/OQfbX603Wq1pNlsJnsAYwlozgC+8Doyf1zifj9ZBhq6dPny894P+HQGMIzeQcs6T22clqu2XJN8D+JArr3phtzzRFEURY2udn7nh3L5IwfPydD7559+WD787Nx7aofmL0UDePFRrVbFNE0xTTOZAYz9f8MwTPYALsr4p+jjP/KTn/zkJz/5x5l/KAbwhg0bUkEOSlQcL7jQg2ABh7LYWBnB6mTqtrIdmO1cdAZceP0c7ukO1B2jp1wjFrSH+LWrT37yk5/85Cc/+UebH58wgB3HSQxgLgG9NNpy3fVSKpVk89VXy8G5b8vRk+/I1ju3JSbw+dQ9yAA+ODcnq9esktVrVsnUxulEmAm875lDsnrNKgniQEyrkloimqIoiqLORo8e/Yn80f7nZfn22fMy9d73sQfk//zLF+WVn7992rZo/lKlj9AAHnSUy2WpVCpiGEYyA7jVaiUGsB6/FGH8U/TxH/nJT37yk5/848w/1BnAqBQN6Bep2fNut5sKOutkI2id7H6/n0qW7pRsknVduK+Th8ThOXQ42hrURlZ4FvWQn/zkJz/5yU/+0eZvt9sSBIH4vi+O44jjOFKv15MZwOVyObeXVfoYZwP40uXL5bK1axft9QtjeM+BJ8657sPH5lNLPB89ecrgnT2wf5Gys4RnD+wfyr6/FEVRVPH0vbd+Kf/h0Mty6bY9QzX3Nj7ylHzvrV8uau+P9j+fu/FIXRyiAbz4KJfLyd/2jUZDXNdNzQIeNAYa5/FP0cd/5Cc/+clPfvKPM//QDGBAZJOBIBAYAtL3NDzKIFkAhyOOulEP2kPCBiUeSczCYxPlXq+XignJQhwQyoJTx0B+8pOf/OQnP/lHn7/dbksUReJ5njiOI7Ztp5aB5h7AF16lUkmMur3o+o233CqlUmlo+wFTFEVR1IXW99/+pfznb35H/LPY5/dsNfPFp+TRoz9J2uTMX0qLBvDiA3sAYwaw67rieZ54npfMAi7S+Kfo4z/yk5/85Cc/+ceZf6hLQAMMyUHiut1uEkgWDvd0wjuds9s4GZ94BnVk20Yn6rhQFsnB8xCYdGLxQ9CdQX7yk5/85Cc/+UefPwxDabVa4vt+sgR0vV4XwzDENE0awEsgo24vmul7ZP54ch3LQlMURVHUxayvHHtdvC/sXxKTb/U9X5Inf/RTzvylFokG8OKjXC4n+wBbliW2bYvjOOL7frIEdJHGP0Uf/5Gf/OQnP/nJP878QzGAp6enkwAQDBKBQHCu3e5sULink4Rpz3g223G6XiQHndPtdpP6sp2Ea0gm7uv4s0nX9Q4qS37yk5/85Cc/+UebP45jCYJAWq1Wshxco9EQ0zTFMAzuAbwE2nPgCSmVSlIqlWTLddfLjbfcKpetXZvsC5x3fBRFURR1Jr3w5gnZ9OjTcskd9y+p0fe+jz2Qu9lIXXyiAbz4qFQqUq1WU3sAu64rrVZLgiBIXqIWZfxT9PEf+clPfvKTn/zjzD8UA3hqaipJgv7UDSNAXEcSdPLx7KAEAjzbcTrhOrFIqq4H5+12+o85nOv7eBbXdfvgySaW/OQnP/nJT37yjzZ/GIYShmEyA9i2bbFtW2q1mlSrValWq7m9rNLHOBvAR0+eMoFnNm1KjGCjbsu2nbsW7QtMURRFUReLvv76m/LvDx6WNZ/5Uu6mH0VBNIAXH1gC2rIsqdfrYtu2NJvNZAZwGIaFGv8UffxHfvKTn/zkJ/848w/FAL788suTZOqA0ahOSq+3MA0an0i4TkQ2cfiuwbId0emccsKzHQplOwDtI2moX99Hh+jz7LN6c2byk5/85Cc/+ck/uvxxHEsUReL7fjIDuF6vJzOAuQT0hRdm/uYdB0VRFEW9V+35wXFZdfcjuZt9FJUVDeDFB/5Tp17+2fM88X0/mQFcpPFP0cd/5Cc/+clPfvKPM/9QDOCZmZlUgFlgqNvtJgDr1q1L4JE0JEsnEklCnfpcJ7DdPjVdWjvtiAVtDkokzvGMbh/XdQz6B6J/POQnP/nJT37yk3/0+cHm+754nie2bUu9XhfLssQwDCmXy7m9rNLHuBvAcb8vN95y60BxFjBFURR1Mem+7x0VY9dXcjf6KGqQaAAvPjADuFarpfb/9X1foiiSMAwLNf4p+viP/OQnP/nJT/5x5h+KAbxhw4ZUo2hk3bp1SRAaDEICcQ+AKKeTg3L6PtxvnRDUhUS026dccl0PEoAO1p2LsriX7XDNkk0q+clPfvKTn/zkH23+TqcjQRBIEATieZ44jiOWZUmtVuMM4CUSln0+nWgAUxRFUReLvvTDH0tw/4HcTT6KOp1oAC8+yuWymKYp9Xpd6vV6supPEAQSRVFqDFKE8U/Rx3/kJz/5yU9+8o8z/9AM4GwQ/X5/EQgaRmAIBnAoh2ARpO4g3NcdlE2i7oxsOzrJ6Kzsc5oDz+CaZkJiB3UC+clPfvKTn/zkHz3+dvvUPsCe54nrutJoNJI9gA3DkImJidxeVulj3A1gLgFNURRFXez62o/fkPUP/2XuBh9FnUk0gBcf5XJZqtWq1Gq1xABuNpvieV5iAhdp/FP08R/5yU9+8pOf/OPMPxQDeGpqKhUAgsTa2AhcJwjfUR7XdYK63YW1sicnJ1PrXWef00nIToNGDLrtXq83sJzm0J+IRT+T7Tjyk5/85Cc/+ck/2vxRFCV7AMMEtixL6vW6VKtVLgG9BLrxlltlz4Enco+DoiiKok6nF988Ib//2KHczT2KejfRAF58YA9gLAHdaDSSPYCjKJJ2u12o8U/Rx3/kJz/5yU9+8o8z/1BnAGswPQU5C62dabjSnU56SrOGgssNRxwJ0J2Esjphuh4kDnXoRKAuHWv2B6B/CKgDcemYyU9+8pOf/OQn/+jyZw1gPQPYNE0uAU1RFEVRBdf33/6lXHXg+dyNPYp6L6IBvPjADGD8J8+sAaxnABdh/FP08R/5yU9+8pOf/OPMPzQDGDC6cp1ICKCAypbJJgoJyNapoZFAAOK+fgZ1xPGCiz85OZnEjITptrrdhXW+0RaeRUeg08hPfvKTn/zkJ//o88dxLFEUJbN/bdtO9gerVqs0gCmKoiiq4Lr2qcO5m3oU9V5FA3jxUa1WxTCMxAB2HEc8z0uWgA7DsFDjn6KP/8hPfvKTn/zkH2f+oRjAMzMzSQKQFASIYLQjjUCywSKp3W43eUbD6UShLd2Objdbl34GidYJQ9zgQJ066foTPOgo8pOf/OQnP/nJP/r8YRhKEATi+740m01pNBpSr9fFNE0xDEOq1WpuL6v0Mc4G8J4DT8jBuW8vun5w7ttcGpqiKIrKVX/63Jz8Vx9/MHdTj6Leq2gALz4qlYrUarXEBLZtW1zXFd/3JQxDiaKoUOOfoo//yE9+8pOf/OQfZ/6hGMDT09MSxwtrUCMgNKYFUDjSCBjn2cQBBmWQPLSlwXAP15AE3VY2Qbpe1KnL6vhwXbeFDiI/+clPfvKTn/yjzx9FUWIAO44jjuOkDGDuAXzhVSqVZMt118vRk+9I3O+LUbfl6MlTewOXSiU5Mn889xgpiqKo4umjh78n/82nHs7d0KOosxEN4MVHuVxOzQBuNBqJAdxqtVJjlCKMf4o+/iM/+clPfvKTf5z5h2YAo0IdJAIFQDZ5OvEICuV10trtdrKhcrazer1e4txnp3Ej0SinO0vXhXvZZKMckqo5sj8M8pOf/OQnP/nJP/r8cRxLq9VKDGDXdaXRaCSzfycmJnJ7WaUPGsD5x0lRFEUVR/d8+zX57c9+OXczj6LOVjSAFx/lclkqlYpYliWWZSX/6RMGcLvdLtT4p+jjP/KTn/zkJz/5x5l/qAawThYCmJyclMnJyQREwyMheno0kou6dCJRTicRdej2kZBsR+CPOMSDWPGJc51EtIH69QtiHRP5yU9+8pOf/OQfff5OpyNhGCZ7ALuuK/V6XSzLkkqlQgN4CVQqleSytWsl7vfl0uXL5dLlyyXu9+WytWvPywDeuXdWpjZOy9TGaTl8bD517/Cxebn5tq0ytXFarth8pRycm0vd375rR/Ls7IGL80UqRVEUdWG0//hfywc+uTd3I4+izkU0gBcflUpFDMMQwzCkXq+L67rSbDaTPYD1+KEI45+ij//IT37yk5/85B9n/qEYwOvXr08lCAECGkHiHPcQHNxtDYagdWKQ1Gzn6aQhUXEcpzox28m6U3Edz2q3vNfrJdKxZxnIT37yk5/85Cf/6PNHUZTaBxgGMPYJ4xLQF15xv39GnasBvO+ZQ3L79m2ycsWyRQYwzN2de2fl2ptukNVrViUm8M23bRXTqsj2XTtk+64dsnLFMtm5dzb3PFEURVEXVvuP/7Vc8+QL8s+47DM1wqIBvPiAAYzlnxuNhjSbTQmCIPUCtSjjn6KP/8hPfvKTn/zkH2f+oRjAU1NTKWjA6j+cEBwaj+NTTjXO9acui8TqMjrJvV4vBaShcQ0x4BqS0O/3k+RkO0Cz6I5A2/q6fpb85Cc/+clPfvKPLn8cxxJFkbRaLWk2m8kewJZliWEYUqlUcntZpY9xNoCPnnxHjswfl613bktM3613bpODc98+73pnD+xfZADPHtifMnyPnjxlCF970w1y+Ni8rF6zKmX43nzbVgniIPccURRFURdGh3/2c7n5mW9JZddXcjfvKOp8RQN48YE9gGu1WrIEtOd50mq1JAzDZCxTlPFP0cd/5Cc/+clPfvKPM/9QDOCZmZlUctAwkquTjKTE8YIjjYCyyUJCAQYYwGfL4rvupGy7OiHZ7/1+PxVbp9NJpkt3u13p9/sDp3SjDvKTn/zkJz/5yT/a/O12W8IwHLgMdK1WowG8BNr37HNy6fLlUiqVxKjbEvf7UiqV5NLly2XPgSfOq+5BBvDNt22VKzZfmSq3fdcOCeJAZg/sF9OqpMofnJsbOIuYoiiKGn1te+lV6T70ZO6mHUUNSzSAFx/lcllqtVpiAGMJ6DAMJYqiZHxQlPFP0cd/5Cc/+clPfvKPM//QZgBj2nE2KXG8MBUZa1jjmv7U61ujHr3xMerXyUJS4KQjWThHfbqz9LVut5vqTB0/6hhU76Cy5Cc/+clPfvKTf/T5oyiSKIrE9/3EAIb5W61WuQfwEmhm0yYplUops3ffs89JqVSSuN8/r7oHGcCY7Tuo3HU3/4eBs32HtQz0a2+flKdff5OiKIrKWdteelU2fPEpueSO+3M37ChqmLJ2Py5Pv/6mvPLzt3L/G08rbwO4UqmIaZrJMtCe54nv+xJF0aIx0biPf4o+/iM/+clPfvKTf5z5h2YAZ8Gy8Po6AtdJQnAaSIPpOlEOYDhHHSijOwjgqFd/R4fqOicnT60F3u/3U1PFUR/OdSeRn/zkJz/5yU/+0eZHm1gG2rZtsSyLBvASqlQqycymTYuub776aimVSue8B7A2drUBfNWWawYawKZVkdu3bzutAbzvmUPnzfryiV/Ih556kaIoinrqRfm3T35D/ud9h2TDF5+S+MEnpLZ7n6z5zJekdf8B+eMnnr8gbf6rx58R496v0Pilxlar7n5EPvTUi/KVY6/n/jeeVp4G8MTEhJimKZZlSb1el2azmTJ/9TLQRRj/FH38R37yk5/85Cf/OPMPxQCenp5OJbDX66WShMay0HEcp1649vv9pEzW8nw2ggAAIABJREFU8e52F9bdhmufTUwcL0x31tLwqF+3i5hQJ+pFuzr+bHs66eQnP/nJT37yk3+0+cMwlFarlewB7LquNBoNMQxDDMOgAbwEKpVKsvnqq2XPgSdSulAG8O3bt4lpVVLlrr3pBpnaOC37njkkK1csS+0PvHPvrKxes4pLQFMURZ2n/tM3vyO9PV+V//5zj8r773zojCbW+z72gPzel74uX/7hj8+73dfePil3z70m4QMHcjfnKOpCi0tALz6wB7BlWWLbtti2LY7jJHsAY+xQlPFP0cd/5Cc/+clPfvKPM/9Q9wBGgDhHQNql1q50NuH6nv6DC9d1olEO33Gt0+mc9rtuB+466tAuvk5aNrYzxUN+8pOf/OQnP/lHmz+OF2b/Oo4jjUZD6vW6GIYh1WpVyuVybi+r9DHuBvCZNGwD+PCxeVm9ZpVs37VDjp48tcfv6jWrkiWepzZOy1VbrknKB3GwaMYwRVEU9d71lWM/kT/4yqFzMrP+i498QSb3fFX+4wuvyPNv/M1ZtfsX86/L9V8/IvZ9j+duylHUUokG8OIDBjBMYMdxxPO85D+BYiZwUcY/RR//kZ/85Cc/+ck/zvxDWwIaFcdxnDjUCLLT6SQbLON79r5OVhwvON8418lDeZ2sycnJxDVHDLo+Pe1Zd1K2s9AO7iF5Otln+hGRn/zkJz/5yU/+0eVvt9sShqEEQSC+70uj0RDLssSyLKlUKpwBvATKzvzN6nzqHmQAHz35jmzftUNWrlgmUxunZfWaVXLF5iuTe/ueOSSr16ySIA7EtCoSxEFqRjBFURT13nXf947JBz/98FCMrQ98cq/8u699Uz7y4nffVX/w2CF538ceyN2Mo6ilFg3gxcfExIRUq9VkCWjXdaXZbEoQBBLHp/4zaJHGP0Uf/5Gf/OQnP/nJP878QzGA169fn0re5ORkyoVGABoGSe31eqngNKS+BjBAa6isw60hkQQI7SIeXMPzOmbdaboTUA5Jzv54yE9+8pOf/OQn/2jyh2EonU5HfN8X13XFdV2xbVtM0xTDMKRSqeT2skof42wAX0gdPjYvswcGvwjFvdOZu7MH9g9l31+Koqgi6vk3/ka2fPWb8l9v25O7IUZRRRIN4MVHtVpNZv/W63WxbVtarZb4vi9BEKTGN0UY/xR9/Ed+8pOf/OQn/zjzD80ARrBICgJDozoonTxdTgPrT4DpZ3QyUBbnuI92dTtIEOLSPwLUqZOO5OoOQAfiu75OfvKTn/zkJz/5R5cfyz9jBrBt22JZltRqNRrAFEVRFHUOuu97R+V39n4tdyOMooooGsCLj2q1KpVKRWq1mti2LY1GQxzHSWYAh2FYqPFP0cd/5Cc/+clPfvKPM/9QDODp6elUghAYkqg/dbL1Pbjmk5OTSYJ7vYV1rCEkGe43ruEc4ABF0nSbaFfHmo0dbWt3PhsHyqJd8pOf/OQnP/nJP9r8nc6pWcBhGEqz2RTXdaVer9MApiiKoqiz1A/ePikffnZO1nzmy7mbYBRVVNEAXnxMTEyIYRhSq9VSS0BjDKDHC0UY/xR9/Ed+8pOf/OQn/zjzD8UAnpmZGZggONsARIJ0shAcwBE4PnHe6XSShAAA9XeVy63bR9u6LcSC+trt9Freg34Auv5sEtFR5Cc/+clPfvKTf/T5O50FA9jzPGk0GlKv1xPzl3sAX3jt2Puw3HjLrXL05DtyZP64zGzaJKVSSS5bu1Z27H049/goiqKo0+sbb5yQu+Zek3/75Avifn6//MYd3HeXovIUDeDFR7lclmq1OtAAjqJIoigq1Pin6OM/8pOf/OQnP/nHmX8oBvCGDRtSiUIwOgk4R6JQTgNDWTcc9WY7QgNDOsk62WhDx4bvOnn9fn9RjEi87lAdS7fbJT/5yU9+8pOf/GPAH8dxsvyz7/viOI40Gg0xTVMqlQpnAC+BLlu7VmY2bZIj88dl89VXS6lUki3XXS9G3ZZSqSRH5o/nHiNFURS1oKdff1O2fuMV6e35qrz/zodyN7wudl267SExPzsrv3vvfXLt7k/IXTuvk8fu+gN55O7N8vGd/49cu/sTsmn3bnF37JEPfmp2SWL6rbtn5X+/79PywGeulj/Z/edL1m6R9b6PPSBb79061HwP+m395Z4bcv83YpDyNoANwxDbtsW2bXEcR1zXFd/3kzFEkcY/RR//kZ/85Cc/+ck/zvxDmwGMRMFd1sFCuIagkAhA6ySfjSsPdx1lkGjtmI/Shs7kJz/5yU9+8pM/H/52uy1BEEgYhuL7frIENJaJ4wzgC69SqSRxvy/7nn1OSqWSGHVbjswflz0HnpBSqcRZwBRFUReJPvWtH8hvfZbLOw/Sik/sEftze2TT7t1y0+6Pymd3fEie/NTlcuz2y+Rv/7R0Vnr7z/6JvPwxRx65e7P81t3DMQrff+eDsm7XA/LRXR+WV+6oDWxz1+f+nUQ7l9bQv+SO++X6+z4uj931B2fUI3dvlj/a/Rl5/50P5t7X56LyZ2bl+W2dRfl2d+x5z3X85qdn5fd33yvbd/7fZ/xt/eKzce7/VgxS3nsAV6tVMQwjmQHsum5q798ijX+KPv4jP/nJT37yk3+c+S/IHsDdbtrRBmS/309dz4Lpsr1eL5Vk3Nd1IgH6OZ0Y3Ym6U1E32tedpjsL97NJy17TsZGf/OQnP/nJT/7R5W+32ynz13VdsW1bTNOUarVKA3gJtOW666VUKiXatnOXHJk/LnG/L5cuXy4H576de4wURVFF1588+y255I77czfSLhZ1dz4on93xIXnqk1Pyk9s+eNYm73vVX/35b5+XCdzd+aA8cvdmOXHrsvfc5vPbOktitv7mp2flyU9dflb5+MltH5Tb7/2zoRnjS6E/vu/uM+b/0CfWyf+6+3Pyvo+ll0/Xhu8g0/50ogG8+MAM4OwS0L7vSxAEqfFDEcY/RR//kZ/85Cc/+ck/zvxDM4B1MAio202vg60TnA0WSUDg3e7CBsa4hrpwLVsXEooOQHn9PNpCAuDa6zizZRCP7gzdFs7JT37yk5/85Cf/aPN3Oh1ptVri+754npcYwLVaTQzDkHK5nNvLKn2MswF89OTCPsB7DjyRXNty3fWp7xRFUdTS67W3T8of7X8+dxPtYtEld9wvf7L7zy+Y4TssE3gYcf7ktg/KR3d9WK6/7+Nn1LW7PyH/8p6zi2/T7t3yxtaV5xXf7D3/WtbtOvOe05fccb+svmtWop0Pye/vvld+9977xPzsrFy67cLPdP5n2/fI7D3/+qzN7bM1fGkAv/sxaAaw4zji+75EUbTohe+4j3+KPv4jP/nJT37yk3+c+YdiAE9NTSWNIxg0gO9ZeAShQXFNJ1EnW7+cRXnA6bK9Xi+JQSdaX9ff9R93aEPHpMvgU0+7RtvkJz/5yU9+8pN/tPm73a4EQSBBEIjnedJoNJIZwIZhSLVaze1llT7G2QC+8ZZbz6h9zz6Xe4wURVFF1Cs/f0t+Z+/XcjddLxZ98FOz8hef3rSk5u+5mMB5xfnI3Zvf1ZB9/50Pyl07rxtquy9/zJH/475Pyh/u3ik37f6o3LXzOvmLT2+SVz9SPuNzx26/TJ781OVy187r5Nrdn5Df333vGfW7994n9uf2yIpPvPuyzet2PXBOy38PQzSAFx+VSkUMw0gM4GazKa7rShAEEkWRRFFUqPFP0cd/5Cc/+clPfvKPM/9QDOCNGzemAkZgAEVCs/D41FOwUU+/30/qQ7J1Ynu9U2td6+nNvd7ChsuoL5scXEPicV/Hn+1sXe+gsvrHQH7yk5/85Cc/+UeXv90+tQcwZgFrA7hSqXAJ6CWQXv45q0uXL+csYIqiqBz0wpsnxNr9eO6m68Wi7s4HczP0zsYEvhjifPljjvzxfXcvmmVrf27Pec1svZj0xtaV8vy2jnz+s9fI1nu3yh/fd7es2/WA/Mt7ZuX2e/8s19hoAC8+JiYmpFqtppaAdl1XWq2WxHGcMoCLMP4p+viP/OQnP/nJT/5x5h+KAbxhw4YkKASgA0VAcRwn4AgMCdLJgwAVx7GsW7culWTUr9vFPd1RukPRPsr2+/0kgbrj0KbudH0N7emkkp/85Cc/+clP/tHnD8MwMYDxMsiyLDFNU0zTpAGcg7beuU1KpZJctnYtZ/9SFEXloCd/9FNZfc+XcjddLwblseTzmXQ6E/hii/Nv//TUksZb790qv3X3rFy7+xPy9p/9k9xjKoJoAC8+yuWymKYptVot+c+eMICDIEjGHEUZ/xR9/Ed+8pOf/OQn/zjzD30GsE4QpGHhduuE607odruLEqYTFMcLU6o1tHbYs4kelOzTdUq2XbSHTzDoDtb/A4D85Cc/+clPfvKPLn8YhhKGoXieJ57niW3bYtu2WJYltVqNBvAS6sj8cZnZtElKpZJsvvrq3OOhKIoqou586VWZ2PnY0I3U37v3PnnoM1e9q3n1xtaV8pFdHxbnc+++zO6FVuNze+QzOz6Uu6GX1ZOfuly6Ox+86OOk8hEN4MUH9v+t1WpiWZbYti3NZlM8z5MoiiQMw0KNf4o+/iM/+clPfvKTf5z5h2IAr1+/Xvr9/sCE6UDRKM673YX1r/FMu91OJVMnALA411O4kQS0gViQaCQESdExoRyeQbu4jjKoR3cqypKf/OQnP/nJT/7R5w/DMFn+GQZwo9FI9v+tVCq5vazSx7gbwPuefU4uW7tWLl2+XLbt3JV7PBRFUUXUtpe+L5fccf9QTdTVd83K5z97zVmbWCduXSY37f6ovP/OB4caz3vVxbCU8pmEmcAXe5zU0osG8OKjXC6n9gC2bVscxxHf9xMDuEjjn6KP/8hPfvKTn/zkH2f+oRnAcbywljX0/7H37m9yVGeeJzvusXexlkXq7l125MeS7WlvZWZkRl4iIzIueamsblVJYucZFkO3pt1rwzTdtJ+1po3a6pZvUCM0FhISBUgIVLogBCph2sZqJNMYNRJuYwlwGRvb0JZw+4YN5jZ/wrs/aL5Rb0SWhEBRCmXGN57n+1RkxIlz3s97UlAnvnXOARgC0MnUydZJ1ElDeV2nfibu2gMWyUAMOI93oH4OHRZ/VpfRHYDYwEN+8pOf/OQnP/n7nz8IAnFdVxzHkVqtJrVaTcrlspRKJSkUCpLL5VJ7WaWPQTaAseQzZv5+9sabInr65Eupx0hRFDXI+vqJn8sVX3siUQP1ks0PyBd33nzOy/6++OWPyMd27ZxTs3fRllNG6id2bZPxneMyddefpW7inY1+tvay1GOgLjzRAO49hoaGwhnA+H3fsixxHCfcBzhL45+sj//IT37yk5/85B9k/sQM4E6nE4LoBMSDRaJ1OZ18/ZyuE0nRgPFfynCuO0ffhwN+uoTOVk5/CXScunwQBOQnP/nJT37yk38A+FutlnieJ47jSL1ejyz/bBgGl4A+D4L5ezrRAKYoikpeL7z+pmydfkHsPQcTNVPfs+E++cSubYnPSj1y24g0tj9wzvFZ2/fJ6l23yN5t18qxTQ3uS0sNnGgA9x6YAVwsFqVarYplWVKv18VxnHA7mCyNf7I+/iM/+clPfvKTf5D5EzGAx8bGwunHaBTnCEYHjM864FZrxqHWYPHE4BoSg+TEXXvUpTtQd57uhPgXQD+HpLXb7TB5eE7HRn7yk5/85Cc/+fufH8u+YRawZVlSrValVCpJPp/nDODzrH2HviH7Dn1jTk3f4ydOypq14zK6fEyuXHG1HJ6ejtyf2LFdRpePyejyMZk6dDD1nFAURSWpZ1/5rfztkWdl4daHEjN9P7x1SkZ27JX/vHurHNvUmFNz6967r5OP77pH2pP3y4e3Tr3tktWXbH5Arti1S7ZMfoZLJVOZEA3g3kMbwKZpSrValXq9Lq7rhuOILI1/sj7+Iz/5yU9+8pN/kPkTMYCXLl0aVh53mU/3GQE0m80wGfHkAxDQ+hncB0yr1QrX4Ub5eBJ0xyAhOEcHog48i1gRm+44XQf5yU9+8pOf/OTvf/5WqyWNRkNc1xXbtqVarYppmlIul7kE9HnUZ2+8SS659NLIzN9lV1wxJ0bwNddfJ27gyuT+Kbnm+uukaObDe2vWjkvRzMvEju0ysWO7LJg/Tyb3T6WeH4qiqHPVUy+/Ih9/5Em5eNO7n0V72R1T8vFd98gXd94s99593QUzg/aH63PyyJ1XyMTk38gNu2+Vj+3aKSt33SaP3HnFBREfRZ1P0QDuPQqFghiGIZVKRcrlsliWJbVaTVzXFd/3xff9TI1/sj7+Iz/5yU9+8pN/kPkT3QN4ZGQkEgAaRCI1kA4KCcFnDah/oj4kER0CyE6nI8PDw5FOgjOODtZtxBMY70jNopOLayMjIyET+clPfvKTn/zk73/+VmtmCWjbtsW27XAPYMMwJJ/Pp/aySh+DbABjD2CjXJHNkztk36FvyLIrrgivJd3eosULI6bugvnzZOrQQTl+4mTPvTVrx8UN3NRzRFEUdS7a9r0XpXbvI+/a+L30tgfkL3ffKd/e7KdublEUdWbRAO49MAMYf+Spl4D2fT8yHsrC+Cfr4z/yk5/85Cc/+QeZPxEDeNmyZT1BojENGU9sPBjAImkIGtAoNzw8HPncbDbDRCAJs3UiyqItJAodgPbQUbPFinjAh1jIT37yk5/85Cd///Njzy/sAVyr1WgAn2d98EMfkksuvVQOT38vch0m8IEnv5Voe0UzLytXr5KfvPmWTB06KAvmz5MDR4/I1KGDUjTzcvzEybDs4elpWTB/XuQaRVFUP+nLx34gH7n7q+/a/P2jHffJvXf/eeqmFkVRZycawL1HPp+XUqkkpmmKaZpSqVTEcZxwD2D9sjgL45+sj//IT37yk5/85B9k/kQM4NHR0UjF7XY7Elyn04kkSQeDe4DXydJ14Jlutxt2UDzZ+jM6Nw4eTzg+63OdeJRFeZ1Q1B+vk/zkJz/5yU9+8vcnf7PZFN/3xXEcqdVq4dJwNIDPn0430/ezN94kF110kWzf/2Ci7R04ekQWzJ8no8vHZNHihaEZfLrZvlwGmqKoftXqI8/Kgompd2X8/sFdU/LFnTfLSzcvTN3Qoijq7EUDuPfI5XJSKBSkWCxKrVYTy7LEtm1xHEcajYZ4npep8U/Wx3/kJz/5yU9+8g8yfyIG8NjYWOg660YQFBKK+91utwe62+2GzwEyngzUAcG519fhgAdBEEkG7umOx3Xcw3Wcx78EiA/uO+61Wi3yk5/85Cc/+ck/APxBEIjv+9JoNMSyrNAALhaLUiwWZWhoKLWXVfoYZAP4fM8AdgNXrlxxtUzun5I1a8dl0eKFcuDoEZnYsf20BvCBo0cSafuF19+UJ37+MkVR1JzqwImfyYoDR+V/uuWdG7+/s+E+uWpymzxy29LUjSyKot65frXVlSd+/rI89+prqf+Op3Uh7AFcLBalWq1KrVYT27al0WiI67rieV6mxj9ZH/+Rn/zkJz/5yT/I/IntARwPAkIi2u12GDACQDA6EXge9+PlNbBOUhDMuOJBMDNNGslHPDqBiGt4eDjyZUDdaKfdboexagZ9j/zkJz/5yU9+8vc/v+d54Qxg27ZDA9g0TTEMQ3K5XGovq/QxyAYw9gD+4Ic+JNv3PzinewBjyefD09PhNTdwZeXqVeHMYH1vcv+ULFq8MLEloJ995bfy6cePURRFzZn+7OCTUtjx9Xc36/f2nfL52/4ydQOLoqh3r+/dWpVPP35Mvn7i56n/jqd1IRjApVJJyuWyVCqVcAaw7/vhDOCsjH+yPv4jP/nJT37yk3+Q+RObAYwgms1TLrZuFNeazWaYbJTRyUUn6Ofb7XbkM5IUT5puG4lCUtBO/Fm0hSSijO5sXQZ1xttEWfKTn/zkJz/5yd/f/JDjOGJZllSrValUKmIYhhQKBRrA50mfvfEmueTSS+Wiiy4KteLaa3tmBZ+rjp84KQvmz5OpQwfDz0UzLxM7tstP3nxLRpePyTXXXxeWhzmcdn4oiqLORk+9/IoYOw+8I9P34k33y8iOvXLr5N/JKzfNS928oijq3MQloHsPPQPYNE2p1WrhHsCu64rv+5ka/2R9/Ed+8pOf/OQn/yDzJ2oA6+RhGrKG0A3HhWfjkO121AHXkDjX92eDxZRqfIYrruPDT12XfgZ16w7S7ZOf/OQnP/nJT/7+5/c8TxqNhjiOI/V6XSqVilQqFSmVSlIoFLgH8HnQvkPfCHXjho1y44aNsn3//vDa0ydfSrS9iR3bI3sAX7ni6vDegaNHZNHiheIGrhTNvLiBG5kRTFEUdSHp+K9fla/+y7/KHd/9sfztkWflsjsfPCvTd9Gd98snd22Vr2z/c/nN+g+kblhRFJWcaAD3HrPNAIYJ7HmeeJ6XqfFP1sd/5Cc/+clPfvIPMn+iBrBOFBxxnRidBJwjUc3mzFRmBIfEojNwHfXBSe90ZqY664ThXrM5sw63TgzamC2RSH68s9EWrqMu8pOf/OQnP/nJ3//8QRBEloCuVqvhEtClUol7AJ8H6Vm/sylpA/gnb56a+Tt16OBpzd2pQwcT2/eXoijqXPT8a2/I7udPyN8eeVY+/siT0tn3j/IH93xNLt70wDua6btoy5R8cefN8uzGWuoGFUVRcycawL1HLpfrmQGsl4D2fT9T45+sj//IT37yk5/85B9k/sQMYDSKABCMTqhO9Gwg+lq8bDyRuKbb04nUHYJruoMRaxAEoUOur+sviE6s7vD4dfKTn/zkJz/5yd/f/EEQhDOAbdsWy7KkXC5LqVQSwzA4A/g8SM8A1prYuUtu3LBxTgxgiqKoC1lfefGn8rknvyvLHnpc/t2Wr7yr/Xy1lu+8Vx6/fTR1Y4qiqLkXDeDeY2hoSPL5vBSLxXD2L2YAw/zN0vgn6+M/8pOf/OQnP/kHmT8RA3jJkiVhY5BOwmzJ04lBWZ3U+HPxJAII95AAlNHxABYdEm+r2TzlkCOuVmvGmW+1Tk2h1jHotjUH+clPfvKTn/zk72/+drsdGsCNRkNqtVo4+7dYLHIP4BT12RtvmrMZwBRFUReSnn/tDdnxg3+Rjz/ypCy66+/P2fDV+g+T2+XXGz6cuilFUdT5EQ3g3qNQKEixWJRisSjlclnq9XpoAOuxRFbGP1kf/5Gf/OQnP/nJP8j8ic0ARmA6KfgMRxoNayANqacx66BRTk+XxmfdJhTviOHh4UhbqAPP6/p0AjudToQDiUaZeNLJT37yk5/85Cd/f/Pjecz+1QawYRhcAvo86HQzgFdcey0NYIqiBlY/fO0Nufu5F+X/Pfgt+cjdX03U9L1o/R5578a98l92bZZf/tffTd2Qoijq/IkGcO+Rz+elVCqFewDD/LVtW1zXDccDWRn/ZH38R37yk5/85Cf/IPMnOgNYJxCwGkY77DoQXQaBdbvdSAcEQRBJkL7ebDYjbQEcydadHO/Q2Tpbx4uYoeHh4TDxOhbyk5/85Cc/+cnf//yox3VdsSwr3AMYy0DTAJ57pbEHMEVRVFr6yos/lf9y+LhY9x5M3PSF/vfb98n4zvHUjSiKos6/aAD3HoVCIVwCulwui2VZ4jiOuK4rruuGy0BnZfyT9fEf+clPfvKTn/yDzJ+IAbx06dJIQAik1WpFoDQk4BBg3KXW5xoAz8evBcEpxxtJRkJ0DLp9HR+e7Xa7YRkkCDFC+guDZ+MdQn7yk5/85Cc/+fuTPwhO7QFs23a4HFy5XJZiscg9gM+TTjcDGEo7PoqiqHPV4z/7ldz07edkyYPflPdvemDOjN+L1u+RoW1TsmXyM6mbUBRFpSMawL3H0NBQuL2L3gPYtm3xPC8yVsnC+Cfr4z/yk5/85Cc/+QeZP/EloAGlE6OdawSI6/pzPNGAQHJ0GZ0MJFeXjyclXjeeR5IQi+4UfV/HhC9AvE7yk5/85Cc/+cnf3/y+74vv+9JoNCIGsGmaNIBTFvcApiiqH/XUy6/I7udPyPi3n5NPHPxn6ez7R7l4jk1faNEde+Wpe/6f1A0oiqLSEw3g3gN7ABuGIeVyWarVqti2LY1GIzSAszT+yfr4j/zkJz/5yU/+QeZP1ABGsnTD8Wvx5CApw8Mzmy7rz0gsEgUBHnD6WfxE+6gnHheShesoh0TpxM/2rG6f/OQnP/nJT37y9z8/zh3HkVqtJpVKRUzTpAF8AYgGMEVRF6qO//pV+cqLP5WNTz8vf/XYd2T5Q49LbvLhOTF6P3rXlHxq9+0yMfk3b6sXv/yR1M0niqLSFQ3g3mNoaCiyBHStVpNGoyGO40RM4KyMf7I+/iM/+clPfvKTf5D5E90DGIGh8SAIwiQicP05Dqg/AwJrYQNMv5wFRLvdlm63G95vtU455CMjI5HOGxkZidxHHUiK7iTEgNjQkTo+3aHkJz/5yU9+8pO///l93xfP88RxHHEcRyzLCpeALhQKksvlUntZpY9BNoC5BzBFUReqnnr5Fdn8zI9Ck9fYeUAu2bxvTmfxXnzrXlm2Y5fcuvPz8oPb/dTNJIqi+ks0gHsP7AGsZwDX63VxHCfyYjgr45+sj//IT37yk5/85B9k/kQM4NHR0XDaMYKPJ0YnFNd1J+hEYEozko5koE4kWXec7gDdkcPDw2FyTtfBEOrVceKansatn+t0OmHHkp/85Cc/+clP/v7mx/LPmAVQr9elUqlIqVQSwzBkaGgotZdV+hhkA/izN950RtEApijq3eqpl1+RfT9+SZ56+ZWzLr/5mR/Jnxw4Kh+++6vnZdnm92y4Tyr37JNP7b5dHt5ylbz+pfembiBRFNW/ogHce+RyOTEMQ0zTDA1gzALGmCNL45+sj//IT37yk5/85B9k/kQM4MsvvzxSqU4SGgYgABAMknqmxHU6nbAM7umOgquuE4ZztKUTjXtw1lEvkok6dcz4iY7WfEgw+clPfvKTn/zk72/+drstruuGS0BXq9Xw5ZBhGJwBfB5EA5gF5TVsAAAgAElEQVSiqKT1/GtvyKcfPybv27h3ZmbtpgckN/mwjD74TfmLR5+Sm7/zfdn7o5Pn3/C95T6pbLtfPrX7dpna/hfyi40fTd0woihqcEQDuPcYGhqK7AFcr9fFsqxwCWjf9zM1/sn6+I/85Cc/+clP/kHmT2wGsA4OgaEhBKDh4oHFpTsI9cUToxOroVEOnaqvx891Gd2W/lKgHNjinazLk5/85Cc/+clP/v7lxwxg13XFtm2pVCpSLpfDGcDcA3juxSWgKYpKUhuffl4uu/PB82Lmno3et3FvOMN36q4/k1+NL0jdIKIoanBFA7j3wP6/pVIpMgPYdd1wO5gsjX+yPv4jP/nJT37yk3+Q+RMxgJcvXx6C64BxDqh40HDfca/Vim68rOGazWbEfQ+CIFwfW7ehOwFl8XO26zpeXa7TmdmIGXUjNvylgI6L/OQnP/nJT37y9z8/rtm2LbZti2VZUqvVpFQqSbFY5BLQKenw9Pdk36FvyPimzTSAKYo6K22ZfkGW7P9mKibv707sk9LdU7J8571y/a475L/t+JLcv+0a+efNTRq+FEWdV9EA7j2wBDQMYMuypNFoiG3b4vt+ZJyThfFP1sd/5Cc/+clPfvIPMn9iM4DhNANIB4Pp1PEy+IlEx4G1Sw9o1A2YIAh6yqEe1AHpJOAeXHa0qzsDHYq60Y5mQdzkJz/5yU9+8pO///mDIBDP8yIzgE3TlFKpJIVCgTOAz4PGN22Wz954kwTdrhjlCmcAUxT1jrT/hZ/KigNPysWbHkjU1F28ZUo+sWub3LftP8srN74/dVOHoijqbEQDuPeI7wFcq9WkXq9HZgBnafyT9fEf+clPfvKTn/yDzJ+IAbxs2bJIwHEAXNOQOEdAAIC7Hi8XTxrKa8cc7ehkIOnxdvQ1fAniXwT9LGLRiUdZPEd+8pOf/OQnP/n7mx9tNxoNqdfr4R7AWAKaM4DnXh/80IdCs9coV+T6z9wg2/c/KPsOfYPmL0WlpI1PPy/2noNn1Oee/K48/9obc9L+wZd+IX9y4OjbxmDvORjZ51fr4k33yw27b5VbdnxeRnbslYs33X9Wxm9j+wOyZfIz8spN81I3ciiKot6paAD3HoVCQYrFohSLxXAGMPb/9Twv3AM4K+OfrI//yE9+8pOf/OQfZP5EDOClS5dGgpwtUUEw40LPBgs4lMXGyghWJ1O3Fe/AeOeiM+DC6+dwT3eg7hg95RqxoD3Er1198pOf/OQnP/nJ39/8+AkDuFarhQYwl4A+f9q+/0FZce21csmll8oll14q13/mBtl36Btz2ubxEydl3cTmnuuHp6dlzdpxWbN2XI6fOJl6bijqfOuvDz991rNkf+/2/YkZwS+8/qZsnX5BvL2Hzmnm7ns23Ccf27VTXvzyRyKmyCs3zZOHtq6QT+2+XT5611TkmQ/cOSU37L5VnttQSt28oSiKOhfRAO49crmc5PN5MQwjnAHcaDRCA1iPX7Iw/sn6+I/85Cc/+clP/kHmT3QGMCpFA/pFavy83W5Hgo472QhaJ7vb7UaSpTslnmRdF+7r5CFxeA4djrZmayMuPIt6yE9+8pOf/OQnf3/zN5tNcV1XHMeRWq0mtVpNyuVyOAM4l8ul9rJKH4NuAENPn3xJll1xRTgj+IMf+tCcGcFXrrhaRpePRa5N7p+SRYsXyjXXXyfXXH+dLFq8UA4cPZJ6XijqfOiF19+Uqx4+8q5M19+7fb+seuIZefaV377jdo//+lVZ9cQzsnDrQ+e8bHNj+wNy5LaRszJJfrg+J7dO/p08tHVF6oYNRVFUUqIB3Hvkcrnwd/tqtSqWZUVmAc82Bhrk8U/Wx3/kJz/5yU9+8g8yf2IGMCDiyUAQCAwB6XsaHmWQLIDDEUfdqAftIWGzJR5JjMNjE+VOpxOJCclCHBDKglPHQH7yk5/85Cc/+fufv9lsiu/7Ytu21Go1qVQqkWWguQfw+dGBJ78l13/mBrnk0ktD43d802Y5PP29OWlv3cRmKZr5nhm+RTMva9aOh5+vXHG1XLni6tTzQ1FzredefU2a9z8aGqmX3TElH9u184z6/Yl9PQbsJZv3yacfP3ZGI/j5196Qgy/9QrZOvyBXPXzktEs4f/SuKRnZsVc+etfU2y7fvGjLlOzddm3qxgtFUVTaogHce2APYMwAtixLbNsW27bDWcBZGv9kffxHfvKTn/zkJ/8g8ye6BDTAkBwkrt1uh4HE4XBPJ7zVemcbJ+MnnkEd8bbRiToulEVy8DwEJp1YfBF0Z5Cf/OQnP/nJT/7+5/c8TxqNhjiOEy4BXS6XxTAMKRaLNIDPg4xyJTLjd/PkDjnw5LfmrL2pQwdlwfx5snL1Klk3sTk0gacOHZRFixdGTOEDR4/IgvnzuBQ0NdB66uVXJDf5cGimtifvlxPrPvi2JsMrN82T8Z3jZzSCt06/IH975Fn5kwNHxdt7SC6788G3ncU7/7Z9csuOz8vrX3pvpL0T6z4oj98+Kjvu+Sv54s6b5RO7tsnIjr2ybueXespSFEVlVTSAe49cLhfuA2yaplQqFanVauI4TrgEdJbGP1kf/5Gf/OQnP/nJP8j8iRjAY2NjYQAIBolAIDjXbnc8KNzTScK0Zzwb7zhdL5KDzmm322F98U7CNSQT93X88aTremcrS37yk5/85Cc/+fubPwgCcV1XGo1GuBxctVqVYrEohmFwD+DzoM/eeJMsu+KKiBEMGeWKPH3ypcTaOn7ipCxavDCc6esGrriBK4enp2XdxGZxA7fnmQXz58nUoYOp54mizlYvvP6mvPD6m2dV9tGf/jI0Zd9zy33yuV1flrfG3/+OzIZfb/iwjO++WX7/tjPP0n3bvXtvuU8+ufNOeWmikrqBQlEU1a+iAdx75PN5KRQKkT2ALcuSRqMhruuGL1GzMv7J+viP/OQnP/nJT/5B5k/EAB4dHQ2ToH/qhhEgriMJOvl4drYEAjzecTrhOrFIqq4H581m9Jc5nOv7eBbXdfvgiSeW/OQnP/nJT37y9ze/53nieV44A7hSqUilUpFSqSSFQkEKhUJqL6v0McgGcFwHnvyWbN//YGgMJ1n3bCavG7iyZu34eTGAn3v1NVl/7AcUNWf65MF/lt+9fb+8d+NeKe48IFc9fEQ+/+T0rGX/4tGn5L3/Y/nlBZv2yM47/vScTIeT6z4o/9+WL8j/dus7N38rd9wj/3Db0tSNE4qiqH7Xj2+zZP2xH8g3f/ar1H+n00p7BrBhGGKappTLZalUKlKv18MZwJ7nZWr8k/XxH/nJT37yk5/8g8yfiAF8+eWXh8nUAaNRnZROZ2YaNH4i4ToR8cThswaLd0SrdcoJj3coFO8AtI+koX59Hx2iz+PP6s2ZyU9+8pOf/OQnf//yB0Egvu+L4zjhDOByuRzOAOYS0IOl0eVjsnL1qsg1zAQ+H0tA0wCm5kqr/ukZ+ff3fO20BusHtj4kfzj1mHzqsWOy/tgP5I+/flT+zS33/Q/z9W55ZkNys27fiRH87267Vybu/PPUDROKoqhBEQ3g3gN/1KmXf7ZtWxzHCWcAZ2n8k/XxH/nJT37yk5/8g8yfiAG8bNmySIBxYKjdbocAIyMjITyShmTpRCJJqFOf6wQ2m6emS2unHbGgzdkSiXM8o9vHdR2D/oLoLw/5yU9+8pOf/OTvf36wOY4jtm1LpVKRcrkspmmKYRiSy+VSe1mlDxrAyQhmrzZ0tSmMpaFx78oVV8uVK65OPW6KOp2efeW38vFHnpT3bLjvrGfbXrL51J6979lwasnnuTIhXrlpnjy3oXRGce9eiqKoZMUloHsPzAAulUqR/X8dxxHf98XzvEyNf7I+/iM/+clPfvKTf5D5EzGAly5dGmkUjYyMjIRBaDAICcQ9AKKcTg7K6ftwv3VCUBcS0Wyecsl1PUgAOlh3LsriXrzDNUs8qeQnP/nJT37yk7+/+VutlriuK67rim3bUqvVxDRNKZVKnAE8gDp+4qS4gSujy8dkzdpxGV0+JkUzHxrCk/unZNHihbJy9Sq55vrrZNHihXLg6JHU46aouF54/U354re+F5q50O9P7JMbdt8qt07+nXxq9+2ybOceyW2bkos3RffnveyOKXnkzitSNyooiqKoZEUDuPfI5XJSLBalXC5LuVwOV/1xXVd834+MQbIw/sn6+I/85Cc/+clP/kHmT8wAjgfR7XZ7QNAwAkMwgEM5BIsgdQfhvu6geBJ1Z8Tb0UlGZ8Wf0xx4Btc0ExI7WyeQn/zkJz/5yU/+/uNvNk/tA2zbtliWJdVqNdwD2DAMGRoaSu1llT5oACeriR3bZc3acZnYsb3n3oGjR8I9gQ9PT6ceK0XFtXX6Bfnw3V+N7qF7zz65e/unzzij9sUvf0QeufMKmZj8Gzmx7oOpmxQURVFU8qIB3HvkcjkpFApSKpVCA7her4tt26EJnKXxT9bHf+QnP/nJT37yDzJ/Igbw6OhoJAAEibWxEbhOED6jPK7rBLXbM2tlDw8PR9a7jj+nkxCfBo0YdNudTmfWcppD/0Qs+pl4x5Gf/OQnP/nJT/7+5vd9P9wDGCawaZpSLpelUChwCWiKoi4Iff+3r8v6Yz+Q9gOPhqbv/3nHlPzZrrtl37ZPpm44UBRFUReGaAD3HtgDGEtAV6vVcA9g3/el2WxmavyT9fEf+clPfvKTn/yDzJ/oDGANpqcgx6G1Mw1XutWKTmnWUHC54YgjAbqTUFYnTNeDxKEOnQjUpWONfwH0FwF1IC4dM/nJT37yk5/85O9f/rgBrGcAF4tFLgFNUVTq2jr9guQmH44s8/y5XV/mLF6KoiiqRzSAew/MAMYfecYNYD0DOAvjn6yP/8hPfvKTn/zkH2T+xAxgwOjKdSIhgAIqXiaeKCQgXqeGRgIBiPv6GdQRBDMu/vDwcBgzEqbbardn1vlGW3gWHYFOIz/5yU9+8pOf/P3PHwSB+L4fzv6tVCrh/mCFQoEGMEVRqWi2Gb+lu6fkC7vWyXMbSqkbDBRFUdSFKRrAvUehUBDDMEIDuFariW3b4RLQnudlavyT9fEf+clPfvKTn/yDzJ+IAbxs2bIwAUgKAkQw2pFGIPFgkdR2ux0+o+F0otCWbke3G69LP4NE64QhbnCgTp10/RM86Cjyk5/85Cc/+cnf//ye54nruuI4jtTrdalWq1Iul6VYLIphGFIoFFJ7WaUPGsAUlQ3R+KUoiqLORTSAe498Pi+lUik0gSuViliWJY7jiOd54vt+psY/WR//kZ/85Cc/+ck/yPyJGMBjY2MSBDNrUCMgNKYFUDjSCBjn8cQBBmWQPLSlwXAP15AE3VY8Qbpe1KnL6vhwXbeFDiI/+clPfvKTn/z9z+/7fmgA12o1qdVqEQOYewBTFHW+dOd3fyx/tP8xGr8URVHUuxYN4N4jl8tFZgBXq9XQAG40GpExShbGP1kf/5Gf/OQnP/nJP8j8iRnAqFAHiUABEE+eTjyCQnmdtGazGW6oHO+sTqcTOvfxadxINMrpztJ14V482SiHpGqO+BeD/OQnP/nJT37y9z9/EATSaDRCA9iyLKlWq+Hs36GhodReVumDBjBFDa72/fgl+eMDR+V/ufV+Gr8URVHUOYkGcO+Ry+Ukn8+LaZpimmb4R58wgJvNZqbGP1kf/5Gf/OQnP/nJP8j8iRrAOlkIYHh4WIaHh0MQDY+E6OnRSC7q0olEOZ1E1KHbR0LiHYFf4hAPYsVPnOskog3Ur18Q65jIT37yk5/85Cd///O3Wi3xPC/cA9iyLCmXy2KapuTzeRrAFEXNmZ579TX5q8e+I+/buFcuWr9HLtn8gHxu15fllZvmpW4gUBRFUf0pGsC9Rz6fF8MwxDAMKZfLYlmW1Ov1cA9gPX7Iwvgn6+M/8pOf/OQnP/kHmT8RA3jJkiWRBCFAQCNInOMegoO7rcEQtE4MkhrvPJ00JCoIgkgnxjtZdyqu41ntlnc6nVA69jgD+clPfvKTn/zk739+3/cj+wDDAMY+YVwCmqKopPXsb34rX/jWtJR2HgiN30/uvkseu2Np6sYBRVEU1d+iAdx7wADG8s/ValXq9bq4rht5gZqV8U/Wx3/kJz/5yU9+8g8yfyIG8OjoaAQasPoXJwSHxoPglFONc/1Tl0VidRmd5E6nEwHS0LiGGHANSeh2u2Fy4h2gWXRHoG19XT9LfvKTn/zkJz/5+5c/CALxfV8ajYbU6/VwD2DTNMUwDMnn86m9rNIHDWCK6m9982e/knuee1E+9+R3JTf5cLjPb33bHnls+39K3TCgKIqiBkM0gHsP7AFcKpXCJaBt25ZGoyGe54VjmayMf7I+/iM/+clPfvKTf5D5EzGAly1bFkkOGkZydZKRlCCYcaQRUDxZSCjAAAP4eFl81p0Ub1cnJP652+1GYmu1WuF06Xa7Ld1ud9Yp3aiD/OQnP/nJT37y9zd/s9kUz/NmXQa6VCrRAKYo6h3p+K9flZu/83259hvflj/c/5j8wT1fk/dsuC80fKEP3H6/bNu1Wt666X9O3SygKIqiBkc0gHuPXC4npVIpNICxBLTneeL7fjg+yMr4J+vjP/KTn/zkJz/5B5k/sRnAmHYcT0oQzExFxhrWuKZ/6vWtUY/e+Bj162QhKXDSkSycoz7dWfpau92OdKaOH3XMVu9sZclPfvKTn/zkJ3//8/u+L77vi+M4oQEM87dQKHAPYIqizlo3f+f7Mn9iqsfs1Vq0ZUpW77qF+/xSFEVRcyIawL1HLpeTfD4vxWIxXAbatm1xHEd83+8ZEw36+Cfr4z/yk5/85Cc/+QeZPzEDOA4Wh9fXEbhOEoLTQBpM14lyAMM56kAZ3UEAR736MzpU1zk8fGot8G63G5kqjvpwrjuJ/OQnP/nJT37y9zc/2sQy0JVKRUzTpAFMUdRZ69Gf/lJq9z4SMXnbk/fLJ3Ztk/Gd47J327VybFNDXv/Se1M3BiiKoqjBFg3g3mNoaEiKxaKYpinlclnq9XrE/NXLQGdh/JP18R/5yU9+8pOf/IPMn4gBPDY2Fklgp9OJJAmNxaGDIIi8cO12u2GZuOPdbs+suw3XPp6YIJiZ7qyl4VG/bhcxoU7Ui3Z1/PH2dNLJT37yk5/85Cd/f/N7nieNRiPcA9iyLKlWq2IYhhiGQQOYoqjT6p9+/rJ86rFj8n/c+aBctH6PBJP3y7btK1N/+U9RFEVlVzSAew/sAWyaplQqFalUKlKr1cI9gDF2yMr4J+vjP/KTn/zkJz/5B5k/0T2AESDOEZB2qbUrHU+4vqd/4cJ1nWiUw2dca7Vap/2s24G7jjq0i6+TFo/tTPGQn/zkJz/5yU/+/uYPgpnZv7VaTarVqpTLZTEMQwqFguRyudReVumDBjBFXVjacPx5ce47JBet3yOX3TEln9m1Sb5/i5H6i3+Koigq26IB3HvAAIYJXKvVxLbt8I9AMRM4K+OfrI//yE9+8pOf/OQfZP7EloBGxUEQhA41gmy1WuEGy/gcv6+TFQQzzjfOdfJQXidreHg4dM0Rg65PT3vWnRTvLLSDe0ieTvaZvkTkJz/5yU9+8pO/f/mbzaZ4nieu64rjOFKtVsU0TTFNU/L5PGcAZ0ATO7ZHPh+enpY1a8dlzdpxOX7iZOrxUReWHnrxX+WPDxyV39mwVy5av0cu33mvPHjXn6b+wp+iKIqi/vsXaADPdgwNDUmhUAiXgLYsS+r1uriuK0Fw6o9BszT+yfr4j/zkJz/5yU/+QeZPxABesmRJJHnDw8MRFxoBaBgktdPpRILTkPoawACtoeIOt4ZEEiC0i3hwDc/rmHWn6U5AOSQ5/uUhP/nJT37yk5/8/cnveZ60Wi1xHEcsyxLLsqRSqUixWBTDMCSfz6f2skofNIDnRpP7p8QN3MjnRYsXyjXXXyfXXH+dLFq8UA4cPZJ6nFQ6ev61N+TgS7+QO777Y1n1xDNyxdeekEs275OL1u+RSzbtlVt3f0neGn9/6i/7KYqiKAqiAdx7FAqFcPZvuVyWSqUijUZDHMcR13Uj45ssjH+yPv4jP/nJT37yk3+Q+RMzgBEskoLA0KgOSidPl9PA+ifA9DM6GSiLc9xHu7odJAhx6S8B6tRJR3J1B6AD8VlfJz/5yU9+8pOf/P3Lj+WfMQO4UqmIaZpSKpVoAA+4jp84KYsWL4wYwEUzL2vWjoefr1xxtVy54urUY6XOj/b+6KR8/JEnpXn/o7Jw60Ny0fo9s+qKyXvkJ3e4qb/kpyiKoqi4aAD3HoVCQfL5vJRKJalUKlKtVqVWq4UzgD3Py9T4J+vjP/KTn/zkJz/5B5k/EQN4bGwskiAEhiTqnzrZ+h5c8+Hh4TDBnc7MOtYQkgz3G9dwDnCAImm6TbSrY43Hjra1Ox+PA2XRLvnJT37yk5/85O9v/lbr1Cxgz/OkXq+LZVlSLpdpAGdAV664WhbMnxcawFOHDsqixQsjyz4fOHpEFsyfx6WgB1x7f3RS7D0HT2v4vm/jXvnoXVOyZOd98tDWFam/3KcoiqKo04kGcO8xNDQkhmFIqVSKLAGNMYAeL2Rh/JP18R/5yU9+8pOf/IPMn4gBvGzZslkTBGcbgEiQThaCAzgCx0+ct1qtMCEAQP1t5XLr9tG2bguxoL5mM7qW92xfAF1/PInoKPKTn/zkJz/5yd///K3WjAFs27ZUq1Upl8uh+cs9gAdTEzu2h0s9wwBeN7E5MhsYWjB/nkwdOph6zFTy2vGDf4kYv/Nv2ydLdt4nf7n7Trllx+floa0r5Ifrc6m/zKcoiqKosxUN4N4jl8tJoVCY1QD2fV9838/U+Cfr4z/yk5/85Cc/+QeZPxEDeOnSpZFEIRidBJwjUSingaG4G4564x2hgSGdZJ1stKFjw2edvG632xMjEq87VMfSbrfJT37yk5/85Cf/APAHQRAu/+w4jtRqNalWq1IsFiWfz3MG8ADq8PS0LFq8UCZ2bJc1a8fPqwH87Cu/lU8/foxKUX/12Hfkj/Y/Jh+6+6ty0fo98r9u2iveHVvkC7f9pXx/7QdTf3FPURRFUeei791alU8/fky+fuLnqf/OpZW2AWwYhlQqFalUKlKr1cSyLHEcJxxDZGn8k/XxH/nJT37yk5/8g8yf2AxgJArusg4WwjUEhUQAWif5nbjycNdRBonWjnk/behMfvKTn/zkJz/50+FvNpviuq54nieO44RLQGOZOM4AHjyNLh8L9/XVBvD5WAL6hdfflCd+/jKVktY+9Zz8+7u/Jhet3yPFrXtkfPKL8uNN5dRf1lMURVFUUvrVVlee+PnL8tyrr6X+O5dW2nsAFwoFMQwjnAFsWVZk798sjX+yPv4jP/nJT37yk3+Q+edkD+B2O+poA7Lb7Uaux8F02U6nE0ky7us6kQD9nE6M7kTdqagb7etO052F+/Gkxa/p2MhPfvKTn/zkJ3//8jebzYj5a1mWVCoVKRaLUigUaAAPmNZNbJYF8+fJytWrZM3acRldPiZFMy/rJjbLT958S4pmXtasHQ/LX7ni6tAspvpXX3nxp2Lu+ge5bOJ+WbnrNnnqruWpv6CnKIqiqLkQl4DuPTADOL4EtOM44rpuZPyQhfFP1sd/5Cc/+clPfvIPMn9iBrAOBgG129F1sHWC48EiCQi83Z7ZwBjXUBeuxetCQtEBKK+fR1tIAFx7HWe8DOLRnaHbwjn5yU9+8pOf/OTvb/5WqyWNRkMcxxHbtkMDuFQqiWEYksvlUntZpQ8awMlozdrxiEaXj4XLQf/kzbdkcv+ULFq8UFauXiXXXH+dLFq8UA4cPZJ63NS701MvvyL/4e//ST5w55Tcvf3Tqb+UpyiKoqi5Fg3g3mO2GcC1Wk0cxxHf93te+A76+Cfr4z/yk5/85Cc/+QeZPxEDeHR0NGwcwaABfI7DIwgNims6iTrZ+uUsygNOl+10OmEMOtH6uv6sf7lDGzomXQY/9bRrtE1+8pOf/OQnP/n7m7/dbovruuK6rti2LdVqNZwBbBiGFAqF1F5W6YMG8Nxo6tDB0PyFDhw9ImvWjsu6ic1yeHo69Ripd67nX3tD/vrw0zL/tvtl9e6N8uuNH0n9hTxFURRFnQ/RAO498vm8GIYRGsD1el0syxLXdcX3ffF9P1Pjn6yP/8hPfvKTn/zkH2T+RAzg5cuXRwJGYABFQuPw+KmnYKOebrcb1odk68R2OqfWutbTmzudmQ2XUV88ObiGxOO+jj/e2bre2crqLwP5yU9+8pOf/OTvX/5m89QewJgFrA3gfD7PJaApqs+0+ZkfycItD8oVO+6R728ZTv1FPEVRFEWdT9EA7j2GhoakUChEloC2LEsajYYEQRAxgLMw/sn6+I/85Cc/+clP/kHmT8QAXrp0aRgUAtCBIqAgCEJwBIYE6eRBgAqCQEZGRiJJRv26XdzTHaU7FO2jbLfbDROoOw5t6k7X19CeTir5yU9+8pOf/OTvf37P80IDGC+DTNOUYrEoxWKRBjBF9YGee/U1ueO7P5bavY9I5a49cmjyE6m/gKcoiqKoNEQDuPfI5XJSLBalVCqFf+wJA9h13XDMkZXxT9bHf+QnP/nJT37yDzJ/4jOAdYIgDQu3Wydcd0K73e5JmE5QEMxMqdbQ2mGPJ3q2ZJ+uU+Ltoj38BIPuYP0XAOQnP/nJT37yk79/+T3PE8/zxLZtsW1bKpWKVCoVMU1TSqUSDWCKukB18KVfyKonnhF7z0F5z4b7ZNGWKdky+ZnUX7xTFEVRVJqiAdx7YP/fUqkkpmlKpVKRer0utm2L7/vieV6mxj9ZH/+Rn/zkJz/5yT/I/IkYwEuWLJFutztrwnSgaBTn7fbM+td4ptlsRpKpEwBYnOsp3EgC2kAsSDQSgqTomFAOz6BdXEcZ1KM7FWXJT37yk5/85Cd///N7nhcu/wwDuFqthvv/5vP51F5W6YMGMJV1YZbvVQ8fkcvufBlCMwAAACAASURBVFAuWr9HLlq/R4J77pXdO1fKa2sXpP7SnaIoiqLSFg3g3iOXy0X2AK5UKlKr1cRxnNAAztL4J+vjP/KTn/zkJz/5B5k/MQM4CGbWsoYAhgB0MnWydRJ10lBe16mfibv2gEUyEAPO4x2on0OHxZ/VZXQHIDbwkJ/85Cc/+clP/v7nD4JAXNcVx3GkVqtJrVaTcrkspVJJCoWC5HK51F5W6YMGMJVF/eC3r8td33tB/tM/PCkfvOvvQ9N34Z1T8sld2+TBu/409RftFEVRFHUhiQZw7zE0NBTOAMbv+5ZlieM44T7AWRr/ZH38R37yk5/85Cf/IPMnZgB3Op0QRCcgHiwSrcvp5OvndJ1IigaM/1KGc905+j4c8NMldLZy+kug49TlgyAgP/nJT37yk5/8A8DfarXE8zxxHEfq9Xpk+WfDMLgENEWloIf+5V/lrw8/Lda9j4Sm70Xr90j5nilZvesWefK2Tuov2CmKoijqQhQN4N4DM4CLxaJUq1WxLEvq9bo4jhNuB5Ol8U/Wx3/kJz/5yU9+8g8yfyIG8NjYWDj9GI3iHMHogPFZB9xqzTjUGiyeGFxDYpCcuGuPunQH6s7TnRD/AujnkLR2ux0mD8/p2MhPfvKTn/zkJ3//82PZN8wCtixLqtWqlEolyefznAFMUedJz7/2hmx+5kfSvP9Rec+G++Si9XvkfRv3SmP7A3LD7lvl4S1Xyetfem/qL9YpiqIo6kIWDeDeQxvApmlKtVqVer0uruuG44gsjX+yPv4jP/nJT37yk3+Q+RMxgJcuXRpWHneZT/cZATSbzTAZ8eQDEND6GdwHTKvVCtfhRvl4EnTHICE4RweiDjyLWBGb7jhdB/nJT37yk5/85O9//larJY1GQ1zXFdu2pVqtimmaUi6XuQQ0Rb1LPfnL38ju50/I+Lefk2u/8W35w/2Pib3n4Bl1yeZ9pwzfu++TG3ZtlIfv/jP5zZcXpv4inaIoiqL6STSAe49CoSCGYUilUpFyuSyWZUmtVhPXdcX3ffF9P1Pjn6yP/8hPfvKTn/zkH2T+RPcAHhkZiQSABpFIDaSDQkLwWQPqn6gPSUSHALLT6cjw8HCkk+CMo4N1G/EExjtSs+jk4trIyEjIRH7yk5/85Cc/+fufv9WaWQLatm2xbTvcA9gwDMnn86m9rNIHDWDqQtTzr70he390Uj79+DH5w/2PyR/c8zV538a9kWWbT6dFW6akPXm/fGLXNhnfOS4Pb7lKXrlpXuovzimKoiiqn0UDuPfADGD8kadeAtr3/ch4KAvjn6yP/8hPfvKTn/zkH2T+RAzgZcuW9QSJxjRkPLHxYACLpCFoQKPc8PBw5HOz2QwTgSTM1okoi7aQKHQA2kNHzRYr4gEfYiE/+clPfvKTn/z9z489v7AHcK1WowFMUaeRNnztPQflfRv3ygfunJKP7dopN+y+9Ywa3zkue7ddK8c2NbiUM0VRFEXNkWgA9x75fF5KpZKYpimmaUqlUhHHccI9gPXL4iyMf7I+/iM/+clPfvKTf5D5EzGAR0dHIxW32+1IcJ1OJ5IkHQzuAV4nS9eBZ7rdbthB8WTrz+jcOHg84fisz3XiURbldUJRf7xO8pOf/OQnP/nJ35/8zWZTfN8Xx3GkVquFS8PRAKayrudfe0MOvvQL2Tr9QtTwveMBuWrndpnY+XfyvTva8t+/+G9Sf9lNURRFUdQp0QDuPXK5nBQKBSkWi1Kr1cSyLLFtWxzHkUajIZ7nZWr8k/XxH/nJT37yk5/8g8yfiAE8NjYWus66EQSFhOJ+t9vtge52u+FzgIwnA3VAcO71dTjgQRBEkoF7uuNxHfdwHefxLwHig/uOe61Wi/zkJz/5yU9+8g8AfxAE4vu+NBoNsSwrNICLxaIUi0UZGhpK7WWVPmgAU3Ol479+VbZOvyB/e+RZ+ZMDR8Xbe0guu/PBcKlmzPCdmPwbeW5DKfUX2xRFURRFnV40gHsP7AFcLBalWq1KrVYT27al0WiI67rieV6mxj9ZH/+Rn/zkJz/5yT/I/IntARwPAkIi2u12GDACQDA6EXge9+PlNbBOUhDMuOJBMDNNGslHPDqBiGt4eDjyZUDdaKfdboexagZ9j/zkJz/5yU9+8vc/v+d54Qxg27ZDA9g0TTEMQ3K5XGovq/RBA5hKUsd+/arc+vQP5T9+9Z/k927fH9mbd/5t++QPd9wnn9v1ZTmw5Up5/UvvS/1lNkVRFEVRZycawL0HDOBSqSTlclkqlUo4A9j3/XAGcFbGP1kf/5Gf/OQnP/nJP8j8ic0ARhDN5ikXWzeKa81mM0w2yujkohP08+12O/IZSYonTbeNRCEpaCf+LNpCElFGd7YugzrjbaIs+clPfvKTn/zk729+yHEcsSxLqtWqVCoVMQxDCoUCDWBqoLTnhyfkLx59SvI7vh4xff+vu6bkT3ffI7dPrpJnNtZTf3lNURRFUdS7Ew3g3kPPADZNU2q1WrgHsOu64vt+psY/WR//kZ/85Cc/+ck/yPyJGsA6eZiGrCF0w3Hh2Thkux11wDUkzvX92WAxpRqf4Yrr+PBT16WfQd26g3T75Cc/+clPfvKTv//5Pc+TRqMhjuNIvV6XSqUilUpFSqWSFAoF7gE8oJrYsV3WrB2Xyf1TPfcOT0/LmrXjsmbtuBw/cTL1WM9Vj/70l/L5J6els+8f5Xc23CcXrd8jH946Jf9x1265cdda+fqWj8kv/+vvpv7CmqIoiqKocxcN4N5jthnAMIE9zxPP8zI1/sn6+I/85Cc/+clP/kHmT9QA1omCI64To5OAcySq2ZyZyozgkFh0Bq6jPjjpnc7MVGedMNxrNmfW4daJQRuzJRLJj3c22sJ11EV+8pOf/OQnP/n7nz8IgsgS0NVqNVwCulQqcQ/gAZQbuOIGrqxZOy5FMy9Xrrg6vDe5f0oWLV4o11x/nVxz/XWyaPFCOXD0SOoxx/XkL38jN3/n+zL64Ddl4daHzqj3bdwrl2zaK0smd8v4znF5Ysv/LW+Nvz/1F9QURVEURSUvGsC9Ry6X65kBrJeA9n0/U+OfrI//yE9+8pOf/OQfZP7EDGA0igAQjE6oTvRsIPpavGw8kbim29OJ1B2Ca7qDEWsQBKFDrq/rL4hOrO7w+HXyk5/85Cc/+cnf3/xBEIQzgG3bFsuypFwuS6lUEsMwOAN4wASDF58PT0/LgvnzQpO3aOZlzdrx8P6VK66OGMRp6fnX3pDdz5+Qa7/xbfmDe74m79u4V/zJB+SLO2+Wh7dcdUYduW0k9ZfRFEVRFEWdH9EA7j2GhoYkn89LsVgMZ/9iBjDM3yyNf7I+/iM/+clPfvKTf5D5EzGAlyxZEjYG6STMljydGJTVSY0/F08igHAPCUAZHQ9g0SHxtprNUw454mq1Zpz5VuvUFGodg25bc5Cf/OQnP/nJT/7+5m+326EB3Gg0pFarhbN/i8Ui9wAeMB2eno7M6D1+4qQsmD9Ppg4dlKlDB2XR4oWRZZ8PHD0iC+bPS2Up6OdefU3WH/uBdPb9o1y86QFZdOcD8sldW+W+yb+SX2z4SOovmCmKoiiKuvBEA7j3KBQKUiwWpVgsSrlclnq9HhrAeiyRlfFP1sd/5Cc/+clPfvIPMn9iM4ARmE4KPsORRsMaSEPqacw6aJTT06XxWbcJxTtieHg40hbqwPO6Pp3ATqcT4UCiUSaedPKTn/zkJz/5yd/f/Hges3+1AWwYBpeAHnCtWTsezgheN7FZ3MDtKQOD+HzFtO/HL8lVDx+Rizc9IJW7H5B1O78kz26spf5CmaIoiqKoC180gHuPfD4vpVIp3AMY5q9t2+K6bjgeyMr4J+vjP/KTn/zkJz/5B5k/0RnAOoGA1TDaYdeB6DIIrNvtRjogCIJIgvT1ZrMZaQvgSLbu5HiHztbZOl7EDA0PD4eJ17GQn/zkJz/5yU/+/udHPa7rimVZ4R7AWAaaBvDgamLHdlm0eGFo7p4PA/j4r1+VK772RI/GvvK4FHZ8Xd6/6QH5t7fcKyOb/ptMre+k/hKZoiiKoqj+0rH1plzxtSdk349fSv13La20ZwBjCehyuSyWZYnjOOK6rriuGy4DnZXxT9bHf+QnP/nJT37yDzJ/Igbw0qVLIwEhkFarFYHSkIBDgHGXWp9rADwfvxYEpxxvJBkJ0THo9nV8eLbb7YZlkCDECOkvDJ6Ndwj5yU9+8pOf/OTvT/4gOLUHsG3b4XJw5XJZisUi9wAeYB04ekQWLV4oEzu2h9fSWAJ68zM/kub9j8p7brlPSlt2yYZtfy2/Wvv7qb88piiKoiiqP8UZwL3H0NBQuL2L3gPYtm3xPC8yVsnC+Cfr4z/yk5/85Cc/+QeZP/EloAGlE6OdawSI6/pzPNGAQHJ0GZ0MJFeXjyclXjeeR5IQi+4UfV/HhC9AvE7yk5/85Cc/+cnf3/y+74vv+9JoNCIGsGmaNIAHVMdPnJRFixfKmrXjPfeKZj5y/coVV8uVK66em1hef00uuXWPXH3XRvnHTcOpvzCmKIqiKKr/RQO498AewIZhSLlclmq1KrZtS6PRCA3gLI1/sj7+Iz/5yU9+8pN/kPkTNYCRLN1w/Fo8OUjK8PDMpsv6MxKLREGAB5x+Fj/RPuqJx4Vk4TrKIVE68bM9q9snP/nJT37yk5/8/c+Pc8dxpFarSaVSEdM0aQAPqI6fOClu4IYGMHTg6BH5yZtvyeT+KVm0eKGsXL1Krrn+Olm0eGF4L2md+M3P5NUv/NvUXxRTFEVRFDU4ogHcewwNDUWWgK7VatJoNMRxnIgJnJXxT9bHf+QnP/nJT37yDzJ/onsAIzA0HgRBmEQErj/HAfVnQGAtbIDpl7OAaLfb0u12w/ut1imHfGRkJNJ5IyMjkfuoA0nRnYQYEBs6UsenO5T85Cc/+clPfvL3P7/v++J5njiOI47jiGVZ4RLQhUJBcrlcai+r9EEDOBlNHToYMX6hw9PTYZkDR4/ImrXjsm5ic+R60jrxm5+l/pKYoiiKoqjBEg3g3gN7AOsZwPV6XRzHibwYzsr4J+vjP/KTn/zkJz/5B5k/EQN4dHQ0nHaM4OOJ0QnFdd0JOhGY0oykIxmoE0nWHac7QHfk8PBwmJzTdTCEenWcuKancevnOp1O2LHkJz/5yU9+8pO/v/mx/DNmAdTrdalUKlIqlcQwDBkaGkrtZZU+aAAPnmgAUxRFURSVtGgA9x65XE4MwxDTNEMDGLOAMebI0vgn6+M/8pOf/OQnP/kHmT8RA/jyyy+PVKqThIYBCAAEg6SeKXGdTicsg3u6o+Cq64ThHG3pROMenHXUi2SiTh0zfqKjNR8STH7yk5/85Cc/+fubv91ui+u64RLQ1Wo1fDlkGAZnAFNzJhrAFEVRFEUlLRrAvcfQ0FBkD+B6vS6WZYVLQPu+n6nxT9bHf+QnP/nJT37yDzJ/YjOAdXAIDA0hAA0XDywu3UGoL54YnVgNjXLoVH09fq7L6Lb0lwLlwBbvZF2e/OQnP/nJT37y9y8/ZgC7riu2bUulUpFyuRzOAOYewNRciQYwRVEURVFJiwZw74H9f0ulUmQGsOu64XYwWRr/ZH38R37yk5/85Cf/IPMnYgAvX748BNcB4xxQ8aDhvuNeqxXdeFnDNZvNiPseBEG4PrZuQ3cCyuLnbNd1vLpcpzOzETPqRmz4SwEdF/nJT37yk5/85O9/flyzbVts2xbLsqRWq0mpVJJiscgloKk5Ew1giqIoiqKSFg3g3gNLQMMAtixLGo2G2LYtvu9HxjlZGP9kffxHfvKTn/zkJ/8g8yc2AxhOM4B0MJhOHS+Dn0h0HFi79IBG3YAJgqCnHOpBHZBOAu7BZUe7ujPQoagb7WgWxE1+8pOf/OQnP/n7nz8IAvE8LzID2DRNKZVKUigUOAOYmjPRAKYoiqIoKmnRAO494nsA12o1qdfrkRnAWRr/ZH38R37yk5/85Cf/IPMnYgAvW7YsEnAcANc0JM4READgrsfLxZOG8toxRzs6GUh6vB19DV+C+BdBP4tYdOJRFs+Rn/zkJz/5yU/+/uZH241GQ+r1ergHMJaA5gxgaq5EA5iiKIqiqKRFA7j3KBQKUiwWpVgshjOAsf+v53nhHsBZGf9kffxHfvKTn/zkJ/8g8ydiAC9dujQS5GyJCoIZF3o2WMChLDZWRrA6mbqteAfGOxedARdeP4d7ugN1x+gp14gF7SF+7eqTn/zkJz/5yU/+/ubHTxjAtVotNIC5BDQ1l6IBTFEURVFU0qIB3HvkcjnJ5/NiGEY4A7jRaIQGsB6/ZGH8k/XxH/nJT37yk5/8g8yf6AxgVIoG9IvU+Hm73Y4EHXeyEbROdrfbjSRLd0o8ybou3NfJQ+LwHDocbc3WRlx4FvWQn/zkJz/5yU/+/uZvNpviuq44jiO1Wk1qtZqUy+VwBnAul0vtZZU+aAAPnmgAUxRFURSVtGgA9x65XC783b5arYplWZFZwLONgQZ5/JP18R/5yU9+8pOf/IPMn5gBDIh4MhAEAkNA+p6GRxkkC+BwxFE36kF7SNhsiUcS4/DYRLnT6URiQrIQB4Sy4NQxkJ/85Cc/+clP/v7nbzab4vu+2LYttVpNKpVKZBlo7gFMzZVoAFMURVEUlbRoAPce2AMYM4AtyxLbtsW27XAWcJbGP1kf/5Gf/OQnP/nJP8j8iS4BDTAkB4lrt9thIHE43NMJb7Xe2cbJ+IlnUEe8bXSijgtlkRw8D4FJJxZfBN0Z5Cc/+clPfvKTv//5Pc+TRqMhjuOES0CXy2UxDEOKxSINYGrORAOYoiiKoqikRQO498jlcuE+wKZpSqVSkVqtJo7jhEtAZ2n8k/XxH/nJT37yk5/8g8yfiAE8NjYWBoBgkAgEgnPtdseDwj2dJEx7xrPxjtP1IjnonHa7HdYX7yRcQzJxX8cfT7qud7ay5Cc/+clPfvKTv7/5gyAQ13Wl0WiEy8FVq1UpFotiGAb3AKbmTDSAKYqiKIpKWjSAe498Pi+FQiGyB7BlWdJoNMR13fAlalbGP1kf/5Gf/OQnP/nJP8j8iRjAo6OjYRL0T90wAsR1JEEnH8/OlkCAxztOJ1wnFknV9eC82Yz+ModzfR/P4rpuHzzxxJKf/OQnP/nJT/7+5vc8TzzPC2cAVyoVqVQqUiqVpFAoSKFQSO1llT5oAA+eaABTFEVRFJW0aAD3HlgC2jRNKZfLUqlUpF6vhzOAPc/L1Pgn6+M/8pOf/OQnP/kHmT8RA/jyyy8Pk6kDRqM6KZ3OzDRo/ETCdSLiicNnDRbviFbrlBMe71Ao3gFoH0lD/fo+OkSfx5/VmzOTn/zkJz/5yU/+/uUPgkB83xfHccIZwOVyOZwBzCWgqbkSDWCKoiiKopIWDeDeA3/UqZd/tm1bHMcJZwBnafyT9fEf+clPfvKTn/yDzJ+IAbxs2bJIgHFgqN1uhwAjIyMhPJKGZOlEIkmoU5/rBDabp6ZLa6cdsaDN2RKJczyj28d1HYP+gugvD/nJT37yk5/85O9/frA5jiO2bUulUpFyuSymaYphGJLL5VJ7WaUPGsCDJxrAFEVRFEUlLRrAvQdmAJdKpcj+v47jiO/74nlepsY/WR//kZ/85Cc/+ck/yPyJGMBLly6NNIpGRkZGwiA0GIQE4h4AUU4nB+X0fbjfOiGoC4loNk+55LoeJAAdrDsXZXEv3uGaJZ5U8pOf/OQnP/nJ39/8rVZLXNcV13XFtm2p1WpimqaUSiXOAM6gpg4dlDVrx2XdxOY5b4sGMEVRFEVRSYsGcO+Ry+WkWCxKuVyWcrkcrvrjuq74vh8Zg2Rh/JP18R/5yU9+8pOf/IPMn5gBHA+i2+32gKBhBIZgAIdyCBZB6g7Cfd1B8STqzoi3o5OMzoo/pznwDK5pJiR2tk4gP/nJT37yk5/8/cffbJ7aB9i2bbEsS6rVargHsGEYMjQ0lNrLKn3QAJ57rVy9SopmXlauXiWjy8fEDVw5fuLknLVHA5iiKIqiqKRFA7j3yOVyUigUpFQqhQZwvV4X27ZDEzhL45+sj//IT37yk5/85B9k/kQM4NHR0UgACBJrYyNwnSB8Rnlc1wlqt2fWyh4eHo6sdx1/TichPg0aMei2O53OrOU0h/6JWPQz8Y4jP/nJT37yk5/8/c3v+364BzBMYNM0pVwuS6FQ4BLQGdHh6WlZMH+eTB06KD958y05fuKkFM38nM4EpgFMURRFUVTSogHce2APYCwBXa1Wwz2Afd+XZrOZqfFP1sd/5Cc/+clPfvIPMn+iM4A1mJ6CHIfWzjRc6VYrOqVZQ8HlhiOOBOhOQlmdMF0PEoc6dCJQl441/gXQXwTUgbh0zOQnP/nJT37yk79/+eMGsJ4BXCwWuQR0RrRm7biMLh+LXFs3sVncwJ2zNmkAUxRFURSVtGgA9x6YAYw/8owbwHoGcBbGP1kf/5Gf/OQnP/nJP8j8iRnAgNGV60RCAAVUvEw8UUhAvE4NjQQCEPf1M6gjCGZc/OHh4TBmJEy31W7PrPONtvAsOgKdRn7yk5/85Cc/+fufPwgC8X0/nP1bqVTC/cEKhQIN4IzoyhVXy8rVqyLXpg4dlEWLF87ZMtA0gCmKoiiKSlo0gHuPQqEghmGEBnCtVhPbtsMloD3Py9T4J+vjP/KTn/zkJz/5B5k/EQN42bJlYQKQFASIYLQjjUDiwSKp7XY7fEbD6UShLd2Objdel34GidYJQ9zgQJ066foneNBR5Cc/+clPfvKTv//5Pc8T13XFcRyp1+tSrValXC5LsVgUwzCkUCik9rJKHzSA51bnywB+9pXfyqcfP3ZKjx6VG3bfSlEURVEUlZhufHB76r9XzaY0DeB8Pi+lUik0gSuViliWJY7jiOd54vt+psY/WR//kZ/85Cc/+ck/yPyJGMBjY2MSBDNrUCMgNKYFUDjSCBjn8cQBBmWQPLSlwXAP15AE3VY8Qbpe1KnL6vhwXbeFDiI/+clPfvKTn/z9z+/7fmgA12o1qdVqEQOYewBnQ+drCeiIAUxRFEVRFJWwPvfkd1P/vWo2pb0EtJ4BXK1WQwO40WhExihZGP9kffxHfvKTn/zkJ/8g8ydmAKNCHSQCBUA8eTrxCArlddKazWa4oXK8szqdTujcx6dxI9EopztL14V78WSjHJKqOeJfDPKTn/zkJz/5yd///EEQSKPRCA1gy7KkWq2Gs3+HhoZSe1mlDxrAc6vD09OyYP48mTp0UH7y5lty/MRJKZp5WTexOfXYKIqiKIqi+l1pG8D5fF5M0xTTNMM/+oQB3Gw2MzX+yfr4j/zkJz/5yU/+QeZP1ADWyUIAw8PDMjw8HIJoeCRET49GclGXTiTK6SSiDt0+EhLvCPwSh3gQK37iXCcRbaB+/YJYx0R+8pOf/OQnP/n7n7/VaonneeEewJZlSblcFtM0JZ/P0wDOkFauXiVFMx/OBi6a+dRjoiiKoiiKGgSlvQS0YRhiGIaUy2WxLEvq9Xq4B7AeP2Rh/JP18R/5yU9+8pOf/IPMn4gBvGTJkkiCECCgESTOcQ/Bwd3WYAhaJwZJjXeeThoSFQRBpBPjnaw7FdfxrHbLO51OKB17nIH85Cc/+clPfvL3P7/v+5F9gGEAY58wLgGdLU3un5I1a8dlYsf2RPf+pSiKoiiKyrIuBAMYyz9Xq1Wp1+vium7kBWpWxj9ZH/+Rn/zkJz/5yT/I/IkYwKOjoxFowOpfnBAcGg+CU041zvVPXRaJ1WV0kjudTgRIQ+MaYsA1JKHb7YbJiXeAZtEdgbb1df0s+clPfvKTn/zk71/+IAjE931pNBpSr9fDPYBN0xTDMCSfz6f2skofNIApiqIoiqKoflXaS0AbhiGlUilcAtq2bWk0GuJ5XjiWycr4J+vjP/KTn/zkJz/5B5k/EQN42bJlkeSgYSRXJxlJCYIZRxoBxZOFhAIMMICPl8Vn3UnxdnVC4p+73W4ktlarFU6Xbrfb0u12Z53SjTrIT37yk5/85Cd/f/M3m03xPG/WZaBLpRINYIqiKIqiKIo6R6VtAJdKpdAAxhLQnueJ7/vh+CAr45+sj//IT37yk5/85B9k/sRmAGPacTwpQTAzFRlrWOOa/qnXt0Y9euNj1K+ThaTASUeycI76dGfpa+12O9KZOn7UMVu9s5UlP/nJT37yk5/8/c/v+774vi+O44QGMMzfQqHAPYApiqIoiqIo6hyVtgGcz+elWCyGy0Dbti2O44jv+z1jokEf/2R9/Ed+8pOf/OQn/yDzJ2YAx8Hi8Po6AtdJQnAaSIPpOlEOYDhHHSijOwjgqFd/RofqOoeHT60F3u12I1PFUR/OdSeRn/zkJz/5yU/+/uZHm1gGulKpiGmaNIApiqIoiqIoKiGlaQAPDQ1JsVgU0zSlXC5LvV6PmL96GegsjH+yPv4jP/nJT37yk3+Q+RMxgMfGxiIJ7HQ6kSShsTh0EASRF67dbjcsE3e82+2Zdbfh2scTEwQz0521NDzq1+0iJtSJetGujj/enk46+clPfvKTn/zk729+z/Ok0WiEewBbliXValUMwxDDMGgAUxRFURRFUdQ5Ku0ZwIZhiGmaUqlUpFKpSK1WC/cAxtghK+OfrI//yE9+8pOf/OQfZP5E9wBGgDhHQNql1q50POH6nv6FC9d1olEOn3Gt1Wqd9rNuB+466tAuvk5aPLYzxUN+8pOf/OQnP/n7mz8IZmb/1mo1qVarUi6XxTAMKRQKksvlUntZpQ8awBRFURRFUVS/6kIwgGEC12o1sW07/CNQzATOyvgn6+M/8pOf/OQnP/kHmT+xJaBRcRAEoUONIFutVrjBMj7H7+tkBcGM841znTyU18kaHh4OXXPEoOvT0551J8U7C+3gHpKnk32mLxH5yU9+8pOf/OTvX/5msyme54nruuI4jlSrVTFNU0zTlHw+zxnAFEVRxC1iWQAAIABJREFUFEVRFHWOSnsJ6EKhEC4BbVmW1Ot1cV1XguDUH4NmafyT9fEf+clPfvKTn/yDzJ+IAbxkyZJI8oaHhyMuNALQMEhqp9OJBKch9TWAAVpDxR1uDYkkQGgX8eAantcx607TnYBySHL8y0N+8pOf/OQnP/n7k9/zPGm1WuI4jliWJZZlSaVSkWKxKIZhSD6fT+1llT5oAFMURVEURVH9qjQN4EKhEM7+LZfLUqlUpNFoiOM44rpuZHyThfFP1sd/5Cc/+clPfvIPMn9iBjCCRVIQGBrVQenk6XIaWP8EmH5GJwNlcY77aFe3gwQhLv0lQJ066Uiu7gB0ID7r6+QnP/nJT37yk79/+bH8M2YAVyoVMU1TSqUSDWCKoiiKoiiKSkBpG8D5fF5KpZJUKhWpVqtSq9XCGcCe52Vq/JP18R/5yU9+8pOf/IPMn4gBPDY2FkkQAkMS9U+dbH0Prvnw8HCY4E5nZh1rCEmG+41rOAc4QJE03Sba1bHGY0fb2p2Px4GyaJf85Cc/+clPfvL3N3+rdWoWsOd5Uq/XxbIsKZfLNICpc9bk/ilZs3Zc1k1s7rl3/MRJWTexWdasHZfJ/VM996cOHZQ1a8dD6TL62QNHjyQe2+Hp6bDd2eqf2LE9Epsuc6a4340OHD0S1nX8xMl3lENo3cTmMz77bnOo6zpTvnRO4nFoztkYzpTrd6Mz5et0/R7vU63D09M9z56OMYk+1znR313dflxThw6G5eL3ziXWc+n3t/v+4dnZ/n2+UyXx36G3++9EErG+m34/m1zrZ8/1v0dv92/obPv8fPxbP1Pfncv3L8l/6+cSx9s9m+S/9bf7Dp0pJ2f734mz+ffzdmXPFOOZ/jugdeDokXP+7p1JaS8BbRiGlEqlyBLQGAPo8UIWxj9ZH/+Rn/zkJz/5yT/I/IkYwMuWLZs1QXC2AYgE6WQhOIAjcPzEeavVChMCANTfVi63bh9t67YQC+prNqNrec/2BdD1x5OIjiI/+clPfvKTn/z9z99qzRjAtm1LtVqVcrkcmr/cA5h6t1o3sVlGl4+JG7iR6weOHpFFixfKlSuuljVrx6Vo5uXKFVdHyly54mpxA7fHxDo8PR0+u3L1Klm0eKFM7NieWGwTO7bLosUL5Zrrrwvrj78w1rFrE/BMcb9bTe6fkmuuv04WzJ8XebF+NjkE56LFCyPPJpVDHcuateOyYP68nhfv11x/nRTNvKxcvUquuf46WbR4YU9Ojp84KUUzL2vWjvfUfaZcv1PBiEA8Z9vvsxnAKIs+wmcwnouBcLo+P37ipLiBG36/8P09PD09qwHsBq4UzXyknxbMnycrV68Ky5zLd/Pd9vvxEydl0eKFMrp8TFauXiUL5s+LfCdWrl4VPgvGczGv3u1/h9DPK1evEjdwZXT52Kz/tpDLc/k39G77/Wz+jelni2Y+/N4m/W/oTHGczX+vkvy3Ptt3SP+xxpn++3em71+S/9Zni0P/v+ZMcbwdQ9L/1uPfId13b5eTM/134p38Wz9Tn57N9/x0/x2YjTWJP5Q4ndI0gHO5nBQKhVkNYN/3xff9TI1/sj7+Iz/5yU9+8pN/kPkTMYCXLl0aSRSC0UnAORKFchoYirvhqDfeERoY0knWyUYb/z977/cqybXld9YfcBHV/dYYZBf44WRm5I/IjIzI+JE/Tp6hfhzdF9HQWI8t3KAn43uNDJcZLIk7DfOi4j70wFgSNGbm6uq26WZEX8meGY27JQ+m5UHy9JurS8b0zIvnQd3QDDPglzUPxTfOil15TlXpRCkrMz4LvmRkxI6912ftOIezY529t/dN333wttvtYz4q8L5DvS/r9Rp++OGHH3744T8C/qqq6uWfsyyz2Wxm0+nUhsOh9ft9ZgCja0mJKH9OiR99V0LIv3QNv0u//cbvNBIxv/uz+zYc979Tgij0bZcfv/jkV/a3/87fql8068X6Ze1d5vd19ItPfvVYm08TQyVdwoRrmzH0Cl/wh7G77Hn4zdd+a2fy+kmx/q56mtjt8t3HyyfVw+T1ZTzX7fOn+VkKY+f7/nd/dv+JyY/vo99/9sF7jcT0P/jH/6iO12dffdXwW/8ccN3Ztd/l99Bw3K+Tan/2Fw/t13/tB43ElpJvbcbyWfv9aWLtn1U9F9ed4RjG7kl+PCnWbf6s7+or/wxd9fvvSc9fmz/r/rn3PxdP48eTfoe3+bOuBK++yzfF92ljEv6eeJaf9Sf16dM+57t+lsLruxLVbWrfCeAoiiyOY4vj2GazmSVJYlmW1WOILo1/uj7+gx9++OGHH/5j5m9tBrACpeyyd1bSOTmlQAjaB/lZsvLKrquMAu0z5oe0oTP88MMPP/zww78f/uVyaXmeW1EUlmVZvQS0loljBjC6jna9cN31gtUnCN7/6Bf267/2g52z6sKk1oNvv3vSNfRtV/Il9FezkHbN7r3K7+tol19PiqESLJpR5xMzbcbwqn7d1fchi2ZZ7orZVbG+jnYlr57U75Jm3um8El/h7OzrJrOeJul/WYwffPtoFltYVrNYrzu78rr9HiarfDJLM1z9vW0ks77L7yE/I3NXsurXf+0H9ttv/M7OJda/r35/UqzV3/56G4nr0Kcn+fGkWLf5s/5nf/HwsToUK/X7Zb//rnr+2v5Z//hP/6Txc6hEq2ZZX/Vz8KTf4W3+rH/21VeNRKr68xef/OqZYrLr98TT/qw/qU+f9jm/KgEsv485ATwYDGwwGFgURfUM4CRJGnv/dmn80/XxH/zwww8//PAfM/9z2QN4vW5mtAW53W4b50MwX3az2TSCrOu+TgXA3+cD4zvRd6rqVvu+03xn6XoYtPCc9w1++OGHH3744T9c/uVy2Uj+JklicRzbcDi0wWBAAhhdS5fNXvPLMyqpphe8P/npO/bbb/xOnRzUbKLLXizvevn7XX379V/7QSMR6V/KP/j24qWylq71s5Uu8/u6uiwpdFUM77xyt16+9jdf+636WtsxDGO3ayaoTx5o+U7PpbbDmF0V6+toV0LtSf1+WdwvS1jsStBct8/1vPpzPgniy/kZtg++vVhG+Cc/fafxPLQRz2ftd/nil6+VL7uSNruSTM+q7/J7SLMKdW+47K3+uUJLz7aRVH/Wfn9SrHf9Y8euxNt1f4ae5MeTYv28ftZ9TLW361W//656/v7L3/3pc/lZ9z7oGbvKj//+4//xSobn+bOu50czgp/l91/4e+I6P+u+T5/lOb8sAayY6fk71gSwZgCHS0BnWWZ5njfGD10Y/3R9/Ac//PDDDz/8x8zfWgLYOyOH1uvmOtg+wKGzCoIcX68vNjDWOdWlc2FdCqg6QOX9/WpLAVDW3vsZlpE/vjN8WzqGH3744YcffvgPm3+1WtlisbAsyyxN0zoBPBqNLIoi6/V6e3tZ5Y0E8GFq1wvXcD/Iv/13/tals3J8ouD7SAD/7IP36r0T9TL4stlylyUJQ7+vG8NdSaGrYqhrPiGlZMz3mQB+8O1f1XtCKhnhy4QJgKtidlWsn1W7EsBP0++79lP+PhPA4V6weZU/1s+7ln7eJZ+cu66etd8//tM/qfcRDfc+/T4TwE/6PfSkPUe9diXiv69+vyrW31cC+Gn6/Gl/57f5s6529Xy9qAlg7Z8c/qPRLj+elAAO627zZ13/FCHefSSAwz59luf8sgSwftZ3+dm2XrQZwLPZzLIss7IsH3vhe+zjn66P/+CHH3744Yf/mPlbSQDfuXOnblzOqAF9D+HlhAfVOR9EH2z/clblBefLbjab2gcfaH/ef/d/3KkN75Mvo08/7Vptww8//PDDDz/8h82/Xq8tz3PL89zSNLXpdFrPAI6iyAaDwd5eVnkjAXyYuuyF62dffWU/++C9nUmsUD7Z8DyXgJY+/tM/qZN9T1p69qqXxZftz/qsumyJ4sti+DTLsX4fS0D7tnclVZ+0LOyzxPpZdNW+uZf1e7j0s2f7vpaAfvDto2SgZp/uiseupZ+fpf7vo9/DPUL9/p3f5xLQ6tddP0O79hAN9zp9mvq/r36/LNbf1xLQT/Ljqlg/yzP1LFLi3M88Vt0vwhLQ4fPvn7XrLgH9NM/Us0qJV79Swve1BPST+vQ6S0CLQfE85gRwv9+3KIrqBPB8PrckSSzPcyvL0sqy7NT4p+vjP/jhhx9++OE/Zv5WEsCvvPJKw2E5JlAFNITXp5+CrXq2221dn4LtA7vZPFrr2k9v3mwuNlxWfWFwdE6B13Xvf9jZvt5dZf3DAD/88MMPP/zwHy7/cvloD2DNAvYJ4H6/zxLQ6Fp60p574YzPX3zyq8YLZu1lqxeyfr/QB99ezMps2zeflPLnQl+VyHiS39fRVS/wL4vhroSCWNuModdVL87DNh98+/iysD5mV8X6un5elWTe1e+7fPUKE4NhgrPtPvdLvIbPc7j0s8r/7s/uN2LXVsLyu/T7b7/xO41Yasbng29377U7HPevvSTws/4ekh8+ZnmV13EMY/+8/9njqn6/KtY/++A9G477Vya2v4uu4t3lx1Wxfl4/63deubvTj6t+/z3p+Wv7Z139HSZzn+THZQzP62ddv5t3PXtPG5Pw98R3+Vm/rE+f9jkPY6E29XP1k5++U+/tfd2fkcu0zwTwycmJDQaDxhLQSZLYYrGwqqoaCeAujH+6Pv6DH3744Ycf/mPmbyUBfO/evdopOeAdlUNVVdXgckwB8sGTBFVVlZ2dnTWCrPp9u7rmO8p3qNpX2e12WwfQd5za9J3uz6k9H1T44Ycffvjhh//w+YuiqBPAehk0Ho9tOBzacDgkAYyupav23Ns1o84vxauEln+ZrJmYv/3G79TLx/rEaxu+XbaMrl/iNFy69kl+X0dXzQq8bFailhTVvsQ+6dJmDL0uSwTuWjpZcZYfYcyuivV1ddUM4F39fpn/khKY/+Af/6Pa7+smD65KBP7ma7/1WBLkqqWfwyWEw+dhn/2+q2+1HKtmCO5Kaj+rnvX3kJ7B0I8/+4uHjy1n7K9d189n7feneUbzKq9nSA7H/Uv/keFZdNnP0FV+XBbr5/Gz/ttv/E7j9/FPfvpO/Yw+6fffVc9fmz/reo588lF7+D7Jj8sYnsfPuupUH0niftqY7Po98Sw/61f16dM+5+HvgV988qsGkxLAv/nab7Xyz0a7tO89gIfDoY1Go/qfPZUAzvO8HnN0ZfzT9fEf/PDDDz/88B8zf+szgH2AJA+rbLcPuO+E9Xr9WMB8gKrqYkq1h/YZ9jDQu4J9WaeE7ao9fYrBd7D/DwD44Ycffvjhh/9w+YuisKIoLE1TS9PU4ji2OI5tPB7baDQiAYyupXBmrPRnf/Hw0qSjZtj5l8zh9d/92f1Lr1/Xt8+++urSGY16YRzOsnoav7+rds04fFIMQ193LR/dRgy9fvLTd3a+NNf+zbvu0Yy1n/z0nceSFFfF+joKZxw+qd8//tM/eWKMPv7TP2nV18v6XP5ftkTwk7h/8tN3dt7/fff7k54/Lcfblq/f5ffQVX7457bN5WKftd+fJtZibNPXy36GnsaPy/xv6+fH/x72Cmd4f9fnr62fdfVJqKf14yqGNn/WdyVJw5/5p4nJZb8nnuZn/Wn69Gme88t+DzyNn21p33sAR1Fko9HIxuOxxXFs8/nc0jS1siytKIpOjX+6Pv6DH3744Ycf/mPmbyUBfPv2bdtutzsD5h1Vozpery/Wv9Y9y+WyEUwfAMHq2E/hVhDUhnxRoBUQBcX7pHK6R+3qvMqoHt+pKgs//PDDDz/88B8+f1EU9fLPSgBPp9N6/99+v7+3l1XeSAAjhBBCCKFD1b5nAPs9gOM4ttlsZlmW1QngLo1/uj7+gx9++OGHH/5j5m8tAVxVF2tZSwKTAz6YPtg+iD5oKu/r9PeEWXvBKhjyQcdhB/r71GHhvb6M7wD5Jh744Ycffvjhh//w+auqsjzPLcsym81mNpvNbDKZ2Gg0ssFgYL1eb28vq7yRAEYIIYQQQoeqfe8BrBnA+ns/SRLLsqzeB7hL45+uj//ghx9++OGH/5j5W0sAbzabGsQHIHRWgfblfPD9fb5OBcUDhn+U6dh3jr+uDPhlAd1Vzj8E3k9fvqoq+OGHH3744Yf/CPhXq5UVRWFZltl8Pm8s/xxFEUtAI4QQQgghdE29CDOAh8OhTadTS5LE5vO5ZVlWbwfTpfFP18d/8MMPP/zww3/M/K0kgO/evVtPP1ajOpYz3mF99w6vVhcZag8WBkbnFBgFJ8zaqy7fgb7zfCeED4C/T0Fbr9d18HSf9w1++OGHH3744T98fi37plnASZLYdDq10Whk/X6fGcAIIYQQQghdUy9KAng8Htt0OrX5fG55ntfjiC6Nf7o+/oMffvjhhx/+Y+ZvJQF87969uvIwy3zZdzmwXC7rYITBF6Cg/T26LpjValWvw63yYRB8xyggOlYHqg7dK1/lm+84Xwf88MMPP/zww3/4/KvVyhaLheV5bmma2nQ6tfF4bJPJhCWgEUIIIYQQakH7TAAPBgOLosjiOLbJZGJJkthsNrM8z60sSyvLslPjn66P/+CHH3744Yf/mPlb3QP47Oys4YAaVCA9kHdKAdF3D+g/VZ+CqA4R5GazsdPT00YnKTOuDvZthAEMO9Kz+ODq3NnZWc0EP/zwww8//PAfPv9qdbEEdJqmlqZpvQdwFEXW7/f39rLKGwlghBBCCCF0qHoRZgDrnzz9EtBlWTbGQ10Y/3R9/Ac//PDDDz/8x8zfSgL4/Pz8MSfVmIcMAxs6I1gFTU4LWuVOT08b35fLZR0IBWFXJ6qs2lKg1AFqTx21y1f5Iz75Aj/88MMPP/zwHz6/9vzSHsCz2YwEMEIIIYQQQi1qnwngfr9vo9HIxuOxjcdji+PYsiyr9wD2L4u7MP7p+vgPfvjhhx9++I+Zv5UE8J07dxoVr9frhnObzaYRJO+MrgneB8vXoXu2223dQWGw/Xd1bggeBlzf/bEPvMqqvA+o6g/rhB9++OGHH374D5N/uVxaWZaWZZnNZrN6aTgSwAghhBBCCLWjfc8AHgwGNhwObTabWZIklqapZVlmi8XCiqLo1Pin6+M/+OGHH3744T9m/lYSwHfv3q2zzr4ROaWA6vp2u30Mervd1vcJMgyG6pCUuffnlQGvqqoRDF3zHa/zuqbzOg4fAvmn7LuurVYr+OGHH3744Yf/CPirqrKyLG2xWFiSJHUCeDgc2nA4tJOTk729rPJGAhghhBBCCB2qXoQ9gIfDoU2nU5vNZpamqS0WC8vz3Iqi6NT4p+vjP/jhhx9++OE/Zv7W9gAOnZAUiPV6XTssB+SMD4Tu1/WwvAf2Qaqqi6x4VV1Mk1bw5Y8PoPw6PT1tPAyqW+2s1+vaV8/gr8EPP/zwww8//IfPXxRFPQM4TdM6ATwejy2KIuv1ent7WeWNBDBCCCGEEDpUvQgJ4NFoZJPJxOI4rmcAl2VZzwDuyvin6+M/+OGHH3744T9m/tZmAMuJ5fJRFts3qnPL5bIOtsr44KoT/P3r9brxXUEKg+bbVqAUFLUT3qu2FESV8Z3ty6jOsE2VhR9++OGHH374D5tfyrLMkiSx6XRqcRxbFEU2GAxIACOEEEIIIXRNvQgJ4OFwaOPx2GazWb0HcJ7nVpZlp8Y/XR//wQ8//PDDD/8x87eaAPbB0zRkD+EbDqV7Q8j1upkB95A69td3wWpKtb4rK+7906evy9+jun0H+fbhhx9++OGHH/7D5y+KwhaLhWVZZvP53OI4tjiObTQa2WAwYA9ghBBCCCGErqkXIQHsZwArCVwUhRVF0anxT9fHf/DDDz/88MN/zPytJoB9oJQR94HxQdCxArVcXkxllnMKrDpD51WfMumbzcVUZx8wXVsuL9bh9oFRG7sCqeCHna22dF51wQ8//PDDDz/8h89fVVVjCejpdFovAT0ajdgDGCGEEEIIoWtqnwngXq/32AxgvwR0WZadGv90ffwHP/zwww8//MfM31oCWI3KATnjA+oDvQvEnwvLhoHUOd+eD6TvEJ3zHSxfq6qqM+T+vH9AfGB9h4fn4Ycffvjhhx/+w+avqqqeAZymqSVJYpPJxEajkUVRxAxghBBCCCGErql9JoBPTk6s3+/bcDisZ/9qBrCSv10a/3R9/Ac//PDDDz/8x8zfSgL49u3bdWOSD8Ku4PnAqKwPanhfGEQB6ZoCoDLeH8GqQ8K2lstHGXL5tVpdZOZXq0dTqL0Pvm3PAT/88MMPP/zwHzb/er2uE8CLxcJms1k9+3c4HLIHMEIIIYQQQtfUvpeAHg6HNhwObTKZ2Hw+rxPAfizRlfFP18d/8MMPP/zww3/M/K3NAJZjPij6roy0GvZAHtJPY/ZOq5yfLq3vvk0p7IjT09NGW6pD9/v6fAA3m02DQ4FWmTDo8MMPP/zwww//YfPrfs3+9QngKIpYAhohhBBCCKFrap8J4H6/b6PRqN4DWMnfNE0tz/N6PNCV8U/Xx3/www8//PDDf8z8rc4A9gEUrIfxGXbviC8jx7bbbaMDqqpqBMifXy6XjbYErmD7Tg47dFdne3/ls3R6eloH3vsCP/zwww8//PAfPr/qyfPckiSp9wDWMtAkgBFCCCGEELqe9j0DWEtATyYTS5LEsiyzPM8tz/N6GeiujH+6Pv6DH3744Ycf/mPmbyUBfO/evYZDcmS1WjWgPKTg5GCYpfbHHkD3h+eq6lHGW0FWQLwPvn3vn+7dbrd1GQVIPkr+gdG9YYfADz/88MMPP/yHyV9Vj/YATtO0Xg5uMpnYcDhkD2CEEEIIIYRa0L73ANb2Ln4P4DRNrSiKxlilC+Ofro//4Icffvjhh/+Y+VtfAlpQPjA+cy0Hdd5/DwMtCAXHl/HBUHB9+TAoYd26X0GSL75T/HXvkx6AsE744Ycffvjhh/+w+cuytLIsbbFYNBLA4/GYBDBCCCGEEEItaN8zgPXPnZPJxKbTqaVpaovFok4Ad2n80/XxH/zwww8//PAfM3+rCWAFyzccnguDo6Ccnl5suuy/K7AKlCR4wfl79an2VU/ol4Kl8yqnQPnA77rXtw8//PDDDz/88B8+v46zLLPZbGZxHNt4PCYBjBBCCCGEUEva9wxgvwT0bDazxWJhWZY1ksBdGf90ffwHP/zwww8//MfM3+oewHJMjVdVVQdRjvvvIaD/LgithS0w/3JWEOv12rbbbX19tXqUIT87O2t03tnZWeO66lBQfCfJB/mmjvT++Q6FH3744YcffvgPn78sSyuKwrIssyzLLEmSegnowWBgvV5vby+rvJEARgghhBBCh6p9zwDu9/uNGcDz+dyyLGu8GO7K+Kfr4z/44YcffvjhP2b+VhLAd+7cqacdy/kwMD6gOu87wQdCU5oVdAVDdSrIvuN8B/iOPD09rYNzWQdLqtf7qXN+Gre/b7PZ1B0LP/zwww8//PAfNr+Wf9YsgPl8bnEc22g0siiK7OTkZG8vq7yRAEYIIYQQQoeqfSaAe72eRVFk4/G4TgBrFrDGHF0a/3R9/Ac//PDDDz/8x8zfSgL4hz/8YaNSHyQ1LEAByBkF9arAbTabuoyu+Y5SVt0HTMdqywda15RZV70Kpur0PutTHe35FGD44Ycffvjhh/+w+dfrteV5Xi8BPZ1O65dDURQxAxghhBBCCKFrat9LQPs9gOfzuSVJUi8BXZZlp8Y/XR//wQ8//PDDD/8x87c2A9g7J8fUkBzwcKFjoXwHqb4wMD6wHlrl1Kn+fHjsy/i2/EOhcmILO9mXhx9++OGHH374D5dfM4DzPLc0TS2OY5tMJvUMYPYARgghhBBC6HraZwJY+/+ORqPGDOA8z+vtYLo0/un6+A9++OGHH374j5m/lQTwK6+8UoN7h3UsqNBpZd91bbVqbrzs4ZbLZSP7XlVVvT62b8N3gsrqc9d5768vt9lcbMSsuuWb/lPA+wU//PDDDz/88B8+v86laWppmlqSJDabzWw0GtlwOGQJaIQQQgghhK6pF2EJaCWAkySxxWJhaZpaWZaNcU4Xxj9dH//BDz/88MMP/zHztzYDWJlmAXlnNJ06LKNPBToE9ll6QatuwVRV9Vg51aM6JB8EXVOWXe36zlCHqm6141nkN/zwww8//PDDf/j8VVVZURSNGcDj8dhGo5ENBgNmACOEEEIIIXRNvQgJYG3zMpvNbD6fN2YAd2n80/XxH/zwww8//PAfM38rCeDz8/OGwyGAznlIHcshASi7HpYLg6byPmOudnwwFPSwHX9OD0H4IPh75YsPvMrqPvjhhx9++OGH/7D51fZisbD5fF7vAawloJkBjLqoDz/51N559/7e/Tgk3X//A3vvo1/u3Q+EEELoRdQ+E8CDwcCGw6ENh8N6BrD2/y2Kot4DuCvjn66P/+CHH3744Yf/mPlbSQDfu3ev4eSuQFXVRRZ6F6zgVFYbK8tZH0zfVtiBYeeqM5SF9/fpmu9A3zF+yrV8UXvy32f14Ycffvjhhx/+w+bXpxLAs9msTgCzBDR63nrln/8v9rf+239+pV7/9H+7so7Pvvra3nzr7Voff/7Ftf168623LZrEe4/PIanabu2NH/14734ghBBCL6L2PQO43+9bFEX1DODFYlEngP34pQvjn66P/+CHH3744Yf/mPlbnQGsStWAf5EaHq/X64bTYSZbTvtgb7fbRrB8p4RB9nXpug+eAqf71OFqa1cboXSv6oEffvjhhx9++A+bf7lcWp7nlmWZzWYzm81mNplM6hnAvV5vby+rvJEAPk6l/+xXduO/+WdX6r/46H+6so4PP/nUbty4YW/86Mf2xo9+bDdu3Lj2TNTrJID9TNjzV1+1++9/sPc4fx8iAYwQQghdrn0ngPW3/XQ6tSRJGrOAd42Bjnn80/XxH/zwww8//PAfM39rCWBBhMGQE3JMDvlrHl5lFCyBKyOuulWP2lPAdgVeQQx5vOFlAAAgAElEQVThtYnyZrNp+KRgyQ9JZcXpfYAffvjhhx9++A+ff7lcWlmWlqapzWYzi+O4sQw0ewCj56k2E8BfPvzGHnz7V/bGj35s1XZ7Lb+ukwD2idB33r3fyozkQxAJYIQQQuhy7TsBHEVRPQM4SRJL09TSNK1nAXdp/NP18R/88MMPP/zwHzN/q0tAC0zBUeDW63XtSAinaz7gq9WzbZysT92jOsK21YneL5VVcHS/JCYfWD0IvjPghx9++OGHH/7D5y+KwhaLhWVZVi8BPZlMLIoiGw6HJIDRc9XzSAC/9vrrdv7qq/bhJ5/am2+9be+8e7+ehfvlw2/snXfv25tvvf3YLGFf3ieA/YxeLTettj7+/It66enPvvraPvvqa3v51i2rtlt776NfPrYktdrwdTz49q9qf9T+Zazef7Xt6991LfTZ81xV35cPv7H7739gb771dmMW82UxDBPAT8ODEEIIdUX7TgBrH+DxeGxxHNtsNrMsy+oloLs0/un6+A9++OGHH374j5m/lQTw3bt3awfkjAIhR3Tss92hU7rmg6Rpz7o37Dhfr4Kjzlmv13V9YSfpnIKp697/MOi+3l1l4Ycffvjhhx/+w+avqsryPLfFYlEvBzedTm04HFoURewBjJ6r2kwAv/nW2/ba66/bjRs36kTrjRs37LXXX68ToErOvvnW2/bSzZv25ltv24NvHyUrVfa111+3l27erBPAPrHpk8333//AXrp509740Y/ttddft2gS1wngaBLXZZUkfefd+3X581dftZdv3bLPvvraHnz7V3bjxo3aH+9XqGgS28u3btUJal//ZdfCBLnnueyeLx9+Y9EkrmP18q1b9fnLYujrfeNHP67rrbZbiyZxI+GNEEIIdU37TAD3+30bDAaNPYCTJLHFYmF5ntcvUbsy/un6+A9++OGHH374j5m/lQTwnTt36iD4T9+wHNR5BcEHX/fuCqDAw47zAfeBVVB9PTpeLpt/zOnYX9e9Ou/bF08YWPjhhx9++OGH/7D5i6KwoijqGcBxHFscxzYajWwwGNhgMNjbyypvJICPU23vAfzOu/frpKoSlyr3zrv3G8s6f/jJp/bSzZv25cNvHpu9qoTug28vTwC/dPNmYwas2vXlfYI2LK8kqspppuxly0+/99Ev7aWbN+t2Pvvq67r+q65dlgC+6p4wVl8+/Kae+fukGH758Ju6PzTb+caNG53ZCxkhhBDapX3PAI6iyMbjsU0mE4vj2ObzeT0DuCiKTo1/uj7+gx9++OGHH/5j5m8lAfzDH/6wDqZ3WI36oGw2F9Og9amA+0CEgdN3DxZ2xGr1KBMedqgUdoDaV9BUv7+uDvHH4b1+c2b44Ycffvjhh/9w+auqsrIsLcuyegbwZDKpZwCzBDR6nnoeS0BLYSJ11x61Snj6RG14764E8Hu/+Ghnm2H5y5KwYRu+/csSwLvO676rrl2WAL7qnsv2870qhrrmE/JKAL/51tv24Sef7v15QwghhPalfSaA9U+dfvnnNE0ty7J6BnCXxj9dH//BDz/88MMP/zHzt5IAPj8/bzgYAkvr9boGODs7q+EVNAXLB1JBUp3+2AdwuXw0Xdpn2uWL2twVSB3rHt++znsf/APiHx744Ycffvjhh//w+cWWZZmlaWpxHNtkMrHxeGxRFFmv19vbyypvJICPU99nAjj87u+LJvGlM4DPX33VXnv9dXvw7cUsXM1y9UnjDz/59LHZxL5MWP6ycm3PAP748y/sxo0b9bVoEtf79152T+jDlw+/qZfVviyGl/EonmoHIYQQ6qJehBnAo9Gosf9vlmVWlqUVRdGp8U/Xx3/www8//PDDf8z8rSSA792712hUjZydndVOeDBJAdQ1AaqcD47K+evKfvuAqC4FYrl8lCX39SgA6mDfuSqra2GHe5YwqPDDDz/88MMP/2Hzr1Yry/Pc8jy3NE1tNpvZeDy20WjEDGD03PV9JoC1f+35q69eugew9vP1ewArUar6lAzWnr5vvvW2vfGjH++cMbxrD+A333p75x7AT0oAP/j2UfJWCdyXb916bA9gXdu1P/D5q6/aGz/6sb1086Z9/PkXV9YXxiqaxDvPX7YHsL9Wbbf28q1b7AGMEEKo09p3Ang4HNpkMrHJZFKv+pPnuZVl2RiDdGH80/XxH/zwww8//PAfM39rCeDQie12+xiIGpZjckZwKidn5aTvIF33HRQG0XdG2I4PsjorvM9z6B6d80wK7K5OgB9++OGHH374D49/uXy0D3CappYkiU2n03oP4CiK7OTkZG8vq7yRAD5O/aN/9W/t1T/6V1fqv/43/8eVdXz21dd1EtLrw08+fWzf2S8ffmP33//A3nzr7ToJ6su/+dbb9s679x+7V9fC+j7+/Iv6HiVz77//Qb3c8Ztvvd2Y+ary99//4LHloFVul9/e/3fevV8vqezv89c061cJYH/N+/Ok+hQrP5v3shh67jCeJH8RQgh1XftOAA8GAxuNRnUCeD6fW5qmdRK4S+Ofro//4Icffvjhh/+Y+VtJAN+5c6fhgJzU2thy3AdI31Ve532A1uuLtbJPT08b612H9/kghNOg5YNve7PZ7CznOfynfPH3hB0HP/zwww8//PAfNn9ZlvUewEoCj8djm0wmNhgMWAIaoQNVuAwzQgghhPanF2EPYC0BPZ1O6z2Ay7K05XLZqfFP18d/8MMPP/zww3/M/K3OAPZgfgpyCO0z08pKr1bNKc0eSlluZcQVAN9JKusD5utR4FSHD4Tq8r6GD4B/EFSH/PI+ww8//PDDDz/8h8sfJoD9DODhcMgS0AgdqEgAI4QQQi+OXoQZwPonzzAB7GcAd2H80/XxH/zwww8//PAfM39rCWDB+Mp9ICWBCiosEwZKAQjr9NAKoAB13d+jOqrqIot/enpa+6yA+bbW64t1vtWW7lVHqNPghx9++OGHH/7D56+qysqyrGf/xnFc7w82GAxIACN0oAqXe0YIIYTQ/rTvGcBRFNUJ4NlsZmma1ktAF0XRqfFP18d/8MMPP/zww3/M/K0kgM/Pz+sAKChyUM74jLQcCZ1VUNfrdX2Ph/OBUlu+Hd9uWJe/R4H2AZPf4lCdPuj+UzzqKPjhhx9++OGH//D5i6KwPM8tyzKbz+c2nU5tMpnYcDi0KIpsMBjs7WWVNxLACCGEEELoULXPBHC/37fRaFQngeM4tiRJLMsyK4rCyrLs1Pin6+M/+OGHH3744T9m/lYSwHfv3rWquliDWg6pMS+BKiMth3UcBk4wKqPgqS0Ppms6pyD4tsIA+XpVpy/r/dN535Y6CH744YcffvjhP3z+sizrBPBsNrPZbNZIALMHMEIIIYQQQtfTvpeA9jOAp9NpnQBeLBaNMUoXxj9dH//BDz/88MMP/zHzt5YAVoXeSTkqgDB4PvBySuV90JbLZb2hcthZm82mztyH07gVaJXzneXr0rUw2CqnoHqO8MGAH3744YcffvgPn7+qKlssFnUCOEkSm06n9ezfk5OTvb2s8kYC+Dj1H/795/Yf//yPr9Q3D7/83v26//4H9trrr+89PqGq7dY+/OTT534PQgghhNrVvhPA/X7fxuOxjcfj+p8+lQBeLpedGv90ffwHP/zwww8//MfM32oC2AdLDpyentrp6WkN4uEVED89WsFVXT6QKueDqDp8+wpI2BH6I07+yFd96tgHUW2ofv+C2PsEP/zwww8//PAfPv9qtbKiKOo9gJMksclkYuPx2Pr9Pglg9Fz1f/93lf31f3XjSv2n3z+/so6PP//Cqu221jvv3r+2X2++9bZFk3jv8Ql148YNe++jXz73exBCCCHUrva9BHQURRZFkU0mE0uSxObzeb0HsB8/dGH80/XxH/zwww8//PAfM38rCeDbt283AiQHBS0ndaxrck7ZbQ8mp31gFNSw83zQFKiqqhqdGHay71Sd170+W77ZbGp530MG+OGHH3744Yf/8PnLsmzsA6wEsPYJYwlo9DzVRgL4w08+rZOc7330S3vp5s1rJ4GvkwB+40c/rtt/6eZNe/Ott1uL13UTwNfxx8+Kfufd+/bSzZv25cNv9v4MIYQQQoegFyEBrOWfp9Opzedzy/O88QK1K+Ofro//4Icffvjhh/+Y+VtJAN+5c6cBLVj/h5OcU+NV9ShTrWP/6csqsL6MD/Jms2kAeWidkw86pyBst9s6OGEHeBbfEWrbn/f3wg8//PDDDz/8h8tfVZWVZWmLxcLm83m9B/B4PLYoiqzf7+/tZZU3EsDHqTYTwEpGtjF79zp1VNutvfGjH9uDbx/NTm4zSXrdBPB1/PEx+fLhN/bx51/s/flBCCGEDkX7XgI6iiIbjUb1EtBpmtpisbCiKOqxTFfGP10f/8EPP/zwww//MfO3kgA+Pz9vBEcNK7g+yApKVV1kpOVQGCwFVGCCEXxYVt99J4Xt+oCE37fbbcO31WpVT5der9e23W53TulWHfDDDz/88MMP/2HzL5dLK4pi5zLQo9GIBDB6rnoeCeBqu7XXXn/d7r//gVXbrZ2/+mojIXv+6quNJK305ltvN8or2eln9Gq5abX1zrv366Wn3/vol/bx51/YSzdv2su3btXX/P67aqPabhsJVPmj9i9L0t64ccNee/31x8p9+fCb+vwbP/pxw2efAPb+fPnwm0abn3319ZW8L9+6ZS/dvFnH1u+RLNbzV1+1d969X1972tixRzFCCKFj174TwKPRqE4AawnooiisLMt6fNCV8U/Xx3/www8//PDDf8z8rc0A1rTjMChVdTEVWWtY65z/9Otbqx6/8bHq98FSUJRJV7B0rPp8Z/lz6/W60Znef9Wxq95dZeGHH3744Ycf/sPnL8vSyrK0LMvqBLCSv4PBgD2A0XNVmwngaru1l2/dspdv3bLPvvra3nzrbbtx44bdf/8De++jX9pnX31tN27csDffets+/ORTiyaxnb/6qj349lFi9qWbN+3++x/Y/fc/sJdu3qwTwD5Z7JPNShK/99Ev62Tzlw+/qetVe0q+vvb663X5d969bzdu3KiTwDdu3LBoEtd++eSq12Xlqu22rlvc8tn7ECaDz1991T785NOa/7Ovvr6U97XXX7eXb92yjz//ojEb+LvETvcrdi/dvMk+xQghhI5a+04A9/t9Gw6H9TLQaZpalmVWluVjY6JjH/90ffwHP/zwww8//MfM31oCOAQL4f15Oe6DJOc8kAfzdaqcwHSsOlTGd5DAVa//rg71dZ6ePloLfLvdNqaKqz4d+06CH3744YcffvgPm19tahnoOI5tPB6TAEbfi9reA9jPqg2XcX7jRz+uE74Pvv2rOkH72VdfWzSJG/sG+xnAu5KY//P//r83Erhevrz8+vLhN4+Vf+311+sErhLVu/z22lVOHL7uaBJfmQDWPZqBW223duPGjXpW7lVJ29BHzXZ+2thpNnE0ieu2X7p5s9E3CCGE0LFpnwngk5MTGw6HNh6PbTKZ2Hw+byR//TLQXRj/dH38Bz/88MMPP/zHzN9KAvju3buNAG42m0aQ1FgIXVVV44Xrdruty4QZ7/X6Yt1tZe3DwFTVxXRnLw+v+n278kl1ql616/0P2/NBhx9++OGHH374D5u/KApbLBb1HsBJkth0OrUoiiyKIhLA6LnqeSwBLYWJVL8UtHTjxo1GAnnXvbuSmP/DH/9qZ5theZ+YDstrOWhfbpffob9huV38u3zY5c97H/3SPvzk01pXzQC+LAH8rLH78uE39tLNm/VMbIk9hRFCCB2z9j0DOIoiG4/HFsexxXFss9ms3gNYY4eujH+6Pv6DH3744Ycf/mPmb3UPYDmoYznks9Q+Kx0G3F/zf3DpvA+0yum7zq1Wq0u/+3aUXVcdPovvgxb6dpU/8MMPP/zwww//YfNX1cXs39lsZtPp1CaTiUVRZIPBwHq93t5eVnkjAXyc+j4TwO+8e99eunmzsQetvmtfYJXVksoPvn00U1ezU++//4G9fOtWI4np6//y4TeXJl99ec2C1ffrJIB31f3SzZtPXAJ6lz8ff/7FpbyXJYC/S+x23aOZzQghhNAx6kVIACsJPJvNLE3T+p9ANRO4K+Ofro//4Icffvjhh/+Y+VtbAloVV1VVZ6jl5Gq1qjdY1vfwug9WVV1kvnXsg6fyPlinp6d11lw++Pr8tGffSWFnqR1dU/B8sK96iOCHH3744Ycf/sPlXy6XVhSF5XluWZbZdDq18Xhs4/HY+v0+M4DRc9X3mQB+8O2jZOXLt27Vyw4rGfrx51/Ue9dqeWLdq2u6R8sdf/jJp/V5LWf84NvLZ9/68i/fumXnr75a+3zdBPD99z+ol3R+6ebNp0oAv/fRLxtcStRexntZAvi7xO6zr76uy+rzs6++3vvziBBCCD0v7XsJ6MFgUC8BnSSJzedzy/PcqurRP4N2afzT9fEf/PDDDz/88B8zfysJ4Nu3bzeCd3p62shCywEPo6BuNpuGcx7SnxOYoD1UmOH2kAqCpHblj87pfu+z7zTfCSqnIIcPD/zwww8//PDDf5j8RVHYarWyLMssSRJLksTiOLbhcGhRFFm/39/byypvJICPU//h339u//HP//hKffPwyyvr+PLhN/bhJ58+dv6zr77euazwZ199vbO86vn48y8eu1fXdiUpw+WLdb+uhYnpXfX4cpf5/aRy4tL5XT6E/njmXbHwfvr2LovPx59/8VgC+0mx29UXCCGE0LFpnwngwWBQz/6dTCYWx7EtFgvLsszyPG+Mb7ow/un6+A9++OGHH374j5m/tQSwnFVQ5Jga9U754PlyHth/Cszf44OhsjrWdbXr21GA5Jd/CFSnD7qC6ztAHajv/jz88MMPP/zww3+4/Fr+WTOA4zi28Xhso9GIBDBC6Jl11QxmhBBCqKvadwK43+/baDSyOI5tOp3abDarZwAXRdGp8U/Xx3/www8//PDDf8z8rSSA79692wiQHFMQ/acPtr+mrPnp6Wkd4M3mYh1rSUFW9lvndCxwgSpovk21630NfVfbPjsf+qGyahd++OGHH3744T9s/tXq0SzgoihsPp9bkiQ2mUxIACOEEEIIIdSS9r0EdBRFNhqNGktAawzgxwtdGP90ffwHP/zwww8//MfM30oC+Pz8fGeAlNkWoALkgyXnBC7H9anj1WpVB0QAqn/tsty+fbXt25Ivqm+5bK7lvesB8PWHQVRHwQ8//PDDDz/8h8+/Wl0kgNM0tel0apPJpE7+sgcwQgghhBBC19M+E8C9Xs8Gg8HOBHBZllaWZafGP10f/8EPP/zwww//MfO3kgC+d+9eI1ByxgdBxwqUynlgKcyGq96wIzyw5IPsg602vG/67oO33W4f81GB9x3qfVmv1/DDDz/88MMP/xHwV1VVL/+cZZnNZjObTqc2HA6t3+8zAxghhBBCCKFrat8J4CiKLI5ji+PYZrOZJUliWZbVY4gujX+6Pv6DH3744Ycf/mPmb20GsAKl7LJ3VtI5OaVACNoH+Vmy8squq4wC7TPmh7ShM/zwww8//PDDvx/+5XJpeZ5bURSWZVm9BLSWiWMGMEIIIYQQQtfTvvcAHgwGFkVRPQM4SZLG3r9dGv90ffwHP/zwww8//MfM/1z2AF6vmxltQW6328b5EMyX3Ww2jSDruq9TAfD3+cD4TvSdqrrVvu8031m6HgYtPOd9gx9++OGHH374D5d/uVw2kr9JklgcxzYcDm0wGJAARgghhBBC6Jp6EWYAh0tAZ1lmeZ43xg9dGP90ffwHP/zwww8//MfM31oC2Dsjh9br5jrYPsChswqCHF+vLzYw1jnVpXNhXQqoOkDl/f1qSwFQ1t77GZaRP74zfFs6hh9++OGHH374D5t/tVrZYrGwLMssTdM6ATwajSyKIuv1ent7WeWNBDBCCCGEEDpUvWgzgGezmWVZZmVZPvbC99jHP10f/8EPP/zwww//MfO3kgC+c+dO3bicUQP6HsLLCQ+qcz6IPtj+5azKC86X3Ww2tQ8+0P68/+7/uFMb3idfRp9+2rXahh9++OGHH374D5t/vV5bnueW57mlaWrT6bSeARxFkQ0Gg729rPJGAhghhBBCCB2q9pkA7vf7FkVRnQCez+eWJInleW5lWVpZlp0a/3R9/Ac//PDDDz/8x8zfSgL4lVdeaTgsxwSqgIbw+vRTsFXPdrut61OwfWA3m0drXfvpzZvNxYbLqi8Mjs4p8Lru/Q8729e7q6x/GOCHH3744Ycf/sPlXy4f7QGsWcA+Adzv91kCGiGEEEIIoWtqnwngk5MTGwwGjSWgkySxxWJhVVU1EsBdGP90ffwHP/zwww8//MfM30oC+N69e7VTcsA7KoeqqqrB5ZgC5IMnCaqqKjs7O2sEWfX7dnXNd5TvULWvstvttg6g7zi16Tvdn1N7Pqjwww8//PDDD//h8xdFUSeA9TJoPB7bcDi04XBIAhghhBBCCKFrat97AA+HQxuNRvU/eyoBnOd5Peboyvin6+M/+OGHH3744T9m/tZnAPsASR5W2W4fcN8J6/X6sYD5AFXVxZRqD+0z7GGgdwX7sk4J21V7+hSD72D/HwDwww8//PDDD//h8hdFYUVRWJqmlqapxXFscRzbeDy20WhEAhghhBBCCKFrat97AEdRZKPRyMbjscVxbPP53NI0tbIsrSiKTo1/uj7+gx9++OGHH/5j5m8lAXz79m3bbrc7A+YdVaM6Xq8v1r/WPcvlshFMHwDB6thP4VYQ1IZ8UaAVEAXF+6Ryukft6rzKqB7fqSoLP/zwww8//PAfPn9RFPXyz0oAT6fTev/ffr+/t5dV3kgAI4QQQgihQ9W+ZwD7PYDjOLbZbGZZltUJ4C6Nf7o+/oMffvjhhx/+Y+ZvLQFcVRdrWUsCkwM+mD7YPog+aCrv6/T3hFl7wSoY8kHHYQf6+9Rh4b2+jO8A+SYe+OGHH3744Yf/8PmrqrI8zy3LMpvNZjabzWwymdhoNLLBYGC9Xm9vL6u8kQBGCCGEEEKHqn3vAawZwPp7P0kSy7Ks3ge4S+Ofro//4Icffvjhh/+Y+VtLAG82mxrEByB0VoH25Xzw/X2+TgXFA4Z/lOnYd46/rgz4ZQHdVc4/BN5PX76qKvjhhx9++OGH/wj4V6uVFUVhWZbZfD5vLP8cRRFLQCOEEEIIIXRNvQgzgIfDoU2nU0uSxObzuWVZVm8H06XxT9fHf/DDDz/88MN/zPytJIDv3r1bTz9WozqWM95hffcOr1YXGWoPFgZG5xQYBSfM2qsu34G+83wnhA+Av09BW6/XdfB0n/cNfvjhhx9++OE/fH4t+6ZZwEmS2HQ6tdFoZP1+nxnACCGEEEIIXVMvSgJ4PB7bdDq1+XxueZ7X44gujX+6Pv6DH3744Ycf/mPmbyUBfO/evbryMMt82Xc5sFwu62CEwRegoP09ui6Y1WpVr8Ot8mEQfMcoIDpWB6oO3Stf5ZvvOF8H/PDDDz/88MN/+Pyr1coWi4XleW5pmtp0OrXxeGyTyYQloBFCCCGEEGpB+0wADwYDi6LI4ji2yWRiSZLYbDazPM+tLEsry7JT45+uj//ghx9++OGH/5j5W90D+OzsrOGAGlQgPZB3SgHRdw/oP1WfgqgOEeRms7HT09NGJykzrg72bYQBDDvSs/jg6tzZ2VnNBD/88MMPP/zwHz7/anWxBHSappamab0HcBRF1u/39/ayyhsJYIQQQgghdKh6EWYA6588/RLQZVk2xkNdGP90ffwHP/zwww8//MfM30oC+Pz8/DEn1ZiHDAMbOiNYBU1OC1rlTk9PG9+Xy2UdCAVhVyeqrNpSoNQBak8dtctX+SM++QI//PDDDz/88B8+v/b80h7As9mMBDBCCCGEEEItap8J4H6/b6PRyMbjsY3HY4vj2LIsq/cA9i+LuzD+6fr4D3744YcffviPmb+VBPCdO3caFa/X64Zzm82mESTvjK4J3gfL16F7tttt3UFhsP13dW4IHgZc3/2xD7zKqrwPqOoP64Qffvjhhx9++A+Tf7lcWlmWlmWZzWazemk4EsAIIYQQQgi1o33PAB4MBjYcDm02m1mSJJamqWVZZovFwoqi6NT4p+vjP/jhhx9++OE/Zv5WEsB3796ts86+ETmlgOr6drt9DHq73db3CTIMhuqQlLn355UBr6qqEQxd8x2v87qm8zoOHwL5p+y7rq1WK/jhhx9++OGH/wj4q6qysixtsVhYkiR1Ang4HNpwOLSTk5O9vazyRgIYIYQQQggdql6EPYCHw6FNp1ObzWaWpqktFgvL89yKoujU+Kfr4z/44YcffvjhP2b+1vYADp2QFIj1el07LAfkjA+E7tf1sLwH9kGqqouseFVdTJNW8OWPD6D8Oj09bTwMqlvtrNfr2lfP4K/BDz/88MMPP/yHz18URT0DOE3TOgE8Ho8tiiLr9Xp7e1nljQQwQgghhBA6VL0ICeDRaGSTycTiOK5nAJdlWc8A7sr4p+vjP/jhhx9++OE/Zv7WZgDLieXyURbbN6pzy+WyDrbK+OCqE/z96/W68V1BCoPm21agFBS1E96rthRElfGd7cuozrBNlYUffvjhhx9++A+bX8qyzJIksel0anEcWxRFNhgMSAAjhBBCCCF0Tb0ICeDhcGjj8dhms1m9B3Ce51aWZafGP10f/8EPP/zwww//MfO3mgD2wdM0ZA/hGw6le0PI9bqZAfeQOvbXd8FqSrW+Kyvu/dOnr8vfo7p9B/n24Ycffvjhhx/+w+cvisIWi4VlWWbz+dziOLY4jm00GtlgMGAPYIQQQgghhK6pFyEB7GcAKwlcFIUVRdGp8U/Xx3/www8//PDDf8z8rSaAfaCUEfeB8UHQsQK1XF5MZZZzCqw6Q+dVnzLpm83FVGcfMF1bLi/W4faBURu7Aqngh52ttnRedcEPP/zwww8//IfPX1VVYx4AVzcAACAASURBVAno6XRaLwE9Go3YAxghhBBCCKFrap8J4F6v99gMYL8EdFmWnRr/dH38Bz/88MMPP/zHzN9aAliNygE54wPqA70LxJ8Ly4aB1Dnfng+k7xCd8x0sX6uqqjPk/rx/QHxgfYeH5+GHH3744Ycf/sPmr6qqngGcpqklSWKTycRGo5FFUcQMYIQQQgghhK6pfSaAT05OrN/v23A4rGf/agawkr9dGv90ffwHP/zwww8//MfM30oC+Pbt23Vjkg/CruD5wKisD2p4XxhEAemaAqAy3h/BqkPCtpbLRxly+bVaXWTmV6tHU6i9D75tzwE//PDDDz/88B82/3q9rhPAi8XCZrNZPft3OByyBzBCCCGEEELX1L6XgB4OhzYcDm0ymdh8Pq8TwH4s0ZXxT9fHf/DDDz/88MN/zPytzQCWYz4o+q6MtBr2QB7ST2P2Tqucny6t775NKeyI09PTRluqQ/f7+nwAN5tNg0OBVpkw6PDDDz/88MMP/2Hz637N/vUJ4CiKWAIaIYQQQgiha2qfCeB+v2+j0ajeA1jJ3zRNLc/zejzQlfFP18d/8MMPP/zww3/M/K3OAPYBFKyH8Rl274gvI8e2222jA6qqagTIn18ul422BK5g+04OO3RXZ3t/5bN0enpaB977Aj/88MMPP/zwHz6/6snz3JIkqfcA1jLQJIARQgghhBC6nvY9A1hLQE8mE0uSxLIsszzPLc/zehnorox/uj7+gx9++OGHH/5j5m8lAXzv3r2GQ3JktVo1oDyk4ORgmKX2xx5A94fnqupRxltBVkC8D75975/u3W63dRkFSD5K/oHRvWGHwA8//PDDDz/8h8lfVY/2AE7TtF4ObjKZ2HA4ZA9ghBBCCCGEWtC+9wDW9i5+D+A0Ta0oisZYpQvjn66P/+CHH3744Yf/mPlbXwJaUD4wPnMtB3Xefw8DLQgFx5fxwVBwffkwKGHdul9Bki++U/x175MegLBO+OGHH3744Yf/sPnLsrSyLG2xWDQSwOPxmAQwQgghhBBCLWjfM4D1z52TycSm06mlaWqLxaJOAHdp/NP18R/88MMPP/zwHzN/qwlgBcs3HJ4Lg6OgnJ5ebLrsvyuwCpQkeMH5e/Wp9lVP6JeCpfMqp0D5wO+617cPP/zwww8//PAfPr+Osyyz2WxmcRzbeDwmAYwQQgghhFBL2vcMYL8E9Gw2s8ViYVmWNZLAXRn/dH38Bz/88MMPP/zHzN/qHsByTI1XVVUHUY777yGg/y4IrYUtMP9yVhDr9dq22219fbV6lCE/OztrdN7Z2VnjuupQUHwnyQf5po70/vkOhR9++OGHH374D5+/LEsrisKyLLMsyyxJknoJ6MFgYL1eb28vq7x9+//+f/Z//c3fIIQQQgghdHD6f/7zf97b39HaA9jPAJ7P55ZlWePFcFfGP10f/8EPP/zwww//MfO3kgC+c+dOPe1YzoeB8QHVed8JPhCa0qygKxiqU0H2Hec7wHfk6elpHZzLOlhSvd5PnfPTuP19m82m7lj44Ycffvjhh/+w+bX8s2YBzOdzi+PYRqORRVFkJycne3tZhWEYhmEYhmHY9azX61kURTYej+sEsGYBa8zRpfFP18d/8MMPP/zww3/M/K0kgH/4wx82KvVBUsMCFICcUVCvCtxms6nL6JrvKGXVfcB0rLZ8oHVNmXXVq2CqTu+zPtXRnk8Bhh9++OGHH374D5t/vV5bnuf1EtDT6bR+ORRF0QszAxjDMAzDMAzDsGe3k5OTxh7A8/nckiSpl4Auy7JT45+uj//ghx9++OGH/5j5W5sB7J2TY2pIDni40LFQvoNUXxgYH1gPrXLqVH8+PPZlfFv+oVA5sYWd7MvDDz/88MMPP/yHy68ZwHmeW5qmFsexTSaTegbwi7IHMIZhGIZhGIZhz27a/3c0GjVmAOd5Xm8H06XxT9fHf/DDDz/88MN/zPytJIBfeeWVGtw7rGNBhU4r+65rq1Vz42UPt1wuG9n3qqrq9bF9G74TVFafu857f325zeZiI2bVLd/0nwLeL/jhhx9++OGH//D5dS5NU0vT1JIksdlsZqPRyIbDIUtAYxiGYRiGYdgBm5aAVgI4SRJbLBaWpqmVZdkY53Rh/NP18R/88MMPP/zwHzN/azOAlWkWkHdG06nDMvpUoENgn6UXtOoWTFVVj5VTPapD8kHQNWXZ1a7vDHWo6lY7nkV+ww8//PDDDz/8h89fVZUVRdGYATwej200GtlgMGAGMIZhGIZhGIYdsIV7AM9mM5vP540ZwF0a/3R9/Ac//PDDDz/8x8zfSgL4/Py84XAIoHMeUsdySADKroflwqCpvM+Yqx0fDAU9bMef00MQPgj+XvniA6+yug9++OGHH3744T9sfrW9WCxsPp/XewBrCWhmAGMYhmEYhmHY4dpgMLDhcGjD4bCeAaz9f4uiqPcA7sr4p+vjP/jhhx9++OE/Zv5WEsD37t1rOLkrUFV1kYXeBSs4ldXGynLWB9O3FXZg2LnqDGXh/X265jvQd4yfci1f1J7891l9+OGHH3744Yf/sPn1qQTwbDarE8AsAY1hGIZhGIZhh229Xs/6/b5FUVTPAF4sFnUC2I9fujD+6fr4D3744YcffviPmb/VGcCqVA34F6nh8Xq9bjgdZrLltA/2drttBMt3ShhkX5eu++ApcLpPHa62drURSveqHvjhhx9++OGH/7D5l8ul5XluWZbZbDaz2Wxmk8mkngHc6/X2/c4KwzAMwzAMw7DvaL1er/7bfjqdWpIkjVnAu8ZAxzz+6fr4D3744YcffviPmb+1BLAgwmDICTkmh/w1D68yCpbAlRFX3apH7SlguwKvIIbw2kR5s9k0fFKw5IeksuL0PsAPP/zwww8//IfPv1wurSxLS9PUZrOZxXHcWAaaPYAxDMMwDMMw7HBNewBrBnCSJJamqaVpWs8C7tL4p+vjP/jhhx9++OE/Zv5Wl4AWmIKjwK3X69qREE7XfMBXq2fbOFmfukd1hG2rE71fKqvg6H5JTD6wehB8Z8APP/zwww8//IfPXxSFLRYLy7KsXgJ6MplYFEU2HA5JAGMYhmEYhmHYAVuv16v3AR6PxxbHsc1mM8uyrF4Cukvjn66P/+CHH3744Yf/mPlbSQDfvXu3dkDOKBByRMc+2x06pWs+SJr2rHvDjvP1KjjqnPV6XdcXdpLOKZi67v0Pg+7r3VUWfvjhhx9++OE/bP6qqizPc1ssFvVycNPp1IbDoUVRxB7AGIZhGIZhGHbA1u/3bTAYNPYATpLEFouF5Xlev0Ttyvin6+M/+OGHH3744T9m/lYSwHfu3KmD4D99w3JQ5xUEH3zduyuAAg87zgfcB1ZB9fXoeLls/jGnY39d9+q8b188YWDhhx9++OGHH/7D5i+KwoqiqGcAx3FscRzbaDSywWBgg8Fg3++sMAzDMAzDMAz7jqYloMfjsU0mE4vj2ObzeT0DuCiKTo1/uj7+gx9++OGHH/5j5m8lAfzDH/6wDqZ3WI36oGw2F9Og9amA+0CEgdN3DxZ2xGr1KBMedqgUdoDaV9BUv7+uDvHH4b1+c2b44Ycffvjhh/9w+auqsrIsLcuyegbwZDKpZwCzBDSGYRiGYRiGHa7pnzr98s9pmlqWZfUM4C6Nf7o+/oMffvjhhx/+Y+ZvJQF8fn7ecDAEltbrdQ1wdnZWwytoCpYPpIKkOv2xD+By+Wi6tM+0yxe1uSuQOtY9vn2d9z74B8Q/PPDDDz/88MMP/+Hziy3LMkvT1OI4tslkYuPx2KIosl6vt+93VhiGYRiGYRiGfUfTDODRaNTY/zfLMivL0oqi6NT4p+vjP/jhhx9++OE/Zv5WEsD37t1rNKpGzs7Oaic8mKQA6poAVc4HR+X8dWW/fUBUlwKxXD7Kkvt6FAB1sO9cldW1sMM9SxhU+OGHH3744Yf/sPlXq5XleW55nluapjabzWw8HttoNGIGMIZhGIZhGIYduPV6PRsOhzaZTGwymdSr/uR5bmVZNsYgXRj/dH38Bz/88MMPP/zHzN9aAjh0YrvdPgaihuWYnBGcyslZOek7SNd9B4VB9J0RtuODrM4K7/McukfnPJMCu6sT4Icffvjhhx/+w+NfLh/tA5ymqSVJYtPptN4DOIoiOzk52fc7KwzDMAzDMAzDvqP1ej0bDAY2Go3qBPB8Prc0TeskcJfGP10f/8EPP/zwww//MfO3kgC+c+dOwwE5qbWx5bgPkL6rvM77AK3XF2tln56eNta7Du/zQQinQcsH3/Zms9lZznP4T/ni7wk7Dn744YcffvjhP2z+sizrPYCVBB6PxzaZTGwwGLAENIZhGIZhGIYdsGkPYC0BPZ1O6z2Ay7K05XLZqfFP18d/8MMPP/zww3/M/K3OAPZgfgpyCO0z08pKr1bNKc0eSlluZcQVAN9JKusD5utR4FSHD4Tq8r6GD4B/EFSH/PI+ww8//PDDDz/8h8sfJoD9DODhcMgS0BiGYRiGYRh2wKYZwPonzzAB7GcAd2H80/XxH/zwww8//PAfM39rCWDB+Mp9ICWBCiosEwZKAQjr9NAKoAB13d+jOqrqIot/enpa+6yA+bbW64t1vtWW7lVHqNPghx9++OGHH/7D56+qysqyrGf/xnFc7w82GAxIAGMYhmEYhmHYAdtgMLAoiuoE8Gw2szRN6yWgi6Lo1Pin6+M/+OGHH3744T9m/lYSwOfn53UAFBQ5KGd8RlqOhM4qqOv1ur7Hw/lAqS3fjm83rMvfo0D7gMlvcahOH3T/KR51FPzwww8//PDDf/j8RVFYnueWZZnN53ObTqc2mUxsOBxaFEU2GAz2/c4KwzAMwzAMw7DvaP1+30ajUZ0EjuPYkiSxLMusKAory7JT45+uj//ghx9++OGH/5j5W0kA371716rqYg1qOaTGvASqjLQc1nEYOMGojIKntjyYrumcguDbCgPk61Wdvqz3T+d9W+og+OGHH3744Yf/8PnLsqwTwLPZzGazWSMBzB7AGIZhGIZhGHa41uv1GjOAp9NpnQBeLBaNMUoXxj9dH//BDz/88MMP/zHzt5YAVoXeSTkqgDB4PvBySuV90JbLZb2hcthZm82mztyH07gVaJXzneXr0rUw2CqnoHqO8MGAH3744YcffvgPn7+qKlssFnUCOEkSm06n9ezfk5OTfb+zwjAMwzAMwzDsO1qv17N+v2/j8djG43H9T59KAC+Xy06Nf7o+/oMffvjhhx/+Y+ZvNQHsgyUHTk9P7fT0tAbx8AqInx6t4KouH0iV80FUHb59BSTsCP0RJ3/kqz517IOoNlS/f0HsfYIffvjhhx9++A+ff7VaWVEU9R7ASZLYZDKx8Xhs/X6fBDCGYRiGYRiGHbD1+32LosiiKLLJZGJJkth8Pq/3APbjhy6Mf7o+/oMffvjhhx/+Y+ZvJQF8+/btRoDkoKDlpI51Tc4pu+3B5LQPjIIadp4PmgJVVVWjE8NO9p2q87rXZ8s3m00t73vIAD/88MMPP/zwHz5/WZaNfYCVANY+YSwBjWEYhmEYhmGHa0oAa/nn6XRq8/nc8jxvvEDtyvin6+M/+OGHH3744T9m/lYSwHfu3GlAC9b/4STn1HhVPcpU69h/+rIKrC/jg7zZbBpAHlrn5IPOKQjb7bYOTtgBnsV3hNr25/298MMPP/zwww//4fJXVWVlWdpisbD5fF7vATwejy2KIuv3+/t+Z4VhGIZhGIZh2Hc07QE8Go3qJaDTNLXFYmFFUdRjma6Mf7o+/oMffvjhhx/+Y+ZvJQF8fn7eCI4aVnB9kBWUqrrISMuhMFgKqMAEI/iwrL77Tgrb9QEJv2+324Zvq9Wqni69Xq9tu93unNKtOuCHH3744Ycf/sPmXy6XVhTFzmWgR6MRCWAMwzAMwzAMO2Dr9Xo2Go3qBLCWgC6KwsqyrMcHXRn/dH38Bz/88MMPP/zHzN/aDGBNOw6DUlUXU5G1hrXO+U+/vrXq8Rsfq34fLAVFmXQFS8eqz3eWP7derxud6f1XHbvq3VUWfvjhhx9++OE/fP6yLK0sS8uyrE4AK/k7GAzYAxjDMAzDMAzDDth6vZ71+30bDof1MtBpmlqWZVaW5WNjomMf/3R9/Ac//PDDDz/8x8zfWgI4BAvh/Xk57oMk5zyQB/N1qpzAdKw6VMZ3kMBVr/+uDvV1np4+Wgt8u902poqrPh37ToIffvjhhx9++A+bX21qGeg4jm08HpMAxjAMwzAMw7AjsJOTExsOhzYej20ymdh8Pm8kf/0y0F0Y/3R9/Ac//PDDDz/8x8zfSgL47t27jQBuNptGkNRYCF1VVeOF63a7rcuEGe/1+mLdbWXtw8BU1cV0Zy8Pr/p9u/JJdapetev9D9vzQYcffvjhhx9++A+bvygKWywW9R7ASZLYdDq1KIosiiISwBiGYRiGYRh2wKY9gMfjscVxbHEc22w2q/cA1tihK+Ofro//4Icffvjhh/+Y+VvdA1gO6lgO+Sy1z0qHAffX/B9cOu8DrXL6rnOr1erS774dZddVh8/i+6CFvl3lD/zwww8//PDDf9j8VXUx+3c2m9l0OrXJZGJRFNlgMLBer7fvd1YYhmEYhmEYhn1HUwJYSeDZbGZpmtb/BKqZwF0Z/3R9/Ac//PDDDz/8x8zf2hLQqriqqjpDLSdXq1W9wbK+h9d9sKrqIvOtYx88lffBOj09rbPm8sHX56c9+04KO0vt6JqC54N91UMEP/zwww8//PAfLv9yubSiKCzPc8uyzKbTqY3HYxuPx9bv95kBjGEYhmEYhmEHbCcnJzYYDOoloJMksfl8bnmeW1U9+mfQLo1/uj7+gx9++OGHH/5j5m8lAXz79u1G8E5PTxtZaDngYRTUzWbTcM5D+nMCE7SHCjPcHlJBkNSu/NE53e999p3mO0HlFOTw4YEffvjhhx9++A+TvygKW61WlmWZJUliSZJYHMc2HA4tiiLr9/v7fmeFYRiGYRiGYdh3tMFgUM/+nUwmFsexLRYLy7LM8jxvjG+6MP7p+vgPfvjhhx9++I+Zv7UEsJxVUOSYGvVO+eD5ch7YfwrM3+ODobI61nW169tRgOSXfwhUpw+6gus7QB2o7/48/PDDDz/88MN/uPxa/lkzgOM4tvF4bKPRiAQwhmEYhmEYhh24DQYD6/f7NhqNLI5jm06nNpvN6hnARVF0avzT9fEf/PDDDz/88B8zfysJ4Lt37zYCJMcURP/pg+2vKWt+enpaB3izuVjHWlKQlf3WOR0LXKAKmm9T7XpfQ9/Vts/Oh36orNqFH3744YcffvgPm3+1ejQLuCgKm8/nliSJTSYTEsAYhmEYhmEYdgR2cnJiURTZaDRqLAGtMYAfL3Rh/NP18R/88MMPP/zwHzN/Kwng8/PznQFSZluACpAPlpwTuBzXp45Xq1UdEAGo/rXLcvv21bZvS76ovuWyuZb3rgfA1x8GUR0FP/zwww8//PAfPv9qdZEATtPUptOpTSaTOvnLHsAYhmEYhmEYdrjW6/VsMBjsTACXZWllWXZq/NP18R/88MMPP/zwHzN/Kwnge/fuNQIlZ3wQdKxAqZwHlsJsuOoNO8IDSz7IPthqw/um7z542+32MR8VeN+h3pf1eg0//PDDDz/88B8Bf1VV9fLPWZbZbDaz6XRqw+HQ+v0+M4AxDMMwDMMw7ICt1+tZFEUWx7HFcWyz2cySJLEsy+oxRJfGP10f/8EPP/zwww//MfO3NgNYgVJ22Tsr6ZycUiAE7YP8LFl5ZddVRoH2GfND2tAZfvjhhx9++OHfD/9yubQ8z60oCsuyrF4CWsvEMQN4f/bBnz+0f/jZv+1c2xiGYRiGYVh7NhgMbDAYWBRF9QzgJEkae/92afzT9fEf/PDDDz/88B8z/3PZA3i9bma0BbndbhvnQzBfdrPZNIKs675OBcDf5wPjO9F3qupW+77TfGfpehi08Jz3DX744YcffvjhP1z+5XLZSP4mSWJxHNtwOLTBYEACeI/29//Fv7G/+0//qHNtYxiGYRiGYe2ZZgCHS0BnWWZ5njfGD10Y/3R9/Ac//PDDDz/8x8zfWgLYOyOH1uvmOtg+wKGzCoIcX68vNjDWOdWlc2FdCqg6QOX9/WpLAVDW3vsZlpE/vjN8WzqGH3744YcffvgPm3+1WtlisbAsyyxN0zoBPBqNLIoi6/V6+35n1Vl72iTsN3/9Nzb9/T+2H9z/uf29jz9/7PofPvhLW/38X9pv/N4f2PT3/9j+8MFfttY2hmEYhmEY9mLbrhnAs9nMsiyzsiwfe+F77OOfro//4Icffvjhh/+Y+VtJAN+5c6duXM6oAX0P4eWEB9U5H0QfbP9yVuUF58tuNpvaBx9of95/93/cqQ3vky+jTz/tWm3DDz/88MMPP/yHzb9ery3Pc8vz3NI0tel0Ws8AjqLIBoPBvt9ZddaeNQk7/f0/3pkA/o3f+4N6Oed/8q//nf3g/s9bbxvDMAzDMAx7Ma3f71sURXUCeD6fW5Iklue5lWVpZVl2avzT9fEf/PDDDz/88B8zfysJ4FdeeaXhsBwTqAIawuvTT8FWPdvttq5PwfaB3WwerXXtpzdvNhcbLqu+MDg6p8Druvc/7Gxf766y/mGAH3744YcffvgPl3+5fLQHsGYB+wRwv99nCeg9WhsJ4H/yr/+d/d1/+kf2zV//TX3u7/7TP3ri/r4kgDEMwzAMw47DTk5ObDAYNJaATpLEFouFVVXVSAB3YfzT9fEf/PDDDz/88B8zfysJ4Hv37tVOyQHvqByqqqoGl2MKkA+eJKiqquzs7KwRZNXv29U131G+Q9W+ym632zqAvuPUpu90f07t+aDCDz/88MMPP/yHz18URZ0A1sug8Xhsw+HQhsMhCeA9WhsJ4L/38ef2yj//X5947rptYxiGYRiGYS+m9Xo9Gw6HNhqN6n/2VAI4z/N6zNGV8U/Xx3/www8//PDDf8z8rc8A9gGSPKyy3T7gvhPW6/VjAfMBqqqLKdUe2mfYw0DvCvZlnRK2q/b0KQbfwf4/AOCHH3744Ycf/sPlL4rCiqKwNE0tTVOL49jiOLbxeGyj0YgE8B6tjQTwrnNPUy8JYAzDMAzDsOMw7f87Go1sPB5bHMc2n88tTVMry9KKoujU+Kfr4z/44YcffvjhP2b+VhLAt2/ftu12uzNg3lE1quP1+mL9a92zXC4bwfQBEKyO/RRuBUFtyBcFWgFRULxPKqd71K7Oq4zq8Z2qsvDDDz/88MMP/+HzF0VRL/+sBPB0Oq33/+33+/t+Z9VZYwYwhmEYhmEYdl3r9XqNPYDjOLbZbGZZltUJ4C6Nf7o+/oMffvjhhx/+Y+ZvLQFcVRdrWUsCkwM+mD7YPog+aCrv6/T3hFl7wSoY8kHHYQf6+9Rh4b2+jO8A+SYe+OGHH3744Yf/8PmrqrI8zy3LMpvNZjabzWwymdhoNLLBYGC9Xm/f76w6a23tAfyD+z9vnPuN3/sD9gDGMAzDMAzriJ2cnNQzgPX3fpIklmVZvQ9wl8Y/XR//wQ8//PDDD/8x87eWAN5sNjWID0DorALty/ng+/t8nQqKBwz/KNOx7xx/XRnwywK6q5x/CLyfvnxVVfDDDz/88MMP/xHwr1YrK4rCsiyz+XzeWP45iiKWgN6jtZEANnuU8P37/+LfmJnZP/zs39pv/N4f2Dd//Tetto1hGIZhGIa9mKYZwMPh0KbTqSVJYvP53LIsq7eD6dL4p+vjP/jhhx9++OE/Zv5WEsB3796tpx+rUR3LGe+wvnuHV6uLDLUHCwOjcwqMghNm7VWX70Dfeb4TwgfA36egrdfrOni6z/sGP/zwww8//PAfPr+WfdMs4CRJbDqd2mg0sn6/zwzgPVpbCeA/fPCXtvr5v7Qf3P+5rX7+L+2DP3/YetsYhmEYhmHYi2k+ATwej206ndp8Prc8z+txRJfGP10f/8EPP/zwww//MfO3kgC+d+9eXXmYZb7suxxYLpd1MMLgC1DQ/h5dF8xqtarX4Vb5MAi+YxQQHasDVYfula/yzXecrwN++OGHH3744T98/tVqZYvFwvI8tzRNbTqd2ng8tslkwhLQe7Z9JmFJAGMYhmEYhh2HDQYDi6LI4ji2yWRiSZLYbDazPM+tLEsry7JT45+uj//ghx9++OGH/5j5W90D+OzsrOGAGlQgPZB3SgHRdw/oP1WfgqgOEeRms7HT09NGJykzrg72bYQBDDvSs/jg6tzZ2VnNBD/88MMPP/zwHz7/anWxBHSappamab0HcBRF1u/39/3OqrP2+f/5n+wPH/xl59rGMAzDMAzD2jPNANY/efoloMuybIyHujD+6fr4D3744YcffviPmb+VBPD5+fljTqoxDxkGNnRGsAqanBa0yp2enja+L5fLOhAKwq5OVFm1pUCpA9SeOmqXr/JHfPIFfvjhhx9++OE/fH7t+aU9gGezGQlgDMMwDMMwDDsS6/f7NhqNbDwe23g8tjiOLcuyeg9g/7K4C+Ofro//4Icffvjhh/+Y+VtJAN+5c6dR8Xq9bji32WwaQfLO6JrgfbB8Hbpnu93WHRQG239X54bgYcD13R/7wKusyvuAqv6wTvjhhx9++OGH/zD5l8ullWVpWZbZbDarl4YjAYxhGIZhGIZhh2+9Xs8Gg4EN///23uZ1liy97+w/Y/CmGJiGX2ZGRGZkREZkvOTrhftWtemFKLwSaCG0MAUSyEYr272ZgZHai5ZhRpJXPTIWaOHyYK8KyxKYwiC/1MpW2cymNqJVarVUfeUBj3lmcfme3xPn5r3VfZ333oqMzxceMjLixDnP5zlZxe+J5544aWpFUVhZllZVldV1bdvt1tq2nVT+M/X8D3744Ycffvhvmf8qBeDHjx+HqrMfRE4poLp+Pp9fgD6fz+E+QcbBUB8yVe79eVXA+74fBEPX/MTrvK7pQbO5tQAAIABJREFUvI7jH4H8U/Vd1/b7Pfzwww8//PDDfwP8fd9b13W23W6tLMtQAE7T1NI0tbu7u3f9zAohhBBCCCH0mtIewGma2nq9tqIorKoq22631jSNtW07qfxn6vkf/PDDDz/88N8y/9X2AI6dkCkQh8MhOCwH5IwPhO7X9bi9B/ZB6vv7qnjf3y+TVvDljw+g/DqdToMfg/rWOIfDIfjqGfw1+OGHH3744Yd//Pxt24YVwFVVhQLwcrm0JElsNpu962dWCCGEEEIIodeUCsBZltlqtbI8z8MK4K7rwgrgqeQ/U8//4Icffvjhh/+W+a+2AlhO7HbPq9h+UJ3b7XYh2Grjg6tJ8PcfDofBdwUpDpofW4FSUDROfK/GUhDVxk+2b6M+4zHVFn744YcffvjhHze/rK5rK8vS1uu15XluSZLYYrGgAIwQQgghhNCI5VcAL5dLK4oi7AHcNI11XTep/Gfq+R/88MMPP/zw3zL/VQvAPnhahuwh/MCx6d4Y8nAYVsA9pI799UuwWlKt76qKe//06fvy96hvP0F+fPjhhx9++OGHf/z8bdvadru1uq5ts9lYnueW57llWWaLxYI9gBFCCCGEEBqxLq0AVhG4bVtr23ZS+c/U8z/44Ycffvjhv2X+qxaAfaBUEfeB8UHQsQK1290vZZZzCqwmQ+fVnyrpx+P9UmcfMF3b7e7fw+0DozEuBVLBjydbY+m8+oIffvjhhx9++MfP3/f94BXQ6/U6vAI6yzL2AEYIIYQQQmjEms1mL6wA9q+A7rpuUvnP1PM/+OGHH3744b9l/qsVgDWoHJAzPqA+0JdA/Lm4bRxInfPj+UD6CdE5P8Hyte/7UCH35/0PxAfWT3h8Hn744YcffvjhHzd/3/dhBXBVVVaWpa1WK8uyzJIkYQUwQgghhBBCI9bd3Z3N53NL0zSs/tUKYBV/p5T/TD3/gx9++OGHH/5b5r9KAfjhw4dhMJkPwqXg+cCorQ9qfF8cRAHpmgKgNt4fwWpC4rF2u+cVcvm1399X5vf750uovQ9+bM8BP/zwww8//PCPm/9wOIQC8Ha7taIowurfNE3ZAxghhBBCCKERa7FYWJqmlqaprVYr22w2oQDsc4mp5D9Tz//ghx9++OGH/5b5r7YCWI75oOi7KtIa2AN5SL+M2Tutdn65tL77MWXxRJxOp8FY6kP3+/58AI/H44BDgVabOOjwww8//PDDD/+4+XW/Vv/6AnCSJLwCGiGEEEIIoRFrPp9blmVhD2AVf6uqsqZpQj4wlfxn6vkf/PDDDz/88N8y/1VXAPsACtbD+Aq7d8S3kWPn83kwAX3fDwLkz+92u8FYAlew/STHE3ppsr2/8ll2Op1C4L0v8MMPP/zwww//+PnVT9M0VpZl2ANYr4GmAIwQQgghhNB4tVgswiugV6uVlWVpdV1b0zTWNE14DfRU8p+p53/www8//PDDf8v8VykAP3nyZOCQHNnv9wMoDyk4ORhXqf2xB9D98bm+f17xVpAVEO+DH9/7p3vP53NoowDJR5n/wejeeELghx9++OGHH/5x8vf98z2Aq6oKr4NbrVaWpil7ACOEEEIIITRy3d3dhe1d/B7AVVVZ27aDXGUK+c/U8z/44Ycffvjhv2X+q78CWlA+ML5yLQd13n+PAy0IBce38cFQcH37OChx37pfQZIvflL8de+TfgBxn/DDDz/88MMP/7j5u66zrutsu90OCsDL5ZICMEIIIYQQQiOX9gBOksRWq5Wt12urqsq2220oAE8p/5l6/gc//PDDDz/8t8x/1QKwguUHjs/FwVFQTqf7TZf9dwVWgZIJXnD+Xn1qfPUT+6Vg6bzaKVA+8Jfu9ePDDz/88MMPP/zj59dxXddWFIXleW7L5ZICMEIIIYQQQjegu7u7wSugi6Kw7XZrdV0PisBTyX+mnv/BDz/88MMP/y3zX3UPYDmmwfu+D0GU4/57DOi/C0LvwhaYfzgriMPhYOfzOVzf759XyB88eDCYvAcPHgyuqw8FxU+SfJBvmkjvn59Q+OGHH3744Yd//Pxd11nbtlbXtdV1bWVZhldALxYLm81m7/qZFUIIIYQQQug1pT2A/QrgzWZjdV0PHgxPJf+Zev4HP/zwww8//LfMf5UC8KNHj8KyYzkfB8YHVOf9JPhAaEmzgq5gqE8F2U+cnwA/kafTKQTnZRMsU7/eT53zy7j9fcfjMUws/PDDDz/88MM/bn69/lmrADabjeV5blmWWZIkdnd3966fWSGEEEIIIYReU7PZzJIkseVyGQrAWgWsnGNK+c/U8z/44Ycffvjhv2X+qxSAP/jgg0GnPkgaWIACkDMK6qsCdzweQxtd8xOlqroPmI41lg+0rqmyrn4VTPXpfdanJtrzKcDwww8//PDDD/+4+Q+HgzVNE14BvV6vw8OhJElYAYwQQgghhNCIdXd3N9gDeLPZWFmW4RXQXddNKv+Zev4HP/zwww8//LfMf7UVwN45OaaB5ICHix2LzU+Q+osD4wProdVOk+rPx8e+jR/L/yjUTmzxJPv28MMPP/zwww//ePm1ArhpGquqyvI8t9VqFVYAswcwQgghhBBC45X2/82ybLACuGmasB3MlPKfqed/8MMPP/zww3/L/FcpAL///vsB3DusY0HFTqv6rmv7/XDjZQ+32+0G1fe+78P7sf0YfhLUVp+Xznt/fbvj8X4jZvUt3/QvBbxf8MMPP/zwww//+Pl1rqoqq6rKyrK0oigsyzJL05RXQCOEEEIIITRi6RXQKgCXZWnb7daqqrKu6wZ5zhTyn6nnf/DDDz/88MN/y/xXWwGsSrOAvDNaTh230acCHQP7Kr2g1bdg+r5/oZ36UR8yHwRdU5Vd4/rJ0ISqb43jWeQ3/PDDDz/88MM/fv6+761t28EK4OVyaVmW2WKxYAUwQgghhBBCI1a8B3BRFLbZbAYrgKeU/0w9/4Mffvjhhx/+W+a/SgH46dOnA4djAJ3zkDqWQwJQdT1uFwdN7X3FXOP4YCjo8Tj+nH4E8Q/B3ytffODVVvfBDz/88MMPP/zj5tfY2+3WNptN2ANYr4BmBTBCCCGEEELj1WKxsDRNLU3TsAJY+/+2bRv2AJ5K/jP1/A9++OGHH374b5n/KgXgJ0+eDJy8FKi+v69CX4IVnNpqY2U564Ppx4onMJ5cTYaq8P4+XfMT6CfGL7mWLxpP/vuqPvzwww8//PDDP25+faoAXBRFKADzCmiEEEIIIYTGrdlsZvP53JIkCSuAt9ttKAD7/GUK+c/U8z/44Ycffvjhv2X+q64AVqcawD9IjY8Ph8PA6biSLad9sM/n8yBYflLiIPu+dN0HT4HTfZpwjXVpjNh0r/qBH3744YcffvjHzb/b7axpGqvr2oqisKIobLVahRXAs9nsXT+zQgghhBBCCL2mZrNZ+Nt+vV5bWZaDVcCXcqBbzn+mnv/BDz/88MMP/y3zX60ALIg4GHJCjskhf83Dq42CJXBVxNW3+tF4CtilwCuIMbw2UT4ejwOfFCz5IVNbcXof4Icffvjhhx/+8fPvdjvrus6qqrKiKCzP88FroNkDGCGEEEIIofFKewBrBXBZllZVlVVVFVYBTyn/mXr+Bz/88MMPP/y3zH/VV0ALTMFR4A6HQ3AkhtM1H/D9/mfbOFmfukd9xGNrEr1faqvg6H6ZmHxg9UPwkwE//PDDDz/88I+fv21b2263Vtd1eAX0arWyJEksTVMKwAghhBBCCI1Ys9ks7AO8XC4tz3MrisLqug6vgJ5S/jP1/A9++OGHH374b5n/KgXgx48fBwfkjAIhR3Tsq92xU7rmg6Rlz7o3njjfr4KjyTkcDqG/eJJ0TsHUde9/HHTf76W28MMPP/zwww//uPn7vremaWy73YbXwa3Xa0vT1JIkYQ9ghBBCCCGERqz5fG6LxWKwB3BZlrbdbq1pmvAQdSr5z9TzP/jhhx9++OG/Zf6rFIAfPXoUguA//cByUOcVBB983XspgAKPJ84H3AdWQfX96Hi3G/4xp2N/XffqvB9fPHFg4Ycffvjhhx/+cfO3bWtt24YVwHmeW57nlmWZLRYLWywW7/qZFUIIIYQQQug1pVdAL5dLW61Wlue5bTabsAK4bdtJ5T9Tz//ghx9++OGH/5b5r1IA/uCDD0IwvcMa1AfleLxfBq1PBdwHIg6cvnuweCL2++eV8HhCZfEEaHwFTf3765oQfxzf6zdnhh9++OGHH374x8vf9711XWd1XYcVwKvVKqwA5hXQCCGEEEIIjVf6R53+9c9VVVld12EF8JTyn6nnf/DDDz/88MN/y/xXKQA/ffp04GAMLDscDgHgwYMHAV5BU7B8IBUk9emPfQB3u+fLpX2lXb5ozEuB1LHu8ePrvPfB/0D8jwd++OGHH3744R8/v9jquraqqizPc1utVrZcLi1JEpvNZu/6mRVCCCGEEELoNaUVwFmWDfb/revauq6ztm0nlf9MPf+DH3744Ycf/lvmv0oB+MmTJ4NBNciDBw+CEx5MpgDqmgDVzgdH7fx1Vb99QNSXArHbPa+S+34UAE2wn1y11bV4wj1LHFT44Ycffvjhh3/c/Pv93pqmsaZprKoqK4rClsulZVnGCmCEEEIIIYRGrtlsZmma2mq1stVqFd760zSNdV03yEGmkP9MPf+DH3744Ycf/lvmv1oBOHbifD6/AKKB5ZicEZzayVk56SdI1/0ExUH0kxGP44OsyYrv8xy6R+c8kwJ7aRLghx9++OGHH/7x8e92z/cBrqrKyrK09Xod9gBOksTu7u7e9TMrhBBCCCGE0GtqNpvZYrGwLMtCAXiz2VhVVaEIPKX8Z+r5H/zwww8//PDfMv9VCsCPHj0aOCAn9W5sOe4DpO9qr/M+QIfD/buyT6fT4H3X8X0+CPEyaPngxz4ejxfbeQ7/KV/8PfHEwQ8//PDDDz/84+bvui7sAawi8HK5tNVqZYvFgldAI4QQQgghNGJpD2C9Anq9Xoc9gLuus91uN6n8Z+r5H/zwww8//PDfMv9VVwB7ML8EOYb2lWlVpff74ZJmD6UqtyriCoCfJLX1AfP9KHDqwwdCfXlf4x+A/yGoD/nlfYYffvjhhx9++MfLHxeA/QrgNE15BTRCCCGEEEIjllYA6x95xgVgvwJ4CvnP1PM/+OGHH3744b9l/qsVgAXjO/eBlAlUUHGbOFAKQNynh1YABajr/h710ff3VfzT6RR8VsD8WIfD/Xu+NZbu1URo0uCHH3744Ycf/vHz931vXdeF1b95nof9wRaLBQVghBBCCCGERqzFYmFJkoQCcFEUVlVVeAV027aTyn+mnv/BDz/88MMP/y3zX6UA/PTp0xAABUUOyhlfkZYjsbMK6uFwCPd4OB8ojeXH8ePGffl7FGgfMPktDvXpg+4/xaOJgh9++OGHH374x8/ftq01TWN1Xdtms7H1em2r1crSNLUkSWyxWLzrZ1YIIYQQQgih19R8Prcsy0IROM9zK8vS6rq2tm2t67pJ5T9Tz//ghx9++OGH/5b5r1IAfvz4sfX9/Tuo5ZAG8yZQVaTlsI7jwAlGbRQ8jeXBdE3nFAQ/Vhwg36/69G29fzrvx9IEwQ8//PDDDz/84+fvui4UgIuisKIoBgVg9gBGCCGEEEJovJrNZoMVwOv1OhSAt9vtIEeZQv4z9fwPfvjhhx9++G+Z/2oFYHXonZSjAoiD5wMvp9TeB22324UNlePJOh6PoXIfL+NWoNXOT5bvS9fiYKudguo54h8G/PDDDz/88MM/fv6+72273YYCcFmWtl6vw+rfu7u7d/3MCiGEEEIIIfSams1mNp/Pbblc2nK5DP/oUwXg3W43qfxn6vkf/PDDDz/88N8y/1ULwD5YcuB0OtnpdAogHl4B8cujFVz15QOpdj6I6sOPr4DEE6E/4uSPfNWnjn0QNYb69w+IvU/www8//PDDD//4+ff7vbVtG/YALsvSVquVLZdLm8/nFIARQgghhBAasebzuSVJYkmS2Gq1srIsbbPZhD2Aff4whfxn6vkf/PDDDz/88N8y/1UKwA8fPhwESA4KWk7qWNfknKrbHkxO+8AoqPHk+aApUH3fDyYxnmQ/qTqve321/Hg8BvO+xwzwww8//PDDD//4+buuG+wDrAKw9gnjFdAIIYQQQgiNVyoA6/XP6/XaNpuNNU0zeIA6lfxn6vkf/PDDDz/88N8y/1UKwI8ePRpAC9b/4STnNHjfP69U69h/+rYKrG/jg3w8HgdAHlrn5IPOKQjn8zkEJ54Az+InQmP78/5e+OGHH3744Yd/vPx931vXdbbdbm2z2YQ9gJfLpSVJYvP5/F0/s0IIIYQQQgi9prQHcJZl4RXQVVXZdru1tm1DLjOV/Gfq+R/88MMPP/zw3zL/VQrAT58+HQRHAyu4PsgKSt/fV6TlUBwsBVRgghF83Fbf/STF4/qAxN/P5/PAt/1+H5ZLHw4HO5/PF5d0qw/44Ycffvjhh3/c/Lvdztq2vfga6CzLKAAjhBBCCCE0Ys1mM8uyLBSA9Qrotm2t67qQH0wl/5l6/gc//PDDDz/8t8x/tRXAWnYcB6Xv75ci6x3WOuc//fut1Y/f+Fj9+2ApKKqkK1g6Vn9+svy5w+EwmEzvv/q41O+ltvDDDz/88MMP//j5u66zruusrutQAFbxd7FYsAcwQgghhBBCI9ZsNrP5fG5pmobXQFdVZXVdW9d1L+REt57/TD3/gx9++OGHH/5b5r9aATgGi+H9eTnugyTnPJAH832qncB0rD7Uxk+QwNWv/64J9X2eTs/fBX4+nwdLxdWfjv0kwQ8//PDDDz/84+bXmHoNdJ7ntlwuKQAjhBBCCCF0A7q7u7M0TW25XNpqtbLNZjMo/vrXQE8h/5l6/gc//PDDDz/8t8x/lQLw48ePBwE8Ho+DIGmwGLrv+8ED1/P5HNrEFe/D4f6926rax4Hp+/vlzt48vPr348on9al+Na73Px7PBx1++OGHH3744R83f9u2tt1uwx7AZVnaer22JEksSRIKwAghhBBCCI1Y2gN4uVxanueW57kVRRH2AFbuMJX8Z+r5H/zwww8//PDfMv9V9wCWgzqWQ75K7avSccD9Nf8Hl877QKudvuvcfr9/6Xc/jqrr6sNX8X3QYt9e5Q/88MMPP/zwwz9u/r6/X/1bFIWt12tbrVaWJIktFgubzWbv+pkVQgghhBBC6DWlArCKwEVRWFVV4R+BaiXwVPKfqed/8MMPP/zww3/L/Fd7BbQ67vs+VKjl5H6/Dxss63t83Qer7+8r3zr2wVN7H6zT6RSq5vLB9+eXPftJiidL4+iagueD/aofEfzwww8//PDDP17+3W5nbdta0zRW17Wt1+vwejgVgPU5m83s7u4ufC4WC5vP5+GaHi757/F13a/j+Xxud3d34fhV7eWLXk0tH3xbfff96Fhjxed8v74ftYUffvjhhx9++OGHH/6x8stH/Y1flqVtNhtrmsb6/vk/Bp1S/jP1/A9++OGHH374b5n/KgXghw8fDoJ3Op0GVWg54GEU1OPxOHDOQ/pzAhO0h4or3B5SQZBpXPmjc7rf++wnzU+C2inI8Y8Hfvjhhx9++OEfJ7/+xX/8CmjtAyzTw67FYhFWB2dZZmmaWpqmliSJzedzy7LM5vN5WGWQpqktFgtL09SyLAvn1Y83jaH79V33xWPF93rTuPJH53R/7HPsk47lN/zwww8//PDDDz/88I+RX3/P6/XP6/Xamqax7XZrTdMMcpEp5D9Tz//ghx9++OGH/5b5r1YAlrMKihzToN4pHzzfLv4jywdewGrng6G2OtZ1jevHUYDkl/8RqE8fdAXXT4AmUN/9efjhhx9++OGHf9z8TdMMXgOth0PL5dKWy+XggZIeIi2Xy8EDsiRJwsMlPah6Wbv4Hn/vYrEY3KMxfVsd+4dccd86r7Z64KZj74Pvwz9A8+fghx9++OGHH3744Yd/jPzL5dLSNA2rf7UCuOs62+12YQXwlPKfqed/8MMPP/zww3+r/FcpAD9+/HgQIDmmIPpPH2x/TVXz0+kUAnw83r/HWqYgq/qtczoWuEAVND+mxvW+xr5rbF+dj/1QW40LP/zwww8//PCPn1/tttutVVVl6/Xa8jwfPNDSwyU9gNJDLn2/ZHqQFZ+T6QGZHkp5u3TNP1zz/fsHbZfGjH2N+0jTNHz6Mfx3+OGHH3744YcffvjhHyt/lmVh9W9d17bdbkNuMMX8Z+r5H/zwww8//PDfKv9VCsBPnz69GKDj8TgAVIB8sOScwOW4PnW83+9DQASg/g+uyu3H19h+LPmi/na74bu8L/0AfP9xEDVR8MMPP/zwww//bfDre9M0ttlsrCiK8OBJD5DiB1cy/5AqSRJbrVbhIZN/4KQ+VqvVCw+r1Id/mOVXNFx6SOfHjx9ueV98m9Vq9cLDNI0lv3QtfoAGP/zwww8//PDDDz/8Y+XPshcLwMonppj/TD3/gx9++OGHH/5b5b9KAfjJkyeDQMkZHwQdK1Bq54FlcTVc/cYT4YFlPsg+2BrD+6bvPnjn8/kFHxV4P6Hel8PhAD/88MMPP/zw3xB/13XWtm3YB9g/LNKDKD0o8w+3dP7SAyz/YCp+KKYHVHoopgdavp3u10M7b/H1S2O87GGeHobFPvoHbXF/8MMPP/zwww8//PDDP0Z++VcUhRVFYZvNxuq6tq7rJp3/TD3/gx9++OGHH/5b5L/aCmAFStVl76xM5+SUAiFoH+SfpSqv6rraKNC+Yj6mDZ3hhx9++OGHH/53xy8f27a1uq5tvV7bcrm0PM/DQyM9ONIDMl8gjh9OxQ+//EMr3XdpVYbMX/P9a3WF2uhBW7wCw/uh+9VO1/0DMvX9qtUc8MMPP/zwww8//PDDP1Z+Ha/Xa6uqKqwAjnOJqeQ/U8//4Icffvjhh/9W+d/IHsCHw7CiLcjz+Tw4H4P5tsfjcRBkXfd9KgD+Ph8YP4l+UtW3xveT5idL1+Ogxee8b/DDDz/88MMP/7j5+763pmmsrmurqmrwCuj4QdKrVhf4lQ3+u+7zD6pkfuVEPMalPuKVDt4P/8DO9x0/HPMP1eIx5Uc8Fvzwww8//PDDDz/88I+VX4XgoihCAbhpGuu6bpL5z9TzP/jhhx9++OG/Vf6rFYC9M3LocBi+B9sHOHZWQZDjh8P9BsY6p750Lu5LAdUEqL2/X2MpAKraez/jNvLHT4YfS8fwww8//PDDD/+4+Q+HgzVNY03T2Ha7taqqrCxLy/N88MAqfgC1WCxssVi88BBqsVgM2sbf/UMzPYTTg6qve7AW95WmqS0Wixf61Pcsy4KPWTbcW82f9xzeXvUADn744Ycffvjhhx9++MfCr2MVgDebjTVN80IeNIX8Z+r5H/zwww8//PDfMv9VCsCPHj0Kg8sZDaDvMbyc8KA654Pog60+9V1APpAClA8+0P68/66geb+9T76NPv2ya40NP/zwww8//PCPm/94PFrbtuH1z0VR2Hq9Dg+Ksiyz+Xw+eOC1WCxsPp9bkiQvfHqbz+eWpmm4pgdSOidTv3HfL3ugFj+UUz9xe/Wt7/7eSz75Nv7BGfzwww8//PDDDz/88I+VXwXiLMssz/NQAG7b1rquG+QRU8h/pp7/wQ8//PDDD/8t81+lAPz+++8PHJZjAlVAY3h9+iXY6ud8Pof+FGwf2OPx+buu/fLm4/F+w2X1FwdH5xR4Xff+x5Pt+73U1v8Y4Icffvjhhx/+8fLvdruwAlj7/+Z5Hh5WzWYzm81mdnd3Z4vFwu7u7uzu7s5ms5nN5/NwTce6R+f8p67p+93dnSVJEvpT/7qutnqQpWu+X99G9/hzutePqXaxj7G/cVv44Ycffvjhhx9++OEfG/9sNgvF6NVqZWVZWlmWYQWwXgM9lfxn6vkf/PDDDz/88N8y/1UKwE+ePAlOyQHvqBzq+z6AyzEFyAdPJqi+7+3BgweDIKt/P66u+YnyE6rx1fZ8PocA+onTmH7S/TmN54MKP/zwww8//PCPn79t2/D6Zz0M8vv/3t3dGUIIIYQQQmicms1mYRWw/rFnWZZhH2DlHFPJf6ae/8EPP/zwww//LfNffQWwD5DMw6ra7QPuJ+FwOLwQMB+gvr9fUu2hfYU9DvSlYL9sUuJxNZ4+xeAn2P8LAPjhhx9++OGHf7z8ev1zVVVWVZXleR72/82yjAIwQgghhBBCI5Z/tfVyubQ8z22z2VhVVdZ1nbVtO6n8Z+r5H/zwww8//PDfMv9VCsAPHz608/l8MWDeUQ2q48Ph/v3Xume32w2C6QMgWB37JdwKgsaQLwq0AqKgeJ/UTvdoXJ1XG/XjJ1Vt4Ycffvjhhx/+8fO3bWvb7dbqug4F4PV6PdiPDCGEEEIIITRO6RXQSZLYarWyPM+tKAqr6zoUgKeU/0w9/4Mffvjhhx/+W+a/WgG47+/fZS0TmBzwwfTB9kH0QVN736e/J67aC1bBkA86jifQ36cJi+/1bfwEyDfxwA8//PDDDz/84+fv+z7s/1sUhRVFYavVarAHMEIIIYQQQmic0r7DWZaFv/fLsrS6rm273Ya8YSr5z9TzP/jhhx9++OG/Zf6rFYCPx2MA8QGInVWgfTsffH+f71NB8YDxH2U69pPjr6sC/rKAXmrnfwTeT9++73v44Ycffvjhh/8G+Pf7vbVta3Vd22azGbz+OUkSXgGNEEIIIYTQiKUVwGma2nq9trIsbbPZWF3XYTuYKeU/U8//4Icffvjhh/+W+a9SAH78+HFYfqxBdSxnvMP67h3e7+8r1B4sDozOKTAKTly1V19+Av3k+UmIfwD+PgXtcDiE4Ok+7xv88MMPP/zwwz9+fr32TauAy7K09XptWZbZfD5nBTBCCCGEEEIjli8AL5dLW6/XttlsrGmakEdMKf+Zev4HP/zwww8//LfMf5UC8JMnT0LncZX5Zd/i0KJzAAAgAElEQVTlwG63C8GIgy9AQft7dF0w+/0+vIdb7eMg+IlRQHSsCVQfule+yjc/cb4P+OGHH3744Yd//Pz7/d622601TWNVVdl6vbblcmmr1YpXQCOEEEIIITRyLRYLS5LE8jy31WplZVlaURTWNI11XWdd100q/5l6/gc//PDDDz/8t8x/1T2AHzx4MHBAAyqQHsg7pYDouwf0n+pPQdSECPJ4PNrpdBpMkirjmmA/RhzAeCI9iw+uzj148CAwwQ8//PDDDz/84+ff7+9fAV1VlVVVFfYATpLE5vP5u35mhRBCCCGEEHpNaQWw/pGnfwV013WDfGgK+c/U8z/44Ycffvjhv2X+qxSAnz59+oKTGsxDxoGNnRGsgianBa12p9Np8H2324VAKAiXJlFtNZYCpQnQeJqoS77KH/HJF/jhhx9++OGHf/z82vNLewAXRUEBGCGEEEIIoRvRfD63LMtsuVzacrm0PM+truuwB7B/WDyF/Gfq+R/88MMPP/zw3zL/VQrAjx49GnR8OBwGzh2Px0GQvDO6JngfLN+H7jmfz2GC4mD775rcGDwOuL77Yx94tVV7H1D1H/cJP/zwww8//PCPk3+321nXdVbXtRVFEV4NRwEYIYQQQgih8Ws2m9lisbA0Ta0oCivL0qqqsrqubbvdWtu2k8p/pp7/wQ8//PDDD/8t81+lAPz48eNQdfaDyCkFVNfP5/ML0OfzOdwnyDgY6kOmyr0/rwp43/eDYOian3id1zWd13H8I5B/qr7r2n6/hx9++OGHH374b4C/73vrus62262VZRkKwGmaWpqmdnd3966fWSGEEEIIIYReU9oDOE1TW6/XVhSFVVVl2+3Wmqaxtm0nlf9MPf+DH3744Ycf/lvmv9oewLETMgXicDgEh+WAnPGB0P26Hrf3wD5IfX9fFe/7+2XSCr788QGUX6fTafBjUN8a53A4BF89g78GP/zwww8//PCPn79t27ACuKqqUABeLpeWJInNZrN3/cwKIYQQQggh9JpSATjLMlutVpbneVgB3HVdWAE8lfxn6vkf/PDDDz/88N8y/9VWAMuJ3e55FdsPqnO73S4EW218cDUJ/v7D4TD4riDFQfNjK1AKisaJ79VYCqLa+Mn2bdRnPKbawg8//PDDDz/84+aX1XVtZVnaer22PM8tSRJbLBYUgBFCCCGEEBqx/Arg5XJpRVGEPYCbprGu6yaV/0w9/4Mffvjhhx/+W+a/agHYB0/LkD2EHzg23RtDHg7DCriH1LG/fglWS6r1XVVx758+fV/+HvXtJ8iPDz/88MMPP/zwj5+/bVvbbrdW17VtNhvL89zyPLcsy2yxWLAHMEIIIYQQQiPWpRXAKgK3bWtt204q/5l6/gc//PDDDz/8t8x/1QKwD5Qq4j4wPgg6VqB2u/ulzHJOgdVk6Lz6UyX9eLxf6uwDpmu73f17uH1gNMalQCr48WRrLJ1XX/DDDz/88MMP//j5+74fvAJ6vV6HV0BnWcYewAghhBBCCI1Ys9nshRXA/hXQXddNKv+Zev4HP/zwww8//LfMf7UCsAaVA3LGB9QH+hKIPxe3jQOpc348H0g/ITrnJ1i+9n0fKuT+vP+B+MD6CY/Pww8//PDDDz/84+bv+z6sAK6qysqytNVqZVmWWZIkrABGCCGEEEJoxLq7u7P5fG5pmobVv1oBrOLvlPKfqed/8MMPP/zww3/L/FcpAD98+DAMJvNBuBQ8Hxi19UGN74uDKCBdUwDUxvsjWE1IPNZu97xCLr/2+/vK/H7/fAm198GP7Tnghx9++OGHH/5x8x8Oh1AA3m63VhRFWP2bpil7ACOEEEIIITRiLRYLS9PU0jS11Wplm80mFIB9LjGV/Gfq+R/88MMPP/zw3zL/1VYAyzEfFH1XRVoDeyAP6Zcxe6fVzi+X1nc/piyeiNPpNBhLfeh+358P4PF4HHAo0GoTBx1++OGHH3744R83v+7X6l9fAE6ShFdAI4QQQgghNGLN53PLsizsAazib1VV1jRNyAemkv9MPf+DH3744Ycf/lvmv+oKYB9AwXoYX2H3jvg2cux8Pg8moO/7QYD8+d1uNxhL4Aq2n+R4Qi9NtvdXPstOp1MIvPcFfvjhhx9++OEfP7/6aZrGyrIMewDrNdAUgBFCCCGEEBqvFotFeAX0arWysiytrmtrmsaapgmvgZ5K/jP1/A9++OGHH374b5n/KgXgJ0+eDBySI/v9fgDlIQUnB+MqtT/2ALo/Ptf3zyveCrIC4n3w43v/dO/5fA5tFCD5KPM/GN0bTwj88MMPP/zwwz9O/r5/vgdwVVXhdXCr1crSNGUPYIQQQgghhEauu7u7sL2L3wO4qipr23aQq0wh/5l6/gc//PDDDz/8t8x/9VdAC8oHxleu5aDO++9xoAWh4Pg2PhgKrm8fByXuW/crSPLFT4q/7n3SDyDuE3744YcffvjhHzd/13XWdZ1tt9tBAXi5XFIARgghhBBCaOTSHsBJkthqtbL1em1VVdl2uw0F4CnlP1PP/+CHH3744Yf/lvmvWgBWsPzA8bk4OArK6XS/6bL/rsAqUDLBC87fq0+Nr35ivxQsnVc7BcoH/tK9fnz44Ycffvjhh3/8/Dqu69qKorA8z225XFIARgghhBBC6AZ0d3c3eAV0URS23W6trutBEXgq+c/U8z/44Ycffvjhv2X+q+4BLMc0eN/3IYhy3H+PAf13Qehd2ALzD2cFcTgc7Hw+h+v7/fMK+YMHDwaT9+DBg8F19aGg+EmSD/JNE+n98xMKP/zwww8//PCPn7/rOmvb1uq6trqurSzL8AroxWJhs9nsXT+zQgghhBBCCL2mtAewXwG82WysruvBg+Gp5D9Tz//ghx9++OGH/5b5r1IAfvToUVh2LOfjwPiA6ryfBB8ILWlW0BUM9akg+4nzE+An8nQ6heC8bIJl6tf7qXN+Gbe/73g8homFH3744YcffvjHza/XP2sVwGazsTzPLcsyS5LE7u7u3vUzK4QQQgghhNBrajabWZIktlwuQwFYq4CVc0wp/5l6/gc//PDDDz/8t8x/lQLwBx98MOjUB0kDC1AAckZBfVXgjsdjaKNrfqJUVfcB07HG8oHWNVXW1a+CqT69z/rURHs+BRh++OGHH3744R83/+FwsKZpwiug1+t1eDiUJAkrgBFCCCGEEBqx7u7uBnsAbzYbK8syvAK667pJ5T9Tz//ghx9++OGH/5b5r7YC2DsnxzSQHPBwsWOx+QlSf3FgfGA9tNppUv35+Ni38WP5H4XaiS2eZN8efvjhhx9++OEfL79WADdNY1VVWZ7ntlqtwgpg9gBGCCGEEEJovNL+v1mWDVYAN00TtoOZUv4z9fwPfvjhhx9++G+Z/yoF4Pfffz+Ae4d1LKjYaVXfdW2/H2687OF2u92g+t73fXg/th/DT4La6vPSee+vb3c83m/ErL7lm/6lgPcLfvjhhx9++OEfP7/OVVVlVVVZWZZWFIVlWWZpmvIKaIQQQgghhEYsvQJaBeCyLG273VpVVdZ13SDPmUL+M/X8D3744Ycffvhvmf9qK4BVaRaQd0bLqeM2+lSgY2BfpRe0+hZM3/cvtFM/6kPmg6BrqrJrXD8ZmlD1rXE8i/yGH3744YcffvjHz9/3vbVtO1gBvFwuLcsyWywWrABGCCGEEEJoxIr3AC6KwjabzWAF8JTyn6nnf/DDDz/88MN/y/xXKQA/ffp04HAMoHMeUsdySACqrsft4qCpva+YaxwfDAU9Hsef048g/iH4e+WLD7za6j744Ycffvjhh3/c/Bp7u93aZrMJewDrFdCsAEYIIYQQQmi8WiwWlqappWkaVgBr/9+2bcMewFPJf6ae/8EPP/zwww//LfNfpQD85MmTgZOXAtX391XoS7CCU1ttrCxnfTD9WPEExpOryVAV3t+na34C/cT4JdfyRePJf1/Vhx9++OGHH374x82vTxWAi6IIBWBeAY0QQgghhNC4NZvNbD6fW5IkYQXwdrsNBWCfv0wh/5l6/gc//PDDDz/8t8x/1RXA6lQD+Aep8fHhcBg4HVey5bQP9vl8HgTLT0ocZN+XrvvgKXC6TxOusS6NEZvuVT/www8//PDDD/+4+Xe7nTVNY3VdW1EUVhSFrVarsAJ4Npu962dWCCGEEEIIodfUbDYLf9uv12sry3KwCvhSDnTL+c/U8z/44Ycffvjhv2X+qxWABREHQ07IMTnkr3l4tVGwBK6KuPpWPxpPAbsUeAUxhtcmysfjceCTgiU/ZGorTu8D/PDDDz/88MM/fv7dbmdd11lVVVYUheV5PngNNHsAI4QQQgghNF5pD2CtAC7L0qqqsqqqwirgKeU/U8//4Icffvjhh/+W+a/6CmiBKTgK3OFwCI7EcLrmA77f/2wbJ+tT96iPeGxNovdLbRUc3S8Tkw+sfgh+MuCHH3744Ycf/vHzt21r2+3W6roOr4BerVaWJImlaUoBGCGEEEIIoRFrNpuFfYCXy6XleW5FUVhd1+EV0FPKf6ae/8EPP/zwww//LfNfpQD8+PHj4ICcUSDkiI59tTt2Std8kLTsWffGE+f7VXA0OYfDIfQXT5LOKZi67v2Pg+77vdQWfvjhhx9++OEfN3/f99Y0jW232/A6uPV6bWmaWpIkb3QP4B/91/9q/89f/BjDMAzDMAzDJmf/7b//9zf2d7bXfD63xWIx2AO4LEvbbrfWNE14iDqV/Gfq+R/88MMPP/zw3zL/VQrAjx49CkHwn35gOajzCoIPvu69FECBxxPnA+4Dq6D6fnS82w3/mNOxv657dd6PL544sPDDDz/88MMP/7j527a1tm3DCuA8zy3Pc8uyzBaLhS0Wizf2MOrPnv21/cmf/wjDMAzDMAzDJmf/73/7/97Y39leegX0crm01WpleZ7bZrMJK4Dbtp1U/jP1/A9++OGHH374b5n/KgXgDz74IATTO6xBfVCOx/tl0PpUwH0g4sDpuweLJ2K/f14JjydUFk+AxlfQ1L+/rgnxx/G9fnNm+OGHH3744Yd/vPx931vXdVbXdVgBvFqtwgrgN/kKaArAGIZhGIZh2FTtbRWA9Y86/eufq6qyuq7DCuAp5T9Tz//ghx9++OGH/5b5r1IAfvr06cDBGFh2OBwCwIMHDwK8gqZg+UAqSOrTH/sA7nbPl0v7Srt80ZiXAqlj3ePH13nvg/+B+B8P/PDDDz/88MM/fn6x1XVtVVVZnue2Wq1suVxakiQ2m83e2MMoCsAYhmEYhmHYVO1trwDOsmyw/29d19Z1nbVtO6n8Z+r5H/zwww8//PDfMv9VCsBPnjwZDKpBHjx4EJzwYDIFUNcEqHY+OGrnr6v67QOivhSI3e55ldz3owBogv3kqq2uxRPuWeKgwg8//PDDDz/84+bf7/fWNI01TWNVVVlRFLZcLi3LMlYAYxiGYRiGYdgbsrdZAE7T1Farla1Wq/DWn6ZprOu6QQ4yhfxn6vkf/PDDDz/88N8y/9UKwLET5/P5BRANLMfkjODUTs7KST9Buu4nKA6in4x4HB9kTVZ8n+fQPTrnmRTYS5MAP/zwww8//PCPj3+3e74PcFVVVpalrdfrsAdwkiR2d3f3xh5GUQDGMAzDMAzDpmpvswC8WCwsy7JQAN5sNlZVVSgCTyn/mXr+Bz/88MMPP/y3zH+VAvCjR48GDshJvRtbjvsA6bva67wP0OFw/67s0+k0eN91fJ8PQrwMWj74sY/H48V2nsN/yhd/Tzxx8MMPP/zwww//uPm7rgt7AKsIvFwubbVa2WKx4BXQGIZhGIZhGPYG7G3vAaxXQK/X67AHcNd1ttvtJpX/TD3/gx9++OGHH/5b5r/qCmAP5pcgx9C+Mq2q9H4/XNLsoVTlVkVcAfCTpLY+YL4fBU59+ECoL+9r/APwPwT1Ib+8z/DDDz/88MMP/3j54wKwXwGcpimvgMYwDMMwDMOwN2BvewWw/pFnXAD2K4CnkP9MPf+DH3744Ycf/lvmv1oBWDC+cx9ImUAFFbeJA6UAxH16aAVQgLru71EffX9fxT+dTsFnBcyPdTjcv+dbY+leTYQmDX744YcffvjhHz9/3/fWdV1Y/ZvnedgfbLFYUADGMAzDMAzDsDdgb3MFcJIkoQBcFIVVVRVeAd227aTyn6nnf/DDDz/88MN/y/xXKQA/ffo0BEBBkYNyxlek5UjsrIJ6OBzCPR7OB0pj+XH8uHFf/h4F2gdMfotDffqg+0/xaKLghx9++OGHH/7x87dta03TWF3XttlsbL1e22q1sjRNLUkSWywWb+xhFAVgDMMwDMMwbKr2tgrA8/ncsiwLReA8z60sS6vr2tq2ta7rJpX/TD3/gx9++OGHH/5b5r9KAfjx48fW9/fvoJZDGsybQFWRlsM6jgMnGLVR8DSWB9M1nVMQ/FhxgHy/6tO39f7pvB9LEwQ//PDDDz/88I+fv+u6UAAuisKKohgUgNkDGMMwDMMwDMOub2/zFdB+BfB6vQ4F4O12O8hRppD/TD3/gx9++OGHH/5b5r9aAVgdeiflqADi4PnAyym190Hb7XZhQ+V4so7HY6jcx8u4FWi185Pl+9K1ONhqp6B6jviHAT/88MMPP/zwj5+/73vbbrehAFyWpa3X67D69+7u7o09jKIAjGEYhmEYhk3V3mYBeD6f23K5tOVyGf7RpwrAu91uUvnP1PM/+OGHH3744b9l/qsWgH2w5MDpdLLT6RRAPLwC4pdHK7jqywdS7XwQ1YcfXwGJJ0J/xMkf+apPHfsgagz17x8Qe5/ghx9++OGHH/7x8+/3e2vbNuwBXJalrVYrWy6XNp/PKQBjGIZhGIZh2Buwt/kK6CRJLEkSW61WVpalbTabsAewzx+mkP9MPf+DH3744Ycf/lvmv0oB+OHDh4MAyUFBy0kd65qcU3Xbg8lpHxgFNZ48HzQFqu/7wSTGk+wnVed1r6+WH4/HYN73mAF++OGHH3744R8/f9d1g32AVQDWPmG8AhrDMAzDMAzDrm9vuwCs1z+v12vbbDbWNM3gAepU8p+p53/www8//PDDf8v8VykAP3r0aAAtWP+Hk5zT4H3/vFKtY//p2yqwvo0P8vF4HAB5aJ2TDzqnIJzP5xCceAI8i58Ije3P+3vhhx9++OGHH/7x8vd9b13X2Xa7tc1mE/YAXi6XliSJzefzN/Yw6n+0APwv//1/sL/1t/8O9obtn/6rP3znD0gxDMMwDMNuzd72HsBZloVXQFdVZdvt1tq2DbnMVPKfqed/8MMPP/zww3/L/FcpAD99+nQQHA2s4PogKyh9f1+RlkNxsBRQgQlG8HFbffeTFI/rAxJ/P5/PA9/2+31YLn04HOx8Pl9c0q0+4Icffvjhhx/+cfPvdjtr2/bia6CzLPtGF4B/8M/+mX3rW9/C3rD9r7/5m+/8ASmGYRiGYdit2dssAGdZFgrAegV027bWdV3ID6aS/0w9/4Mffvjhhx/+W+a/2gpgLTuOg9L390uR9Q5rnfOf/v3W6sdvfKz+fbAUFFXSFSwdqz8/Wf7c4XAYTKb3X31c6vdSW/jhhx9++OGHf/z8XddZ13VW13UoAKv4u1gsvtF7AFMApgCMYRiGYRg2VnubBeD5fG5pmobXQFdVZXVdW9d1L+REt57/TD3/gx9++OGHH/5b5r9aATgGi+H9eTnugyTnPJAH832qncB0rD7Uxk+QwNWv/64J9X2eTs/fBX4+nwdLxdWfjv0kwQ8//PDDDz/84+bXmHoNdJ7ntlwuKQBjFIAxDMMwDMPeoL2tAvDd3Z2laWrL5dJWq5VtNptB8de/BnoK+c/U8z/44Ycffvjhv2X+qxSAHz9+PAjg8XgcBEmDxdB93w8euJ7P59AmrngfDvfv3VbVPg5M398vd/bm4dW/H1c+qU/1q3G9//F4Pujwww8//PDDD/+4+du2te12G/YALsvS1uu1JUliSZJQAMYoAGMYhmEYhr0Be9t7AC+XS8vz3PI8t6Iowh7Ayh2mkv9MPf+DH3744Ycf/lvmv+oewHJQx3LIV6l9VToOuL/m/+DSeR9otdN3ndvv9y/97sdRdV19+Cq+D1rs26v8gR9++OGHH374x83f9/erf4uisPV6bavVypIkscViYbPZ7I09jKIAPA6jAIxhGIZhGHZ9e9sFYBWBi6KwqqrCPwLVSuCp5D9Tz//ghx9++OGH/5b5r/YKaHXc932oUMvJ/X4fNljW9/i6D1bf31e+deyDp/Y+WKfTKVTN5YPvzy979pMUT5bG0TUFzwf7VT8i+OGHH3744Yd/vPy73c7atrWmaayua1uv17ZcLm25XNp8PmcFMEYBGMMwDMMw7A3Y23wF9GKxCK+ALsvSNpuNNU1jff/8H4NOKf+Zev4HP/zwww8//LfMf5UC8MOHDwfBO51Ogyq0HPAwCurxeBw45yH9OYEJ2kPFFW4PqSDINK780Tnd7332k+YnQe0U5PjHAz/88MMPP/zwj5O/bVvb7/dW17WVZWllWVqe55amqSVJYvP5/I09jHrbBeDvf//79vnnn79gn3766cU23/3udwf3f/LJJ4P7PvvsM9vtdi9c/8EPfjC479KY77333sU2n3322eD8hx9+ePGel40V83766aeB0ftKARjDMAzDMOzd2tsqAC8Wi7D6d7VaWZ7ntt1ura5ra5pmkN9MIf+Zev4HP/zwww8//LfMf7UCsJxVUOSYBvVO+eD5dh7YfwrM3+ODobY61nWN68dRgOSX/xGoTx90BddPgCZQ3/15+OGHH3744Yd/vPx6/bNWAOd5bsvl0rIsu7kC8Mcff3zRjy+++CK0+eKLL8L5uBj7+eefv3Dvs2fPQmFW1z/55JPBfZfki7nf/e53B9c+/PDDcO2jjz66eM/LxnqVr2b2QlGbAjCGYRiGYdi7sbdZAJ7P55ZlmeV5buv12oqiCCuA27adVP4z9fwPfvjhhx9++G+Z/yoF4MePHw8CJMcURP/pg+2vqWp+Op1CgI/H+/dYyxRkVb91TscCF6iC5sfUuN7X2HeN7avzsR9qq3Hhhx9++OGHH/5x8+/3z1cBt21rm83GyrK01Wp1kwXguBDsC79abev17Nkz2+12LxRVP/nkE9vtdqGdiqpfVwB+WfH1s88+G4zr73+dAvD3v//9cM/3v//9sGJYTBSAMQzDMAzD3r29zVdAJ0liWZYNXgGtHMDnC1PIf6ae/8EPP/zwww//LfNfpQD89OnTiwFSZVuACpAPlpwTuBzXp473+30IiADU/8FVuf34GtuPJV/U3243fJf3pR+A7z8OoiYKfvjhhx9++OEfP/9+f18ArqrK1uu1rVarUPy9xT2AX1YAVpH0yy+/DD76Vyyr6PrFF18M2v60K4A/++wz+/jjj0NR9lvf+pa999574brG9UXa1ykA/+AHP3jhHvXjVyxTAMYwDMMwDHt39rYKwLPZzBaLxcUCcNd11nXdpPKfqed/8MMPP/zww3/L/FcpAD958mQQKDnjg6BjBUrtPLAsroar33giPLDMB9kHW2N43/TdB+98Pr/gowLvJ9T7cjgc4Icffvjhhx/+G+Dv+z68/rmuayuKwtbrtaVpavP5fFIrgJ89e2ZmZh9//HFYlevbXHqt8hdffBFe2fzTvgLa96li7bNnzwbFXq0Wfp0C8G53vzr5s88+s48++ii82vrzzz9nBTCGYRiGYdg3wN5mAThJEsvz3PI8t6IorCxLq+s65BBTyn+mnv/BDz/88MMP/y3zX20FsAKl6rJ3VqZzckqBELQP8s9SlVd1XW0UaF8xH9OGzvDDDz/88MMP/7vh3+121jSNtW1rdV2HV0DrNXFTWQHsX5v80UcfDb7HBV4VVfX9yy+//KkKwB9//LF99NFHgz1+tepXhVl91/7Dr7sHsPff66OPPqIAjGEYhmEY9g2wt7kH8GKxsCRJwgrgsiwHe/9OKf+Zev4HP/zwww8//LfM/0b2AD4chhVtQZ7P58H5GMy3PR6PgyDruu9TAfD3+cD4SfSTqr41vp80P1m6HgctPud9gx9++OGHH374x8u/2+0Gxd+yLC3Pc0vT1BaLxWQKwH4f3s8//zysmDV7Xri9VHT97ne/G9q89957P/MewH7P4S+//NI+//zzsApZr2re7e5X86p4+95774V2/hXVsb333nuD1b+ffvrpa8WLAjCGYRiGYdj17W2vAI5fAV3XtTVNM8gfppD/TD3/gx9++OGHH/5b5r9aAdg7I4cOh+F7sH2AY2cVBDl+ONxvYKxz6kvn4r4UUE2A2vv7NZYCoKq99zNuI3/8ZPixdAw//PDDDz/88I+bf7/f23a7tbquraqqUADOssySJLHZbPbGHkZ9UwrAu93ulX5qT16/B/DHH38cVutqH+D4+scffzzoW3sAq6D86aefvnJcFXf9OJ988sngVdR+NfGrWL/88kvb7XYUgDEMwzAMw74h9i5XABdFYXVdW9d1LzzwvfX8Z+r5H/zwww8//PDfMv9VCsCPHj0Kg8sZDaDvMbyc8KA654Pog+0fzqq94Hzb4/EYfPCB9uf9d//HncbwPvk2+vTLrjU2/PDDDz/88MM/bv7D4WBN01jTNFZVla3X67ACOEkSWywWb+xh1DelAOz34d3t7ouk/vXL/pXPXl9++WVYmXvpul8l7OVX8cYrhtWPXgv94YcfDlYka9xXrf6NVyjHq48pAGMYhmEYhr1be1sF4Pl8bkmShALwZrOxsiytaRrrus66rptU/jP1/A9++OGHH374b5n/KgXg999/f+CwHBOoAhrD69MvwVY/5/M59Kdg+8Aej8/fde2XNx+P9xsuq784ODqnwOu69z+ebN/vpbb+xwA//PDDDz/88I+Xf7d7vgewVgH7AvB8Pr/JV0DvdrvBXrwffvjhC3vz+iLwRx99ZLvdLrSTxe3j6x999FF4DfOrzsrieLQAAAv4SURBVPu9fb1/l/br/boVv5f8+VnuoQCMYRiGYRj2duxtFYDv7u5ssVgMXgFdlqVtt1vr+35QAJ5C/jP1/A9++OGHH374b5n/KgXgJ0+eBKfkgHdUDvV9H8DlmALkgycTVN/39uDBg0GQ1b8fV9f8RPkJ1fhqez6fQwD9xGlMP+n+nMbzQYUffvjhhx9++MfP37ZtKADrYdByubQ0TS1N05ssAGMUgDEMwzAMw961vc09gNM0tSzLwj/2VAG4aZqQc0wl/5l6/gc//PDDDz/8t8x/9RXAPkAyD6tqtw+4n4TD4fBCwHyA+v5+SbWH9hX2ONCXgv2ySYnH1Xj6FIOfYP8vAOCHH3744Ycf/vHyt21rbdtaVVVWVZXleW55nttyubQsyygAYxSAMQzDMAzD3oC9zT2AkySxLMtsuVxanue22Wysqirrus7atp1U/jP1/A9++OGHH374b5n/KgXghw8f2vl8vhgw76gG1fHhcP/+a92z2+0GwfQBEKyO/RJuBUFjyBcFWgFRULxPaqd7NK7Oq4368ZOqtvDDDz/88MMP//j527YNr39WAXi9Xof9f+fz+Rt7GEUBeBxGARjDMAzDMOz69jZXAPs9gPM8t6IorK7rUACeUv4z9fwPfvjhhx9++G+Z/2oF4L6/f5e1TGBywAfTB9sH0QdN7X2f/p64ai9YBUM+6DieQH+fJiy+17fxEyDfxAM//PDDDz/88I+fv+97a5rG6rq2oiisKApbrVaWZZktFgubzWZv7GEUBeBxGAVgDMMwDMOw69vb3ANYK4D1935ZllbXddgHeEr5z9TzP/jhhx9++OG/Zf6rFYCPx2MA8QGInVWgfTsffH+f71NB8YDxH2U69pPjr6sC/rKAXmrnfwTeT9++73v44Ycffvjhh/8G+Pf7vbVta3Vd22azGbz+OUmSb/QroP/lv/8P9rf+9t/B3rD903/1h+/8ASmGYRiGYdit2dteAZymqa3XayvL0jabjdV1HbaDmVL+M/X8D3744Ycffvhvmf8qBeDHjx+H5ccaVMdyxjus797h/f6+Qu3B4sDonAKj4MRVe/XlJ9BPnp+E+Afg71PQDodDCJ7u877BDz/88MMPP/zj59dr37QKuCxLW6/XlmWZzefzb/gK4P/7na+OnZLVXffOffgmW7HdvnMfvon2P/2Nv/HOfcDGYfw39Gr7n/+Xb79zH74pNkvSd+4Ddhv2D3/wf02uALxcLm29Xttms7GmaUIeMaX8Z+r5H/zwww8//PDfMv9VCsBPnjwJncdV5pd9lwO73S4EIw6+AAXt79F1wez3+/AebrWPg+AnRgHRsSZQfehe+Srf/MT5PuCHH3744Ycf/vHz7/d722631jSNVVVl6/XalsulrVarb/wroP/1f/xP9r/95j/E3pL9g3/0j965D99k+we/8zvv3Idvov3v/8f/+c59wMZh/Df0avuN3/rtd+7DN8W+99vEAruO/ev/+J8mUQBeLBaWJInleW6r1crKsrSiKKxpGuu6zrqum1T+M/X8D3744Ycffvhvmf9SAfiv/uqv7NmzZy+1r7766vIewA8ePBg4oAEVSA/knVJA9N0D+k/1pyBqQgR5PB7tdDoNJkmVcU2wHyMOYDyRnsUHV+cePHgQmOCHH3744Ycf/vHz7/f3r4Cuqsqqqgp7ACdJYvP5/I09jPofLQBjGIZhGIZh2Fjtba8A1j/y9K+A7rpukA9NIf+Zev4HP/zwww8//LfMf6kA/OzZM1utVvbtb3/bvv3tb9vd3Z31fW+/+Iu/aL/+679uz549GxaAnz59+oKTGsxDxoGNnRGsgianBa12p9Np8H2324VAKAiXJlFtNZYCpQnQeJqoS77KH/HJF/jhhx9++OGHf/z82vNLewAXRUEBGMMwDMMwDMPesL2tAvB8Prcsy2y5XNpyubQ8z62u67AHsH9YPIX8Z+r5H/zwww8//PDfMv+rVgD/3M/9nP38z/+8/dqv/Zr97u/+rv3BH/zB5RXAjx49GnR8OBwGzh2Px0GQvDO6JngfLN+H7jmfz2GC4mD775rcGDwOuL77Yx94tVV7H1D1H/cJP/zwww8//PCPk3+321nXdVbXtRVFEV4NRwEYwzAMwzAMw96cvc0VwIvFwtI0taIorCxLq6rK6rq27XZrbdtOKv+Zev4HP/zwww8//LfM/7I9gFUE/tVf/VX7vd/7PfvjP/7jUPx9YQ/gx48fh6qzH0ROKaC6fj6fX4A+n8/hPkHGwVAfMlXu/XlVwPu+HwRD1/zE67yu6byO4x+B/FP1Xdf2+z388MMPP/zww38D/H3fW9d1tt1urSzLUABO09TSNLW7u7s39jCKAjCGYRiGYRg2VXvbewCnaWrr9dqKorCqqmy73VrTNNa27aTyn6nnf/DDDz/88MN/y/wqAP/pn/6p/ehHP7If//jHwb766it79uyZ/f7v//6g+PtCAfjhw4cvOCFTIA6HQ3BYDsgZHwjdr+txew/sg9T391Xxvr9fJq3gyx8fQPl1Op0GPwb1rXEOh0Pw1TP4a/DDDz/88MMP//j527YNK4CrqgoF4OVyaUmS2Gw2e2MPoygAYxiGYRiGYVO1t10AzrLMVquV5XkeVgB3XRdWAE8l/5l6/gc//PDDDz/8t8yvAvCf/dmf2V/8xV/YX/7lXw7sJz/5if31X/+1/eQnPxmc/6u/+iv76quv7lcAy4nd7nkV2w+qc7vdLgRbbXxwNQn+/sPhMPiuIMVB82MrUAqKxonv1VgKotr4yfZt1Gc8ptrCDz/88MMPP/zj5pfVdW1lWdp6vbY8zy1JElssFhSAMQzDMAzDMOwN2LtYAbxcLq0oirAHcNM01nXdpPKfqed/8MMPP/zww3/L/CoA/+hHPwqF3Z/GvvrqqxcLwD54WobsIfzAseneGPJwGFbAPaSO/fVLsFpSre+qinv/9On78veobz9Bfnz44Ycffvjhh3/8/G3b2na7tbqubbPZWJ7nlue5ZVlmi8WCPYAxDMMwDMMw7A3Yu1wBrCJw27bWtu2k8p+p53/www8//PDDf8v8KgD/+Mc/fmmh1xd8YxsUgH2gVBH3gfFB0LECtdvdL2WWcwqsJkPn1Z8q6cfj/VJnHzBd2+3u38PtA6MxLgVSwY8nW2PpvPqCH3744YcffvjHz9/3/eAV0Ov1OrwCOssy9gDGMAzDMAzDsDdgb6sAPJvNXlgB7F8B3XXdpPKfqed/8MMPP/zww3/L/CoAv6zI+5Of/CR8XrJQANagckDO+ID6QF8C8efitnEgdc6P5wPpJ0Tn/ATL177vQ4Xcn/c/EB9YP+Hxefjhhx9++OGHf9z8fd+HFcBVVVlZlrZarSzLMkuShBXAGIZhGIZhGPYG7G0VgO/u7mw+n1uapmH1r1YAq/g7pfxn6vkf/PDDDz/88N8yvwrALyvwfp398Ic/tG89fPgwDCbzQbgUPB8YtfVBje+LgyggXVMA1Mb7I1hNSDzWbve8Qi6/9vv7yvx+/3wJtffBj+054Icffvjhhx/+cfMfDodQAN5ut1YURVj9m6bpN3oP4E/+7b+z/nwO9r3f/p1wzZ//1b/79+zjP/yjwblL7f7xP/8X9id//qOXtpV9/Id/ZL/0y79i/flsf/MXfmEw7p/8+Y/CtUsWt43t3/zn/2Lf++3fsaff+U7o/1K/6ud7v/074dzXtX3ZGH//N75nn/zbf/e18Y7j0p/P9ku//Cv2W//k9wbtvE+vanepvzjmcV+eMb7n4z/8o4vXdP6SX/LtZf5ofv/Nf/4vL8TjH//zf2F/8xd+YfAbe1X8fpq+f1Yf/uTPf2S/9U9+L/jxS7/8Kxf9iPv81b/79y7O+df9xhSrl/334P87etncak5+mvm/NI+XfHyTc/d1fr7sd/WyeL3s/xNPv/Odi/8txn2+rN21/v/wqjl92W/hZ4l9zP33f+N7r/Ub1P+/FJNLcyG/v+7/a6/6//nPMgcv6/Pr/t/3s/5/69Jv9uv+/+bbPf3Od76WAcOwt2Nv8xXQaZpamqa2Wq1ss9mEArDPJaaS/0w9/4Mffvjhhx/+W+ZXAfiHP/zha9v/D9I2rzy4yQCbAAAAAElFTkSuQmCC"/>
          <p:cNvSpPr>
            <a:spLocks noChangeAspect="1" noChangeArrowheads="1"/>
          </p:cNvSpPr>
          <p:nvPr/>
        </p:nvSpPr>
        <p:spPr bwMode="auto">
          <a:xfrm>
            <a:off x="155574" y="-144463"/>
            <a:ext cx="3806825" cy="380683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6" name="CaixaDeTexto 5"/>
          <p:cNvSpPr txBox="1"/>
          <p:nvPr/>
        </p:nvSpPr>
        <p:spPr>
          <a:xfrm>
            <a:off x="2514600" y="1295400"/>
            <a:ext cx="184731" cy="369332"/>
          </a:xfrm>
          <a:prstGeom prst="rect">
            <a:avLst/>
          </a:prstGeom>
          <a:noFill/>
        </p:spPr>
        <p:txBody>
          <a:bodyPr wrap="none" rtlCol="0">
            <a:spAutoFit/>
          </a:bodyPr>
          <a:lstStyle/>
          <a:p>
            <a:endParaRPr lang="pt-BR" dirty="0"/>
          </a:p>
        </p:txBody>
      </p:sp>
      <p:pic>
        <p:nvPicPr>
          <p:cNvPr id="11" name="Imagem 10"/>
          <p:cNvPicPr>
            <a:picLocks noChangeAspect="1"/>
          </p:cNvPicPr>
          <p:nvPr/>
        </p:nvPicPr>
        <p:blipFill>
          <a:blip r:embed="rId2"/>
          <a:stretch>
            <a:fillRect/>
          </a:stretch>
        </p:blipFill>
        <p:spPr>
          <a:xfrm>
            <a:off x="1276350" y="1300162"/>
            <a:ext cx="6591300" cy="4257675"/>
          </a:xfrm>
          <a:prstGeom prst="rect">
            <a:avLst/>
          </a:prstGeom>
        </p:spPr>
      </p:pic>
      <p:sp>
        <p:nvSpPr>
          <p:cNvPr id="12" name="CaixaDeTexto 11"/>
          <p:cNvSpPr txBox="1"/>
          <p:nvPr/>
        </p:nvSpPr>
        <p:spPr>
          <a:xfrm>
            <a:off x="1447800" y="5715000"/>
            <a:ext cx="6781800" cy="861774"/>
          </a:xfrm>
          <a:prstGeom prst="rect">
            <a:avLst/>
          </a:prstGeom>
          <a:noFill/>
        </p:spPr>
        <p:txBody>
          <a:bodyPr wrap="square" rtlCol="0">
            <a:spAutoFit/>
          </a:bodyPr>
          <a:lstStyle/>
          <a:p>
            <a:r>
              <a:rPr lang="es-ES" b="1" dirty="0"/>
              <a:t>El estado mundial de la pesca y la acuicultura 2016 (SOFIA)</a:t>
            </a:r>
          </a:p>
          <a:p>
            <a:r>
              <a:rPr lang="pt-BR" dirty="0"/>
              <a:t>Fonte: </a:t>
            </a:r>
            <a:r>
              <a:rPr lang="pt-BR" sz="1400" dirty="0">
                <a:solidFill>
                  <a:srgbClr val="00B0F0"/>
                </a:solidFill>
              </a:rPr>
              <a:t>http://www.fao.org/documents/card/es/c/357c79a0-7fee-428f-a04e-9e86ba1a2ac5</a:t>
            </a:r>
          </a:p>
        </p:txBody>
      </p:sp>
      <p:sp>
        <p:nvSpPr>
          <p:cNvPr id="13" name="Seta para baixo 12"/>
          <p:cNvSpPr/>
          <p:nvPr/>
        </p:nvSpPr>
        <p:spPr>
          <a:xfrm>
            <a:off x="4800600" y="2971800"/>
            <a:ext cx="609600" cy="45720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pt-BR">
              <a:solidFill>
                <a:srgbClr val="FF0000"/>
              </a:solidFill>
            </a:endParaRPr>
          </a:p>
        </p:txBody>
      </p:sp>
      <p:sp>
        <p:nvSpPr>
          <p:cNvPr id="14" name="Seta para a direita 13"/>
          <p:cNvSpPr/>
          <p:nvPr/>
        </p:nvSpPr>
        <p:spPr>
          <a:xfrm>
            <a:off x="6019800" y="3509974"/>
            <a:ext cx="12192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536854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57200" y="152400"/>
            <a:ext cx="8305800" cy="5970865"/>
          </a:xfrm>
          <a:prstGeom prst="rect">
            <a:avLst/>
          </a:prstGeom>
          <a:noFill/>
        </p:spPr>
        <p:txBody>
          <a:bodyPr wrap="square" rtlCol="0">
            <a:spAutoFit/>
          </a:bodyPr>
          <a:lstStyle/>
          <a:p>
            <a:r>
              <a:rPr lang="pt-BR" sz="1600"/>
              <a:t>Dados da EMBRAPA 2017 mostram que  dos 850.280.588 hectares que compõem o território brasileiro:</a:t>
            </a:r>
          </a:p>
          <a:p>
            <a:endParaRPr lang="pt-BR" sz="1600"/>
          </a:p>
          <a:p>
            <a:pPr marL="285750" indent="-285750">
              <a:buFontTx/>
              <a:buChar char="-"/>
            </a:pPr>
            <a:r>
              <a:rPr lang="pt-BR" sz="1600"/>
              <a:t>11% são de áreas de vegetação nativa em propriedades </a:t>
            </a:r>
          </a:p>
          <a:p>
            <a:pPr marL="285750" indent="-285750">
              <a:buFontTx/>
              <a:buChar char="-"/>
            </a:pPr>
            <a:r>
              <a:rPr lang="pt-BR" sz="1600"/>
              <a:t>rurais, como as de reserva legal e de proteção permanente; </a:t>
            </a:r>
          </a:p>
          <a:p>
            <a:pPr marL="285750" indent="-285750">
              <a:buFontTx/>
              <a:buChar char="-"/>
            </a:pPr>
            <a:r>
              <a:rPr lang="pt-BR" sz="1600"/>
              <a:t>17% são de vegetação nativa em unidades de conservação; </a:t>
            </a:r>
          </a:p>
          <a:p>
            <a:pPr marL="285750" indent="-285750">
              <a:buFontTx/>
              <a:buChar char="-"/>
            </a:pPr>
            <a:r>
              <a:rPr lang="pt-BR" sz="1600"/>
              <a:t>13% são de vegetação nativa em terras indígenas;</a:t>
            </a:r>
          </a:p>
          <a:p>
            <a:pPr marL="285750" indent="-285750">
              <a:buFontTx/>
              <a:buChar char="-"/>
            </a:pPr>
            <a:r>
              <a:rPr lang="pt-BR" sz="1600"/>
              <a:t>20% são de vegetação nativa em terras devolutas, relevos, águas interiores etc., </a:t>
            </a:r>
            <a:r>
              <a:rPr lang="pt-BR" sz="1600" b="1"/>
              <a:t>totalizando 61% do território nacional  é de área preservada</a:t>
            </a:r>
          </a:p>
          <a:p>
            <a:pPr marL="285750" indent="-285750">
              <a:buFontTx/>
              <a:buChar char="-"/>
            </a:pPr>
            <a:endParaRPr lang="pt-BR" sz="1600"/>
          </a:p>
          <a:p>
            <a:r>
              <a:rPr lang="pt-BR" sz="1600"/>
              <a:t>Dos outros 39% do território nacional estão distribuídos entre:</a:t>
            </a:r>
          </a:p>
          <a:p>
            <a:endParaRPr lang="pt-BR" sz="1400"/>
          </a:p>
          <a:p>
            <a:pPr marL="171450" indent="-171450">
              <a:buFontTx/>
              <a:buChar char="-"/>
            </a:pPr>
            <a:r>
              <a:rPr lang="pt-BR" sz="1600"/>
              <a:t>   8% de áreas ocupadas pelas lavouras e florestas plantadas;</a:t>
            </a:r>
          </a:p>
          <a:p>
            <a:pPr marL="171450" indent="-171450">
              <a:buFontTx/>
              <a:buChar char="-"/>
            </a:pPr>
            <a:r>
              <a:rPr lang="pt-BR" sz="1600"/>
              <a:t> 19,7% ocupadas com pastagens;</a:t>
            </a:r>
          </a:p>
          <a:p>
            <a:pPr marL="171450" indent="-171450">
              <a:buFontTx/>
              <a:buChar char="-"/>
            </a:pPr>
            <a:r>
              <a:rPr lang="pt-BR" sz="1600"/>
              <a:t> 11,3% ocupadas com cidades, macrologística, infraestrutura, energética, mineradoras e outras.</a:t>
            </a:r>
          </a:p>
          <a:p>
            <a:endParaRPr lang="pt-BR" sz="1400"/>
          </a:p>
          <a:p>
            <a:r>
              <a:rPr lang="pt-BR" sz="1400" b="1"/>
              <a:t>“</a:t>
            </a:r>
            <a:r>
              <a:rPr lang="pt-BR" sz="1600" b="1"/>
              <a:t>Nestes 8% de áreas cultivadas está toda a cana-de-açúcar, todo o reflorestamento, os grãos, a citricultura, enfim, tudo o que plantamos”</a:t>
            </a:r>
          </a:p>
          <a:p>
            <a:endParaRPr lang="pt-BR" sz="1600"/>
          </a:p>
          <a:p>
            <a:r>
              <a:rPr lang="pt-BR" sz="1600" b="1"/>
              <a:t>“Essa agricultura deste tamanho, que preocupa o mundo e que faz um monte de coisa utiliza somente 8% do território brasileiro. Imagine se utilizasse 20%, o que também não seria nada, comparando com outros países, imagine o tamanho que poderia ser esse setor”</a:t>
            </a:r>
          </a:p>
          <a:p>
            <a:endParaRPr lang="pt-BR" sz="1400"/>
          </a:p>
          <a:p>
            <a:r>
              <a:rPr lang="pt-BR" sz="1200" i="1"/>
              <a:t>Estudo do Grupo de Inteligência Territorial Estratégica (GITE) da Embrapa, 2017</a:t>
            </a:r>
            <a:endParaRPr lang="pt-BR" sz="1200" b="1" i="1"/>
          </a:p>
          <a:p>
            <a:endParaRPr lang="pt-BR" sz="800" dirty="0"/>
          </a:p>
        </p:txBody>
      </p:sp>
    </p:spTree>
    <p:extLst>
      <p:ext uri="{BB962C8B-B14F-4D97-AF65-F5344CB8AC3E}">
        <p14:creationId xmlns:p14="http://schemas.microsoft.com/office/powerpoint/2010/main" val="3080495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914400"/>
            <a:ext cx="5059489" cy="3454908"/>
          </a:xfrm>
          <a:prstGeom prst="rect">
            <a:avLst/>
          </a:prstGeom>
        </p:spPr>
      </p:pic>
      <p:sp>
        <p:nvSpPr>
          <p:cNvPr id="4" name="CaixaDeTexto 3"/>
          <p:cNvSpPr txBox="1"/>
          <p:nvPr/>
        </p:nvSpPr>
        <p:spPr>
          <a:xfrm>
            <a:off x="1676400" y="4419600"/>
            <a:ext cx="4876800" cy="800219"/>
          </a:xfrm>
          <a:prstGeom prst="rect">
            <a:avLst/>
          </a:prstGeom>
          <a:noFill/>
        </p:spPr>
        <p:txBody>
          <a:bodyPr wrap="square" rtlCol="0">
            <a:spAutoFit/>
          </a:bodyPr>
          <a:lstStyle/>
          <a:p>
            <a:pPr algn="just"/>
            <a:r>
              <a:rPr lang="pt-BR" sz="1400" b="1" dirty="0"/>
              <a:t>Áreas mapeadas de vegetação preservada nos imóveis rurais cadastrados no SICAR até dezembro de 2016 - Foto: </a:t>
            </a:r>
          </a:p>
          <a:p>
            <a:endParaRPr lang="pt-BR" dirty="0"/>
          </a:p>
        </p:txBody>
      </p:sp>
    </p:spTree>
    <p:extLst>
      <p:ext uri="{BB962C8B-B14F-4D97-AF65-F5344CB8AC3E}">
        <p14:creationId xmlns:p14="http://schemas.microsoft.com/office/powerpoint/2010/main" val="14911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38200" y="1447800"/>
            <a:ext cx="7543800" cy="4339650"/>
          </a:xfrm>
          <a:prstGeom prst="rect">
            <a:avLst/>
          </a:prstGeom>
          <a:noFill/>
        </p:spPr>
        <p:txBody>
          <a:bodyPr wrap="square" rtlCol="0">
            <a:spAutoFit/>
          </a:bodyPr>
          <a:lstStyle/>
          <a:p>
            <a:pPr algn="just"/>
            <a:r>
              <a:rPr lang="pt-BR" sz="1600" dirty="0"/>
              <a:t>“...Ecossistemas de água doce estão na vanguarda da crise global da biodiversidade, com mais declínio e extinção espécies do que em ambientes terrestres ou marinhos”</a:t>
            </a:r>
          </a:p>
          <a:p>
            <a:pPr algn="just"/>
            <a:endParaRPr lang="pt-BR" sz="1600" dirty="0"/>
          </a:p>
          <a:p>
            <a:pPr algn="just"/>
            <a:r>
              <a:rPr lang="pt-BR" sz="1600" dirty="0"/>
              <a:t>“... Alterações hidrológicas e invasões biológicas representam duas das maiores ameaças à biota de água doce, </a:t>
            </a:r>
            <a:r>
              <a:rPr lang="pt-BR" sz="1600" b="1" dirty="0"/>
              <a:t>mas a importância das ligações entre esses fatores de a mudança ambiental permanece </a:t>
            </a:r>
            <a:r>
              <a:rPr lang="pt-BR" sz="1600" b="1" u="sng" dirty="0"/>
              <a:t>incerta</a:t>
            </a:r>
            <a:r>
              <a:rPr lang="pt-BR" sz="1600" dirty="0"/>
              <a:t>.”</a:t>
            </a:r>
            <a:r>
              <a:rPr lang="pt-BR" sz="1400" dirty="0"/>
              <a:t> </a:t>
            </a:r>
          </a:p>
          <a:p>
            <a:pPr algn="just"/>
            <a:endParaRPr lang="pt-BR" sz="1400" dirty="0"/>
          </a:p>
          <a:p>
            <a:pPr algn="just"/>
            <a:r>
              <a:rPr lang="pt-BR" sz="1600" dirty="0"/>
              <a:t>“...mostraram que as espécies não indígenas são de 2,4 a 300 vezes mais provável que ocorra em represas do que em lagos naturais, e que os represamentos frequentemente são afetados por invasores múltiplos</a:t>
            </a:r>
            <a:r>
              <a:rPr lang="pt-BR" sz="1400" dirty="0"/>
              <a:t>.”</a:t>
            </a:r>
          </a:p>
          <a:p>
            <a:pPr algn="just"/>
            <a:endParaRPr lang="pt-BR" sz="1400" dirty="0"/>
          </a:p>
          <a:p>
            <a:r>
              <a:rPr lang="pt-BR" sz="1600" dirty="0"/>
              <a:t>“...</a:t>
            </a:r>
            <a:r>
              <a:rPr lang="pt-PT" sz="1600" dirty="0"/>
              <a:t>Esses resultados </a:t>
            </a:r>
            <a:r>
              <a:rPr lang="pt-PT" sz="1600" b="1" u="sng" dirty="0"/>
              <a:t>sugerem</a:t>
            </a:r>
            <a:r>
              <a:rPr lang="pt-PT" sz="1600" dirty="0"/>
              <a:t> que os represamentos aumentam o risco de invasão em lagos naturais devido à diminuição da distância entre os lagos e por aumentar o número total de corpos de água invadidos a paisagem”              </a:t>
            </a:r>
          </a:p>
          <a:p>
            <a:endParaRPr lang="pt-BR" sz="1400" dirty="0"/>
          </a:p>
          <a:p>
            <a:pPr algn="just"/>
            <a:r>
              <a:rPr lang="pt-BR" sz="1400" b="1" dirty="0">
                <a:solidFill>
                  <a:srgbClr val="FF0000"/>
                </a:solidFill>
              </a:rPr>
              <a:t>REFORÇO DA TESE DE QUE A ALTERAÇÃO DO AMBIENTE  (REPRESAMENTO) JÁ CAUSOU UMA ALTERAÇÃO IRREVERSÍVEL NO AMBIENTE NATURAL – AQUICULTURA É UMA OPÇÃO DE REUSO DA ÁGUA</a:t>
            </a:r>
          </a:p>
        </p:txBody>
      </p:sp>
      <p:sp>
        <p:nvSpPr>
          <p:cNvPr id="3" name="CaixaDeTexto 2"/>
          <p:cNvSpPr txBox="1"/>
          <p:nvPr/>
        </p:nvSpPr>
        <p:spPr>
          <a:xfrm>
            <a:off x="990600" y="304800"/>
            <a:ext cx="7162800" cy="1292662"/>
          </a:xfrm>
          <a:prstGeom prst="rect">
            <a:avLst/>
          </a:prstGeom>
          <a:noFill/>
        </p:spPr>
        <p:txBody>
          <a:bodyPr wrap="square" rtlCol="0">
            <a:spAutoFit/>
          </a:bodyPr>
          <a:lstStyle/>
          <a:p>
            <a:pPr algn="just"/>
            <a:r>
              <a:rPr lang="pt-BR" sz="1600" b="1" dirty="0" err="1"/>
              <a:t>Dam</a:t>
            </a:r>
            <a:r>
              <a:rPr lang="pt-BR" sz="1600" b="1" dirty="0"/>
              <a:t> </a:t>
            </a:r>
            <a:r>
              <a:rPr lang="pt-BR" sz="1600" b="1" dirty="0" err="1"/>
              <a:t>invaders</a:t>
            </a:r>
            <a:r>
              <a:rPr lang="pt-BR" sz="1600" b="1" dirty="0"/>
              <a:t>: </a:t>
            </a:r>
            <a:r>
              <a:rPr lang="pt-BR" sz="1600" b="1" dirty="0" err="1"/>
              <a:t>impoundments</a:t>
            </a:r>
            <a:r>
              <a:rPr lang="pt-BR" sz="1600" b="1" dirty="0"/>
              <a:t> </a:t>
            </a:r>
            <a:r>
              <a:rPr lang="pt-BR" sz="1600" b="1" dirty="0" err="1"/>
              <a:t>facilitate</a:t>
            </a:r>
            <a:r>
              <a:rPr lang="pt-BR" sz="1600" b="1" dirty="0"/>
              <a:t> </a:t>
            </a:r>
            <a:r>
              <a:rPr lang="pt-BR" sz="1600" b="1" dirty="0" err="1"/>
              <a:t>biological</a:t>
            </a:r>
            <a:r>
              <a:rPr lang="pt-BR" sz="1600" b="1" dirty="0"/>
              <a:t> </a:t>
            </a:r>
            <a:r>
              <a:rPr lang="pt-BR" sz="1600" b="1" dirty="0" err="1"/>
              <a:t>invasions</a:t>
            </a:r>
            <a:r>
              <a:rPr lang="pt-BR" sz="1600" b="1" dirty="0"/>
              <a:t> </a:t>
            </a:r>
            <a:r>
              <a:rPr lang="pt-BR" sz="1600" b="1" dirty="0" err="1"/>
              <a:t>into</a:t>
            </a:r>
            <a:r>
              <a:rPr lang="pt-BR" sz="1600" b="1" dirty="0"/>
              <a:t>  </a:t>
            </a:r>
            <a:r>
              <a:rPr lang="pt-BR" sz="1600" b="1" dirty="0" err="1"/>
              <a:t>freshwaters</a:t>
            </a:r>
            <a:endParaRPr lang="pt-BR" sz="1600" b="1" dirty="0"/>
          </a:p>
          <a:p>
            <a:r>
              <a:rPr lang="pt-BR" sz="1600" b="1" dirty="0" err="1"/>
              <a:t>Pieter</a:t>
            </a:r>
            <a:r>
              <a:rPr lang="pt-BR" sz="1600" b="1" dirty="0"/>
              <a:t> TJ Johnson, Julian D </a:t>
            </a:r>
            <a:r>
              <a:rPr lang="pt-BR" sz="1600" b="1" dirty="0" err="1"/>
              <a:t>Olden</a:t>
            </a:r>
            <a:r>
              <a:rPr lang="pt-BR" sz="1600" b="1" dirty="0"/>
              <a:t>, </a:t>
            </a:r>
            <a:r>
              <a:rPr lang="pt-BR" sz="1600" b="1" dirty="0" err="1"/>
              <a:t>and</a:t>
            </a:r>
            <a:r>
              <a:rPr lang="pt-BR" sz="1600" b="1" dirty="0"/>
              <a:t> M </a:t>
            </a:r>
            <a:r>
              <a:rPr lang="pt-BR" sz="1600" b="1" dirty="0" err="1"/>
              <a:t>Jake</a:t>
            </a:r>
            <a:r>
              <a:rPr lang="pt-BR" sz="1600" b="1" dirty="0"/>
              <a:t> Vander </a:t>
            </a:r>
            <a:r>
              <a:rPr lang="pt-BR" sz="1600" b="1" dirty="0" err="1"/>
              <a:t>Zanden</a:t>
            </a:r>
            <a:endParaRPr lang="pt-BR" sz="1600" b="1" dirty="0"/>
          </a:p>
          <a:p>
            <a:r>
              <a:rPr lang="pt-BR" sz="1600" b="1" dirty="0"/>
              <a:t>RESEARCH COMMUNICATIONS RESEARCH COMMUNICATIONS</a:t>
            </a:r>
          </a:p>
          <a:p>
            <a:r>
              <a:rPr lang="fr-FR" sz="1200" b="1" dirty="0"/>
              <a:t>Front Ecol Environ 2008; 6(7): 357–363, doi:10.1890/070156</a:t>
            </a:r>
            <a:endParaRPr lang="pt-BR" sz="1200" b="1" dirty="0"/>
          </a:p>
          <a:p>
            <a:endParaRPr lang="pt-BR" dirty="0"/>
          </a:p>
        </p:txBody>
      </p:sp>
    </p:spTree>
    <p:extLst>
      <p:ext uri="{BB962C8B-B14F-4D97-AF65-F5344CB8AC3E}">
        <p14:creationId xmlns:p14="http://schemas.microsoft.com/office/powerpoint/2010/main" val="9476379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3400" y="381000"/>
            <a:ext cx="7772400" cy="7725192"/>
          </a:xfrm>
          <a:prstGeom prst="rect">
            <a:avLst/>
          </a:prstGeom>
          <a:noFill/>
        </p:spPr>
        <p:txBody>
          <a:bodyPr wrap="square" rtlCol="0">
            <a:spAutoFit/>
          </a:bodyPr>
          <a:lstStyle/>
          <a:p>
            <a:r>
              <a:rPr lang="pt-BR" dirty="0"/>
              <a:t>ECOLOGIA E MANEJO DE RECURSOS PESQUEIROS EM RESERVATÓRIOS DO BRASIL  Agostinho, A. A; Gomes, L. C.; </a:t>
            </a:r>
            <a:r>
              <a:rPr lang="pt-BR" dirty="0" err="1"/>
              <a:t>Pelicice</a:t>
            </a:r>
            <a:r>
              <a:rPr lang="pt-BR" dirty="0"/>
              <a:t>, F. M. </a:t>
            </a:r>
          </a:p>
          <a:p>
            <a:endParaRPr lang="pt-BR" dirty="0"/>
          </a:p>
          <a:p>
            <a:r>
              <a:rPr lang="pt-BR" sz="1600" dirty="0"/>
              <a:t>Se posicionam contra qualquer tipo de introdução de espécies não nativas em ambientes aquáticos...</a:t>
            </a:r>
          </a:p>
          <a:p>
            <a:r>
              <a:rPr lang="pt-BR" sz="1600" dirty="0"/>
              <a:t>“...Entretanto afirmam que estas introduções para que as populações se estabeleçam, necessitam com sucesso nos novos ambientes, necessitam passar por vários estágios no processo de colonização (O sucesso no processo de colonização depende da superação progressiva de cada um desses estágios):</a:t>
            </a:r>
          </a:p>
          <a:p>
            <a:r>
              <a:rPr lang="pt-BR" sz="1600" dirty="0"/>
              <a:t> - (i) transporte;</a:t>
            </a:r>
          </a:p>
          <a:p>
            <a:r>
              <a:rPr lang="pt-BR" sz="1600" dirty="0"/>
              <a:t> - (</a:t>
            </a:r>
            <a:r>
              <a:rPr lang="pt-BR" sz="1600" dirty="0" err="1"/>
              <a:t>ii</a:t>
            </a:r>
            <a:r>
              <a:rPr lang="pt-BR" sz="1600" dirty="0"/>
              <a:t>) chegada;</a:t>
            </a:r>
          </a:p>
          <a:p>
            <a:r>
              <a:rPr lang="pt-BR" sz="1600" dirty="0"/>
              <a:t> - (</a:t>
            </a:r>
            <a:r>
              <a:rPr lang="pt-BR" sz="1600" dirty="0" err="1"/>
              <a:t>iii</a:t>
            </a:r>
            <a:r>
              <a:rPr lang="pt-BR" sz="1600" dirty="0"/>
              <a:t>) estabelecimento;</a:t>
            </a:r>
          </a:p>
          <a:p>
            <a:r>
              <a:rPr lang="pt-BR" sz="1600" dirty="0"/>
              <a:t> - (</a:t>
            </a:r>
            <a:r>
              <a:rPr lang="pt-BR" sz="1600" dirty="0" err="1"/>
              <a:t>iv</a:t>
            </a:r>
            <a:r>
              <a:rPr lang="pt-BR" sz="1600" dirty="0"/>
              <a:t>) integração.</a:t>
            </a:r>
          </a:p>
          <a:p>
            <a:endParaRPr lang="pt-BR" sz="1600" dirty="0"/>
          </a:p>
          <a:p>
            <a:pPr algn="just"/>
            <a:r>
              <a:rPr lang="pt-BR" sz="1600" b="1" dirty="0">
                <a:solidFill>
                  <a:srgbClr val="FF0000"/>
                </a:solidFill>
              </a:rPr>
              <a:t>“Introduções envolvendo espécies importadas de outros continentes têm, então, grande probabilidade de insucesso, pois cada espécie tem uma história evolutiva particular, geralmente com forte associação às condições ambientais de seu local de origem, podendo ser insuperáveis as restrições ambientais exercidas pelo hábitat receptor.”</a:t>
            </a:r>
          </a:p>
          <a:p>
            <a:pPr algn="just"/>
            <a:endParaRPr lang="pt-BR" sz="1600" b="1" dirty="0">
              <a:solidFill>
                <a:srgbClr val="FF0000"/>
              </a:solidFill>
            </a:endParaRPr>
          </a:p>
          <a:p>
            <a:pPr algn="just"/>
            <a:r>
              <a:rPr lang="pt-BR" sz="1600" b="1" dirty="0">
                <a:solidFill>
                  <a:srgbClr val="FF0000"/>
                </a:solidFill>
              </a:rPr>
              <a:t>Por Fim afirmam:</a:t>
            </a:r>
          </a:p>
          <a:p>
            <a:pPr algn="just"/>
            <a:endParaRPr lang="pt-BR" sz="1600" b="1" dirty="0">
              <a:solidFill>
                <a:srgbClr val="FF0000"/>
              </a:solidFill>
            </a:endParaRPr>
          </a:p>
          <a:p>
            <a:pPr algn="just"/>
            <a:r>
              <a:rPr lang="pt-BR" sz="1600" b="1" dirty="0">
                <a:solidFill>
                  <a:srgbClr val="FF0000"/>
                </a:solidFill>
              </a:rPr>
              <a:t>“... Os impactos de introduções têm maior probabilidade de serem deletérios quando a espécie introduzida </a:t>
            </a:r>
            <a:r>
              <a:rPr lang="pt-BR" sz="1600" b="1" u="sng" dirty="0">
                <a:solidFill>
                  <a:srgbClr val="FF0000"/>
                </a:solidFill>
              </a:rPr>
              <a:t>é carnívora ou piscívora</a:t>
            </a:r>
            <a:r>
              <a:rPr lang="pt-BR" sz="1600" b="1" dirty="0">
                <a:solidFill>
                  <a:srgbClr val="FF0000"/>
                </a:solidFill>
              </a:rPr>
              <a:t>. Pela sua elevada agressividade, essas espécies são de instalação mais provável, e seus efeitos são reconhecidos como um dos mecanismos biológicos de maior poder de transformação nas comunidades nativas...”</a:t>
            </a:r>
          </a:p>
          <a:p>
            <a:endParaRPr lang="pt-BR" dirty="0"/>
          </a:p>
          <a:p>
            <a:endParaRPr lang="pt-BR" dirty="0"/>
          </a:p>
          <a:p>
            <a:endParaRPr lang="pt-BR" dirty="0"/>
          </a:p>
          <a:p>
            <a:endParaRPr lang="pt-BR" dirty="0"/>
          </a:p>
          <a:p>
            <a:endParaRPr lang="pt-BR" dirty="0"/>
          </a:p>
        </p:txBody>
      </p:sp>
    </p:spTree>
    <p:extLst>
      <p:ext uri="{BB962C8B-B14F-4D97-AF65-F5344CB8AC3E}">
        <p14:creationId xmlns:p14="http://schemas.microsoft.com/office/powerpoint/2010/main" val="2509757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66800" y="2741474"/>
            <a:ext cx="7086600" cy="1754326"/>
          </a:xfrm>
          <a:prstGeom prst="rect">
            <a:avLst/>
          </a:prstGeom>
          <a:noFill/>
        </p:spPr>
        <p:txBody>
          <a:bodyPr wrap="square" rtlCol="0">
            <a:spAutoFit/>
          </a:bodyPr>
          <a:lstStyle/>
          <a:p>
            <a:pPr algn="just"/>
            <a:r>
              <a:rPr lang="pt-BR" dirty="0"/>
              <a:t>A partir destes argumentos, reiteramos que os eventuais escapes, que devem ser controlados pela evolução das técnicas de manejo e equipamentos de contenção nos sistemas de cultivos e mitigados através do aprimoramento de técnicas de </a:t>
            </a:r>
            <a:r>
              <a:rPr lang="pt-BR" dirty="0" err="1"/>
              <a:t>masculinização</a:t>
            </a:r>
            <a:r>
              <a:rPr lang="pt-BR" dirty="0"/>
              <a:t>, entre outras, deixa de ser uma grande preocupação e pode ser mitigado  e minimizado.</a:t>
            </a:r>
          </a:p>
          <a:p>
            <a:endParaRPr lang="pt-BR" dirty="0"/>
          </a:p>
        </p:txBody>
      </p:sp>
    </p:spTree>
    <p:extLst>
      <p:ext uri="{BB962C8B-B14F-4D97-AF65-F5344CB8AC3E}">
        <p14:creationId xmlns:p14="http://schemas.microsoft.com/office/powerpoint/2010/main" val="2542751724"/>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8211</TotalTime>
  <Words>4017</Words>
  <Application>Microsoft Office PowerPoint</Application>
  <PresentationFormat>Apresentação na tela (4:3)</PresentationFormat>
  <Paragraphs>209</Paragraphs>
  <Slides>32</Slides>
  <Notes>2</Notes>
  <HiddenSlides>0</HiddenSlides>
  <MMClips>0</MMClips>
  <ScaleCrop>false</ScaleCrop>
  <HeadingPairs>
    <vt:vector size="4" baseType="variant">
      <vt:variant>
        <vt:lpstr>Tema</vt:lpstr>
      </vt:variant>
      <vt:variant>
        <vt:i4>1</vt:i4>
      </vt:variant>
      <vt:variant>
        <vt:lpstr>Títulos de slides</vt:lpstr>
      </vt:variant>
      <vt:variant>
        <vt:i4>32</vt:i4>
      </vt:variant>
    </vt:vector>
  </HeadingPairs>
  <TitlesOfParts>
    <vt:vector size="33" baseType="lpstr">
      <vt:lpstr>Tema do Office</vt:lpstr>
      <vt:lpstr>Um breve histórico sobre a Tilápia no Brasil</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Os marcos legais da atividade </vt:lpstr>
      <vt:lpstr>Introdução de espécies de peixes por escapes acidentais de tanques de cultivo em rios da Bacia do Rio Paraná, Brasil   Mário L. Orsi, Ângelo A. Agostinho Revta bras. Zool. 16 (2): 557 - 560,1999</vt:lpstr>
      <vt:lpstr>Pesque-pague: negócio ou fonte de dispersão de espécies exóticas?  Rodrigo Fernandes, Luiz Carlos Gomes e Angelo Antonio Agostinho Acta Scientiarum: Biological Sciences Maringá, v. 25, n. 1, p. 115-120, 2003</vt:lpstr>
      <vt:lpstr>Apresentação do PowerPoint</vt:lpstr>
      <vt:lpstr>  The invasive potential of tilapias (Osteichthyes, Cichlidae) in the Americas Fernanda A. S. Cassemiro . Dayani Bailly . Weferson Júnio da Gracia . Angelo Antônio Agostinho Hydrobiologia - https://doi.org/10.1007/s10750-017-3471-1 </vt:lpstr>
      <vt:lpstr>Apresentação do PowerPoint</vt:lpstr>
      <vt:lpstr>Apresentação do PowerPoint</vt:lpstr>
      <vt:lpstr>Apresentação do PowerPoint</vt:lpstr>
      <vt:lpstr>Apresentação do PowerPoint</vt:lpstr>
      <vt:lpstr>Impacts of introducing Nile tilapia on the fisheries of a tropical reservoir in North-eastern Brazil J . L . ATTAYDE, J . BRASIL &amp; R . A . MENESCAL Fisheries Management and Ecology, 2011, 18, 437–443</vt:lpstr>
      <vt:lpstr>Artisanal fisheries in urban reservoirs: a case study from Brazil (Billings Reservoir, São Paulo Metropolitan Region) C. V. MINTE-VERA, M. PETRERE JR Fisheries Management and Ecology, 2000, 7, 537–549</vt:lpstr>
      <vt:lpstr>Apresentação do PowerPoint</vt:lpstr>
      <vt:lpstr>Apresentação do PowerPoint</vt:lpstr>
      <vt:lpstr>Apresentação do PowerPoint</vt:lpstr>
      <vt:lpstr>Apresentação do PowerPoint</vt:lpstr>
      <vt:lpstr>Agostinho, trabalho publicado na Revista UNIMAR 15 (suplemento) 175-189,1993,  http://www.academia Edu/463058/list_of_publications)</vt:lpstr>
      <vt:lpstr>FUGA DE PEIXES </vt:lpstr>
      <vt:lpstr>The effects of introduced tilapias on native biodiversity  GABRIELLE C. CANONICO, ANGELA ARTHINGTON, JEFFREY K. MCCRARY and MICHELE L.  THIEME Aquatic Conserv: Mar. Freshw. Ecosyst. 15: 463–483 (2005)</vt:lpstr>
      <vt:lpstr>Conclusões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Melhoramento Genético em  tilápias: Principais características a serem trabalhadas</dc:title>
  <dc:creator>Master</dc:creator>
  <cp:lastModifiedBy>Vinicius Martins Diniz</cp:lastModifiedBy>
  <cp:revision>125</cp:revision>
  <dcterms:created xsi:type="dcterms:W3CDTF">2017-11-13T16:40:51Z</dcterms:created>
  <dcterms:modified xsi:type="dcterms:W3CDTF">2025-04-11T18:06:08Z</dcterms:modified>
</cp:coreProperties>
</file>