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9" r:id="rId5"/>
    <p:sldId id="256" r:id="rId6"/>
    <p:sldId id="264" r:id="rId7"/>
    <p:sldId id="266" r:id="rId8"/>
    <p:sldId id="273" r:id="rId9"/>
    <p:sldId id="274" r:id="rId10"/>
    <p:sldId id="272" r:id="rId11"/>
    <p:sldId id="267" r:id="rId12"/>
    <p:sldId id="268" r:id="rId13"/>
    <p:sldId id="269" r:id="rId14"/>
    <p:sldId id="276" r:id="rId15"/>
    <p:sldId id="275" r:id="rId16"/>
    <p:sldId id="271" r:id="rId17"/>
    <p:sldId id="277" r:id="rId18"/>
    <p:sldId id="278" r:id="rId19"/>
    <p:sldId id="25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CAFED0-F29F-426F-9DB0-1EB492C83033}" v="41" dt="2025-11-12T18:09:38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Campos Aranha" userId="S::93099339172@ibama.gov.br::854801c6-0d12-4bf7-bd7b-9ae1c6362936" providerId="AD" clId="Web-{E4CAFED0-F29F-426F-9DB0-1EB492C83033}"/>
    <pc:docChg chg="addSld delSld modSld">
      <pc:chgData name="Renata Campos Aranha" userId="S::93099339172@ibama.gov.br::854801c6-0d12-4bf7-bd7b-9ae1c6362936" providerId="AD" clId="Web-{E4CAFED0-F29F-426F-9DB0-1EB492C83033}" dt="2025-11-12T18:09:38.747" v="37"/>
      <pc:docMkLst>
        <pc:docMk/>
      </pc:docMkLst>
      <pc:sldChg chg="addSp delSp modSp">
        <pc:chgData name="Renata Campos Aranha" userId="S::93099339172@ibama.gov.br::854801c6-0d12-4bf7-bd7b-9ae1c6362936" providerId="AD" clId="Web-{E4CAFED0-F29F-426F-9DB0-1EB492C83033}" dt="2025-11-12T18:08:10.293" v="35" actId="1076"/>
        <pc:sldMkLst>
          <pc:docMk/>
          <pc:sldMk cId="0" sldId="256"/>
        </pc:sldMkLst>
        <pc:spChg chg="add del mod">
          <ac:chgData name="Renata Campos Aranha" userId="S::93099339172@ibama.gov.br::854801c6-0d12-4bf7-bd7b-9ae1c6362936" providerId="AD" clId="Web-{E4CAFED0-F29F-426F-9DB0-1EB492C83033}" dt="2025-11-12T18:03:56.332" v="20"/>
          <ac:spMkLst>
            <pc:docMk/>
            <pc:sldMk cId="0" sldId="256"/>
            <ac:spMk id="7" creationId="{5A297908-7FBE-F2B0-3D50-12249C2A3E5F}"/>
          </ac:spMkLst>
        </pc:spChg>
        <pc:spChg chg="del">
          <ac:chgData name="Renata Campos Aranha" userId="S::93099339172@ibama.gov.br::854801c6-0d12-4bf7-bd7b-9ae1c6362936" providerId="AD" clId="Web-{E4CAFED0-F29F-426F-9DB0-1EB492C83033}" dt="2025-11-12T18:06:10.821" v="34"/>
          <ac:spMkLst>
            <pc:docMk/>
            <pc:sldMk cId="0" sldId="256"/>
            <ac:spMk id="8" creationId="{00000000-0000-0000-0000-000000000000}"/>
          </ac:spMkLst>
        </pc:spChg>
        <pc:spChg chg="mod">
          <ac:chgData name="Renata Campos Aranha" userId="S::93099339172@ibama.gov.br::854801c6-0d12-4bf7-bd7b-9ae1c6362936" providerId="AD" clId="Web-{E4CAFED0-F29F-426F-9DB0-1EB492C83033}" dt="2025-11-12T18:08:10.293" v="35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Renata Campos Aranha" userId="S::93099339172@ibama.gov.br::854801c6-0d12-4bf7-bd7b-9ae1c6362936" providerId="AD" clId="Web-{E4CAFED0-F29F-426F-9DB0-1EB492C83033}" dt="2025-11-12T18:01:26.418" v="3" actId="14100"/>
          <ac:spMkLst>
            <pc:docMk/>
            <pc:sldMk cId="0" sldId="256"/>
            <ac:spMk id="10" creationId="{00000000-0000-0000-0000-000000000000}"/>
          </ac:spMkLst>
        </pc:spChg>
        <pc:picChg chg="add mod">
          <ac:chgData name="Renata Campos Aranha" userId="S::93099339172@ibama.gov.br::854801c6-0d12-4bf7-bd7b-9ae1c6362936" providerId="AD" clId="Web-{E4CAFED0-F29F-426F-9DB0-1EB492C83033}" dt="2025-11-12T18:01:42.013" v="5" actId="1076"/>
          <ac:picMkLst>
            <pc:docMk/>
            <pc:sldMk cId="0" sldId="256"/>
            <ac:picMk id="5" creationId="{EE6E09B9-37C2-DCDC-3282-1F58B4E63545}"/>
          </ac:picMkLst>
        </pc:picChg>
      </pc:sldChg>
      <pc:sldChg chg="delSp modSp add del mod replId setBg">
        <pc:chgData name="Renata Campos Aranha" userId="S::93099339172@ibama.gov.br::854801c6-0d12-4bf7-bd7b-9ae1c6362936" providerId="AD" clId="Web-{E4CAFED0-F29F-426F-9DB0-1EB492C83033}" dt="2025-11-12T18:09:38.747" v="37"/>
        <pc:sldMkLst>
          <pc:docMk/>
          <pc:sldMk cId="3579070930" sldId="280"/>
        </pc:sldMkLst>
        <pc:spChg chg="del">
          <ac:chgData name="Renata Campos Aranha" userId="S::93099339172@ibama.gov.br::854801c6-0d12-4bf7-bd7b-9ae1c6362936" providerId="AD" clId="Web-{E4CAFED0-F29F-426F-9DB0-1EB492C83033}" dt="2025-11-12T18:08:17.465" v="36"/>
          <ac:spMkLst>
            <pc:docMk/>
            <pc:sldMk cId="3579070930" sldId="280"/>
            <ac:spMk id="8" creationId="{E2989246-A789-C06C-73C7-26A9B3DF526E}"/>
          </ac:spMkLst>
        </pc:spChg>
        <pc:spChg chg="del mod">
          <ac:chgData name="Renata Campos Aranha" userId="S::93099339172@ibama.gov.br::854801c6-0d12-4bf7-bd7b-9ae1c6362936" providerId="AD" clId="Web-{E4CAFED0-F29F-426F-9DB0-1EB492C83033}" dt="2025-11-12T18:04:24.724" v="26"/>
          <ac:spMkLst>
            <pc:docMk/>
            <pc:sldMk cId="3579070930" sldId="280"/>
            <ac:spMk id="9" creationId="{8FBDFCB5-34F8-F0F4-72A0-DA23D3709894}"/>
          </ac:spMkLst>
        </pc:spChg>
        <pc:spChg chg="mod">
          <ac:chgData name="Renata Campos Aranha" userId="S::93099339172@ibama.gov.br::854801c6-0d12-4bf7-bd7b-9ae1c6362936" providerId="AD" clId="Web-{E4CAFED0-F29F-426F-9DB0-1EB492C83033}" dt="2025-11-12T18:04:27.615" v="28" actId="20577"/>
          <ac:spMkLst>
            <pc:docMk/>
            <pc:sldMk cId="3579070930" sldId="280"/>
            <ac:spMk id="10" creationId="{4746B125-78DB-0D41-F7FE-EC7D4E552CE1}"/>
          </ac:spMkLst>
        </pc:spChg>
        <pc:picChg chg="del mod">
          <ac:chgData name="Renata Campos Aranha" userId="S::93099339172@ibama.gov.br::854801c6-0d12-4bf7-bd7b-9ae1c6362936" providerId="AD" clId="Web-{E4CAFED0-F29F-426F-9DB0-1EB492C83033}" dt="2025-11-12T18:04:56.147" v="32"/>
          <ac:picMkLst>
            <pc:docMk/>
            <pc:sldMk cId="3579070930" sldId="280"/>
            <ac:picMk id="5" creationId="{1D1BB631-AFEB-6566-103B-9D11BA3327E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11_A23FB53F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quel\Downloads\Final_Tabelas_e_graficos_relatorio__CNIA_2025_ano-base%20202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_10C_68097E25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D_51AFBC5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14_1651A50A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5F9F99"/>
            </a:solidFill>
            <a:ln>
              <a:solidFill>
                <a:schemeClr val="lt1"/>
              </a:solidFill>
            </a:ln>
          </c:spPr>
          <c:dPt>
            <c:idx val="0"/>
            <c:bubble3D val="0"/>
            <c:explosion val="2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16-45C9-B10A-FAADDD4895AC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16-45C9-B10A-FAADDD4895AC}"/>
              </c:ext>
            </c:extLst>
          </c:dPt>
          <c:dLbls>
            <c:dLbl>
              <c:idx val="0"/>
              <c:layout>
                <c:manualLayout>
                  <c:x val="-0.19856317140685284"/>
                  <c:y val="3.0996436674320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Futura Bk BT" panose="020B0502020204020303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tx1"/>
                        </a:solidFill>
                      </a:rPr>
                      <a:t>Fabricantes</a:t>
                    </a:r>
                  </a:p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Futura Bk BT" panose="020B0502020204020303"/>
                        <a:ea typeface="+mn-ea"/>
                        <a:cs typeface="+mn-cs"/>
                      </a:defRPr>
                    </a:pPr>
                    <a:fld id="{F04BCB36-9184-403A-BAE3-8782978354C1}" type="VALUE">
                      <a:rPr lang="en-US" sz="1400" b="1">
                        <a:solidFill>
                          <a:schemeClr val="tx1"/>
                        </a:solidFill>
                      </a:rPr>
                      <a:pPr>
                        <a:defRPr sz="900" b="1" i="0" u="none" strike="noStrike" kern="1200" baseline="0">
                          <a:solidFill>
                            <a:schemeClr val="tx1"/>
                          </a:solidFill>
                          <a:latin typeface="Futura Bk BT" panose="020B0502020204020303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16-45C9-B10A-FAADDD4895AC}"/>
                </c:ext>
              </c:extLst>
            </c:dLbl>
            <c:dLbl>
              <c:idx val="1"/>
              <c:layout>
                <c:manualLayout>
                  <c:x val="0.20572192820159776"/>
                  <c:y val="-0.13104154033780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Bk BT" panose="020B0502020204020303"/>
                        <a:ea typeface="+mn-ea"/>
                        <a:cs typeface="+mn-cs"/>
                      </a:defRPr>
                    </a:pPr>
                    <a:r>
                      <a:rPr lang="en-US" sz="1400" b="1" err="1"/>
                      <a:t>Importadores</a:t>
                    </a:r>
                    <a:endParaRPr lang="en-US" sz="1400" b="1"/>
                  </a:p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Bk BT" panose="020B0502020204020303"/>
                        <a:ea typeface="+mn-ea"/>
                        <a:cs typeface="+mn-cs"/>
                      </a:defRPr>
                    </a:pPr>
                    <a:fld id="{5087B3F6-76E7-476E-9993-15870BBF0960}" type="VALUE">
                      <a:rPr lang="en-US" sz="1400" b="1"/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Bk BT" panose="020B0502020204020303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16-45C9-B10A-FAADDD4895AC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Bk BT" panose="020B0502020204020303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Gráfico_1!$A$2:$A$3</c:f>
              <c:strCache>
                <c:ptCount val="2"/>
                <c:pt idx="0">
                  <c:v>Fabricantes</c:v>
                </c:pt>
                <c:pt idx="1">
                  <c:v>Importadores</c:v>
                </c:pt>
              </c:strCache>
            </c:strRef>
          </c:cat>
          <c:val>
            <c:numRef>
              <c:f>Gráfico_1!$B$2:$B$3</c:f>
              <c:numCache>
                <c:formatCode>0.00%</c:formatCode>
                <c:ptCount val="2"/>
                <c:pt idx="0">
                  <c:v>0.43573656319557436</c:v>
                </c:pt>
                <c:pt idx="1">
                  <c:v>0.5642634368044257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16-45C9-B10A-FAADDD489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74180044025017"/>
          <c:y val="0"/>
          <c:w val="0.67685627050283947"/>
          <c:h val="1"/>
        </c:manualLayout>
      </c:layout>
      <c:pieChart>
        <c:varyColors val="1"/>
        <c:ser>
          <c:idx val="1"/>
          <c:order val="0"/>
          <c:spPr>
            <a:solidFill>
              <a:schemeClr val="accent3">
                <a:lumMod val="20000"/>
                <a:lumOff val="80000"/>
              </a:schemeClr>
            </a:solidFill>
            <a:ln w="19050"/>
            <a:effectLst>
              <a:softEdge rad="0"/>
            </a:effectLst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993F-4365-A1EF-E19DA77347F6}"/>
              </c:ext>
            </c:extLst>
          </c:dPt>
          <c:dPt>
            <c:idx val="1"/>
            <c:bubble3D val="0"/>
            <c:explosion val="25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993F-4365-A1EF-E19DA77347F6}"/>
              </c:ext>
            </c:extLst>
          </c:dPt>
          <c:dLbls>
            <c:dLbl>
              <c:idx val="0"/>
              <c:layout>
                <c:manualLayout>
                  <c:x val="-0.17081488212792245"/>
                  <c:y val="-0.26517747019323007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/>
                        </a:solidFill>
                        <a:latin typeface="Futura Bk BT" panose="020B0502020204020303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  <a:latin typeface="Futura Bk BT" panose="020B0502020204020303"/>
                      </a:rPr>
                      <a:t>Destinados </a:t>
                    </a:r>
                  </a:p>
                  <a:p>
                    <a:pPr>
                      <a:defRPr sz="1600">
                        <a:solidFill>
                          <a:schemeClr val="tx1"/>
                        </a:solidFill>
                        <a:latin typeface="Futura Bk BT" panose="020B0502020204020303"/>
                      </a:defRPr>
                    </a:pPr>
                    <a:fld id="{FBEE37DC-665D-428D-BEB7-1A5DB5B4068F}" type="VALUE">
                      <a:rPr lang="en-US" sz="1600" b="1">
                        <a:solidFill>
                          <a:schemeClr val="tx1"/>
                        </a:solidFill>
                        <a:latin typeface="Futura Bk BT" panose="020B0502020204020303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Futura Bk BT" panose="020B0502020204020303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3F-4365-A1EF-E19DA77347F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/>
                        </a:solidFill>
                        <a:latin typeface="Futura Bk BT" panose="020B0502020204020303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  <a:latin typeface="Futura Bk BT" panose="020B0502020204020303"/>
                      </a:rPr>
                      <a:t>Sem destinação</a:t>
                    </a:r>
                  </a:p>
                  <a:p>
                    <a:pPr>
                      <a:defRPr sz="1600">
                        <a:solidFill>
                          <a:schemeClr val="tx1"/>
                        </a:solidFill>
                        <a:latin typeface="Futura Bk BT" panose="020B0502020204020303"/>
                      </a:defRPr>
                    </a:pPr>
                    <a:fld id="{62348DDA-075D-4C43-8ACB-9162AD2AD5B2}" type="VALUE">
                      <a:rPr lang="en-US" sz="1600" b="1">
                        <a:solidFill>
                          <a:schemeClr val="tx1"/>
                        </a:solidFill>
                        <a:latin typeface="Futura Bk BT" panose="020B0502020204020303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Futura Bk BT" panose="020B0502020204020303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3F-4365-A1EF-E19DA77347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  <a:latin typeface="Futura Bk BT" panose="020B0502020204020303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Gráfico_2!$A$2:$A$3</c:f>
              <c:strCache>
                <c:ptCount val="2"/>
                <c:pt idx="0">
                  <c:v>Destinado</c:v>
                </c:pt>
                <c:pt idx="1">
                  <c:v>Sem destinação</c:v>
                </c:pt>
              </c:strCache>
            </c:strRef>
          </c:cat>
          <c:val>
            <c:numRef>
              <c:f>Gráfico_2!$B$2:$B$3</c:f>
              <c:numCache>
                <c:formatCode>0.00%</c:formatCode>
                <c:ptCount val="2"/>
                <c:pt idx="0">
                  <c:v>0.94921524476645946</c:v>
                </c:pt>
                <c:pt idx="1">
                  <c:v>5.0784755233540535E-2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3F-4365-A1EF-E19DA77347F6}"/>
            </c:ext>
          </c:extLst>
        </c:ser>
        <c:ser>
          <c:idx val="0"/>
          <c:order val="1"/>
          <c:spPr>
            <a:solidFill>
              <a:srgbClr val="65A39D"/>
            </a:solidFill>
            <a:ln w="19050"/>
            <a:effectLst>
              <a:softEdge rad="0"/>
            </a:effectLst>
          </c:spPr>
          <c:explosion val="8"/>
          <c:cat>
            <c:strRef>
              <c:f>Gráfico_2!$A$2:$A$3</c:f>
              <c:strCache>
                <c:ptCount val="2"/>
                <c:pt idx="0">
                  <c:v>Destinado</c:v>
                </c:pt>
                <c:pt idx="1">
                  <c:v>Sem destinação</c:v>
                </c:pt>
              </c:strCache>
            </c:strRef>
          </c:cat>
          <c:val>
            <c:numRef>
              <c:f>Gráfico_2!$B$2:$B$3</c:f>
              <c:numCache>
                <c:formatCode>0.00%</c:formatCode>
                <c:ptCount val="2"/>
                <c:pt idx="0">
                  <c:v>0.94921524476645946</c:v>
                </c:pt>
                <c:pt idx="1">
                  <c:v>5.0784755233540535E-2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3F-4365-A1EF-E19DA7734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Gráfico_5!$B$2</c:f>
              <c:strCache>
                <c:ptCount val="1"/>
                <c:pt idx="0">
                  <c:v>Fabricante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Gráfico_5!$A$4:$A$17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Gráfico_5!$B$4:$B$17</c:f>
              <c:numCache>
                <c:formatCode>0.00%</c:formatCode>
                <c:ptCount val="14"/>
                <c:pt idx="0">
                  <c:v>1.0179</c:v>
                </c:pt>
                <c:pt idx="1">
                  <c:v>1.0530999999999999</c:v>
                </c:pt>
                <c:pt idx="2">
                  <c:v>1.0692999999999999</c:v>
                </c:pt>
                <c:pt idx="3">
                  <c:v>1.0698000000000001</c:v>
                </c:pt>
                <c:pt idx="4">
                  <c:v>1.0116537719269301</c:v>
                </c:pt>
                <c:pt idx="5">
                  <c:v>1.0008999999999999</c:v>
                </c:pt>
                <c:pt idx="6">
                  <c:v>1.01775402458203</c:v>
                </c:pt>
                <c:pt idx="7">
                  <c:v>1.04830143365844</c:v>
                </c:pt>
                <c:pt idx="8">
                  <c:v>1.0169999999999999</c:v>
                </c:pt>
                <c:pt idx="9">
                  <c:v>1.0432408425563899</c:v>
                </c:pt>
                <c:pt idx="10">
                  <c:v>0.81020231380361662</c:v>
                </c:pt>
                <c:pt idx="11">
                  <c:v>0.99980000000000002</c:v>
                </c:pt>
                <c:pt idx="12">
                  <c:v>1.013097338898977</c:v>
                </c:pt>
                <c:pt idx="13">
                  <c:v>1.0126227616993846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3E-4B42-8D63-2FEE1C0B77A9}"/>
            </c:ext>
          </c:extLst>
        </c:ser>
        <c:ser>
          <c:idx val="1"/>
          <c:order val="1"/>
          <c:tx>
            <c:strRef>
              <c:f>Gráfico_5!$C$2</c:f>
              <c:strCache>
                <c:ptCount val="1"/>
                <c:pt idx="0">
                  <c:v>Importador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Gráfico_5!$A$4:$A$17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Gráfico_5!$C$4:$C$17</c:f>
              <c:numCache>
                <c:formatCode>0.00%</c:formatCode>
                <c:ptCount val="14"/>
                <c:pt idx="0">
                  <c:v>0.66739999999999999</c:v>
                </c:pt>
                <c:pt idx="1">
                  <c:v>0.79579999999999995</c:v>
                </c:pt>
                <c:pt idx="2">
                  <c:v>0.627</c:v>
                </c:pt>
                <c:pt idx="3">
                  <c:v>0.77900000000000003</c:v>
                </c:pt>
                <c:pt idx="4">
                  <c:v>0.84718890076363995</c:v>
                </c:pt>
                <c:pt idx="5">
                  <c:v>0.83640000000000003</c:v>
                </c:pt>
                <c:pt idx="6">
                  <c:v>0.92746422637982495</c:v>
                </c:pt>
                <c:pt idx="7">
                  <c:v>0.80338386072716805</c:v>
                </c:pt>
                <c:pt idx="8">
                  <c:v>0.85899999999999999</c:v>
                </c:pt>
                <c:pt idx="9">
                  <c:v>0.82733094023789699</c:v>
                </c:pt>
                <c:pt idx="10">
                  <c:v>0.81206704018124309</c:v>
                </c:pt>
                <c:pt idx="11">
                  <c:v>0.91500000000000004</c:v>
                </c:pt>
                <c:pt idx="12">
                  <c:v>0.91909686967006865</c:v>
                </c:pt>
                <c:pt idx="13">
                  <c:v>0.89119999999999999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3E-4B42-8D63-2FEE1C0B7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602640"/>
        <c:axId val="1"/>
      </c:lineChart>
      <c:catAx>
        <c:axId val="49060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/>
                <a:ea typeface="+mn-ea"/>
                <a:cs typeface="+mn-cs"/>
              </a:defRPr>
            </a:pPr>
            <a:endParaRPr lang="pt-BR"/>
          </a:p>
        </c:txPr>
        <c:crossAx val="490602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/>
                <a:ea typeface="+mn-ea"/>
                <a:cs typeface="+mn-cs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Gráfico_6!$A$3:$A$16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Gráfico_6!$B$3:$B$16</c:f>
              <c:numCache>
                <c:formatCode>0.00%</c:formatCode>
                <c:ptCount val="14"/>
                <c:pt idx="0">
                  <c:v>0.84730000000000005</c:v>
                </c:pt>
                <c:pt idx="1">
                  <c:v>0.95750000000000002</c:v>
                </c:pt>
                <c:pt idx="2">
                  <c:v>0.91849999999999998</c:v>
                </c:pt>
                <c:pt idx="3">
                  <c:v>0.97599999999999998</c:v>
                </c:pt>
                <c:pt idx="4">
                  <c:v>0.97450000000000003</c:v>
                </c:pt>
                <c:pt idx="5">
                  <c:v>0.96660000000000001</c:v>
                </c:pt>
                <c:pt idx="6">
                  <c:v>0.99548886944322301</c:v>
                </c:pt>
                <c:pt idx="7">
                  <c:v>0.98502434811230399</c:v>
                </c:pt>
                <c:pt idx="8">
                  <c:v>0.972416447150806</c:v>
                </c:pt>
                <c:pt idx="9">
                  <c:v>0.98515394968025305</c:v>
                </c:pt>
                <c:pt idx="10">
                  <c:v>0.81081721539831508</c:v>
                </c:pt>
                <c:pt idx="11">
                  <c:v>0.97060000000000002</c:v>
                </c:pt>
                <c:pt idx="12">
                  <c:v>0.96962888660579927</c:v>
                </c:pt>
                <c:pt idx="13">
                  <c:v>0.94920000000000004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9A-46C6-969A-92C327916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598320"/>
        <c:axId val="1"/>
      </c:lineChart>
      <c:catAx>
        <c:axId val="490598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/>
                <a:ea typeface="+mn-ea"/>
                <a:cs typeface="+mn-cs"/>
              </a:defRPr>
            </a:pPr>
            <a:endParaRPr lang="pt-BR"/>
          </a:p>
        </c:txPr>
        <c:crossAx val="490598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/>
                <a:ea typeface="+mn-ea"/>
                <a:cs typeface="+mn-cs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Gráfico_7!$B$2</c:f>
              <c:strCache>
                <c:ptCount val="1"/>
                <c:pt idx="0">
                  <c:v>Coprocessamento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Gráfico_7!$A$4:$A$17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Gráfico_7!$B$4:$B$17</c:f>
              <c:numCache>
                <c:formatCode>0.00%</c:formatCode>
                <c:ptCount val="14"/>
                <c:pt idx="0">
                  <c:v>0.55459999999999998</c:v>
                </c:pt>
                <c:pt idx="1">
                  <c:v>0.47770000000000001</c:v>
                </c:pt>
                <c:pt idx="2">
                  <c:v>0.54397785202203297</c:v>
                </c:pt>
                <c:pt idx="3">
                  <c:v>0.55170412476983299</c:v>
                </c:pt>
                <c:pt idx="4">
                  <c:v>0.59163866186238301</c:v>
                </c:pt>
                <c:pt idx="5">
                  <c:v>0.60229999999999995</c:v>
                </c:pt>
                <c:pt idx="6">
                  <c:v>0.46956682867701799</c:v>
                </c:pt>
                <c:pt idx="7">
                  <c:v>0.57635220016019395</c:v>
                </c:pt>
                <c:pt idx="8">
                  <c:v>0.62554519322551105</c:v>
                </c:pt>
                <c:pt idx="9">
                  <c:v>0.62096913110766905</c:v>
                </c:pt>
                <c:pt idx="10">
                  <c:v>0.56537425110442618</c:v>
                </c:pt>
                <c:pt idx="11">
                  <c:v>0.5353</c:v>
                </c:pt>
                <c:pt idx="12">
                  <c:v>0.4536</c:v>
                </c:pt>
                <c:pt idx="13">
                  <c:v>0.4105965503292186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36-4A8F-83C1-6D3CE22B4CE0}"/>
            </c:ext>
          </c:extLst>
        </c:ser>
        <c:ser>
          <c:idx val="1"/>
          <c:order val="1"/>
          <c:tx>
            <c:strRef>
              <c:f>Gráfico_7!$C$2</c:f>
              <c:strCache>
                <c:ptCount val="1"/>
                <c:pt idx="0">
                  <c:v>Granulação</c:v>
                </c:pt>
              </c:strCache>
            </c:strRef>
          </c:tx>
          <c:spPr>
            <a:ln w="28575" cap="rnd">
              <a:solidFill>
                <a:srgbClr val="E26B0A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Gráfico_7!$A$4:$A$17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Gráfico_7!$C$4:$C$17</c:f>
              <c:numCache>
                <c:formatCode>0.00%</c:formatCode>
                <c:ptCount val="14"/>
                <c:pt idx="0">
                  <c:v>0.29909999999999998</c:v>
                </c:pt>
                <c:pt idx="1">
                  <c:v>0.36709999999999998</c:v>
                </c:pt>
                <c:pt idx="2">
                  <c:v>0.336771701314381</c:v>
                </c:pt>
                <c:pt idx="3">
                  <c:v>0.34826766750967397</c:v>
                </c:pt>
                <c:pt idx="4">
                  <c:v>0.23556414306281701</c:v>
                </c:pt>
                <c:pt idx="5">
                  <c:v>0.27150000000000002</c:v>
                </c:pt>
                <c:pt idx="6">
                  <c:v>0.368395029127915</c:v>
                </c:pt>
                <c:pt idx="7">
                  <c:v>0.23841402499623901</c:v>
                </c:pt>
                <c:pt idx="8">
                  <c:v>0.18940897490070699</c:v>
                </c:pt>
                <c:pt idx="9">
                  <c:v>0.22955990189078401</c:v>
                </c:pt>
                <c:pt idx="10">
                  <c:v>0.25022380494625979</c:v>
                </c:pt>
                <c:pt idx="11">
                  <c:v>0.23680000000000001</c:v>
                </c:pt>
                <c:pt idx="12">
                  <c:v>0.32079999999999997</c:v>
                </c:pt>
                <c:pt idx="13">
                  <c:v>0.2900985655385897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36-4A8F-83C1-6D3CE22B4CE0}"/>
            </c:ext>
          </c:extLst>
        </c:ser>
        <c:ser>
          <c:idx val="2"/>
          <c:order val="2"/>
          <c:tx>
            <c:strRef>
              <c:f>Gráfico_7!$D$2</c:f>
              <c:strCache>
                <c:ptCount val="1"/>
                <c:pt idx="0">
                  <c:v>Laminação</c:v>
                </c:pt>
              </c:strCache>
            </c:strRef>
          </c:tx>
          <c:spPr>
            <a:ln w="28575" cap="rnd">
              <a:solidFill>
                <a:srgbClr val="A6A6A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Gráfico_7!$A$4:$A$17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Gráfico_7!$D$4:$D$17</c:f>
              <c:numCache>
                <c:formatCode>0.00%</c:formatCode>
                <c:ptCount val="14"/>
                <c:pt idx="0">
                  <c:v>0.128</c:v>
                </c:pt>
                <c:pt idx="1">
                  <c:v>0.1331</c:v>
                </c:pt>
                <c:pt idx="2">
                  <c:v>8.9167427830169399E-2</c:v>
                </c:pt>
                <c:pt idx="3">
                  <c:v>9.9447562090709193E-2</c:v>
                </c:pt>
                <c:pt idx="4">
                  <c:v>0.15957448557217899</c:v>
                </c:pt>
                <c:pt idx="5">
                  <c:v>0.1154</c:v>
                </c:pt>
                <c:pt idx="6">
                  <c:v>0.13946930711505301</c:v>
                </c:pt>
                <c:pt idx="7">
                  <c:v>0.16880270397803601</c:v>
                </c:pt>
                <c:pt idx="8">
                  <c:v>0.16363137498996899</c:v>
                </c:pt>
                <c:pt idx="9">
                  <c:v>0.139671402332773</c:v>
                </c:pt>
                <c:pt idx="10">
                  <c:v>0.1761489964074934</c:v>
                </c:pt>
                <c:pt idx="11">
                  <c:v>0.17280000000000001</c:v>
                </c:pt>
                <c:pt idx="12">
                  <c:v>0.19009999999999999</c:v>
                </c:pt>
                <c:pt idx="13">
                  <c:v>0.26682751265279747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36-4A8F-83C1-6D3CE22B4CE0}"/>
            </c:ext>
          </c:extLst>
        </c:ser>
        <c:ser>
          <c:idx val="3"/>
          <c:order val="3"/>
          <c:tx>
            <c:strRef>
              <c:f>Gráfico_7!$E$2</c:f>
              <c:strCache>
                <c:ptCount val="1"/>
                <c:pt idx="0">
                  <c:v>Outras tecnologias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Gráfico_7!$A$4:$A$17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Gráfico_7!$E$4:$E$17</c:f>
              <c:numCache>
                <c:formatCode>0.00%</c:formatCode>
                <c:ptCount val="14"/>
                <c:pt idx="0">
                  <c:v>1.83E-2</c:v>
                </c:pt>
                <c:pt idx="1">
                  <c:v>2.2100000000000002E-2</c:v>
                </c:pt>
                <c:pt idx="2">
                  <c:v>3.0099999999999998E-2</c:v>
                </c:pt>
                <c:pt idx="3">
                  <c:v>5.9999999999999995E-4</c:v>
                </c:pt>
                <c:pt idx="4">
                  <c:v>1.32E-2</c:v>
                </c:pt>
                <c:pt idx="5">
                  <c:v>1.0800000000000001E-2</c:v>
                </c:pt>
                <c:pt idx="6">
                  <c:v>2.2568835080013599E-2</c:v>
                </c:pt>
                <c:pt idx="7">
                  <c:v>1.6431070865531E-2</c:v>
                </c:pt>
                <c:pt idx="8">
                  <c:v>2.1414456883813299E-2</c:v>
                </c:pt>
                <c:pt idx="9">
                  <c:v>9.7995646687731308E-3</c:v>
                </c:pt>
                <c:pt idx="10">
                  <c:v>8.2529475418207082E-3</c:v>
                </c:pt>
                <c:pt idx="11">
                  <c:v>5.5100000000000003E-2</c:v>
                </c:pt>
                <c:pt idx="12">
                  <c:v>3.5499999999999997E-2</c:v>
                </c:pt>
                <c:pt idx="13">
                  <c:v>3.2477371479394231E-2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36-4A8F-83C1-6D3CE22B4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9894928"/>
        <c:axId val="1"/>
      </c:lineChart>
      <c:catAx>
        <c:axId val="55989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Futura Bk BT" panose="020B0502020204020303"/>
                <a:ea typeface="+mn-ea"/>
                <a:cs typeface="+mn-cs"/>
              </a:defRPr>
            </a:pPr>
            <a:endParaRPr lang="pt-BR"/>
          </a:p>
        </c:txPr>
        <c:crossAx val="559894928"/>
        <c:crosses val="autoZero"/>
        <c:crossBetween val="between"/>
        <c:majorUnit val="0.0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/>
                <a:ea typeface="+mn-ea"/>
                <a:cs typeface="+mn-cs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E469D-FE1C-42F0-879C-08E1FD5A9CAC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09540-851F-4E1F-B70E-6CF2834737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8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09540-851F-4E1F-B70E-6CF28347370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17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28734-85D1-52EB-5EB5-4D68B3F89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EEE06B-8310-4C53-1DCC-D650A8745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E95423-861F-1EE4-DAAB-CCE92D5D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C9BB-C92B-4A36-8BE9-81CE7E554BFB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9C6170-BF9F-B171-3CD1-58044CA9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76A9B5-4EDD-0738-B4B3-44C77FAF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0ED5-9AD9-429C-BFE2-5C2A81008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19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A8BEE-8928-75B4-DF8B-020B6643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FACA8F-0F1C-C627-4DBD-E4DC48976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273257-95BC-A907-DC5E-6F3EBA82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C9BB-C92B-4A36-8BE9-81CE7E554BFB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F3E8A-647C-82E8-7DAC-E3B47D34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477B18-3D75-F61E-7E31-043FFD00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0ED5-9AD9-429C-BFE2-5C2A81008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47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E9236-B7AD-86A9-1426-FED063BF3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4BE7B2-CC40-FC40-667D-99E1DA399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426915-6D51-AFC1-C49D-9CA33816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C9BB-C92B-4A36-8BE9-81CE7E554BFB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AA6E9E-2748-97F9-78CA-0FF3097D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C1B029-8DC4-F3D8-90AB-EB07A7A9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0ED5-9AD9-429C-BFE2-5C2A81008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7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06229-355A-E099-5D4E-F7EC2941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0A9E70-BBD8-ED92-A0E7-8BE89D94B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4FC370-D4FF-7307-CA69-42B51E84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C9BB-C92B-4A36-8BE9-81CE7E554BFB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56E4F4-461B-57BD-D7E1-FD756BFA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14B6FB-3BBE-75F6-DC85-06301235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0ED5-9AD9-429C-BFE2-5C2A81008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45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81BF4-BF5D-B089-C75B-646C7BB4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034FC2-0883-F563-03A6-31E24D481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AFDF87-23CE-E341-404F-40219BCF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C9BB-C92B-4A36-8BE9-81CE7E554BFB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3EF273-FE11-2F52-F50F-922E12BE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9C03D7-DB55-F6D8-D40F-9E4A9377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0ED5-9AD9-429C-BFE2-5C2A81008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52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A287B-BB2C-B3DE-90F6-3E98FEFC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DCEC19-8B5F-796D-507F-F2E1ECB74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A06D77-8CEF-A978-4A37-E394C4604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D1D44D-B88E-28E5-0034-A1A65817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C9BB-C92B-4A36-8BE9-81CE7E554BFB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C0FC57-5E8F-E8BA-5314-A50F48E4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8D37FB-BAFB-E37D-196D-9F9B4936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0ED5-9AD9-429C-BFE2-5C2A81008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51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930A0-7434-374D-8126-6A3DB448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0816E4-D990-3668-FAFC-4AFF10D32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D1CDCD-0544-C529-44DA-448D12524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3A2AB86-9062-9956-248F-22CCD73EF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496E267-9B59-19FB-1720-E862E5AA7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11D4656-EEDC-33F4-1F14-E4499B5F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C9BB-C92B-4A36-8BE9-81CE7E554BFB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013D5F2-4F2C-2F3E-23A5-1852F196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B6B09FF-E3B0-8506-C459-2EEFB80B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0ED5-9AD9-429C-BFE2-5C2A81008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45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63383-A9E5-1C23-8D27-874CEEE1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65F688-8525-93DD-3332-0C63EFC4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C9BB-C92B-4A36-8BE9-81CE7E554BFB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8005BD-7A83-C8A0-7240-D1DAC8EA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8517A4-8C4A-2C33-3E82-505AFD8D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0ED5-9AD9-429C-BFE2-5C2A81008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12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262488-511C-B100-914C-5B67EBD9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C9BB-C92B-4A36-8BE9-81CE7E554BFB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A2F79A-7356-0AAC-993C-5A73C950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934F10-1C18-380E-BA31-2426B514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0ED5-9AD9-429C-BFE2-5C2A81008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72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FC737-519D-0A74-7A1B-F0ECE446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0EA220-575C-60A7-6FBA-4C40D7B97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28D3AA-E026-A380-14CA-BCADF5493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AE8AD7-CBD1-DB95-A6A6-18973382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C9BB-C92B-4A36-8BE9-81CE7E554BFB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E2FAEE-2C67-A36A-13A3-DB7B3321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4391F8-FC81-FEF6-48C1-DB41F85D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0ED5-9AD9-429C-BFE2-5C2A81008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8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C0034-D101-1B03-A293-B00FD244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2525BB4-0FA1-D777-CE3F-6C4DF656F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B2560A-540F-C958-0FE2-AAF2A7763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4413B1-CDFE-13D7-39C0-D2CE3FE4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C9BB-C92B-4A36-8BE9-81CE7E554BFB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C53B7E-9A1F-329C-0A3A-D83B27A1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DC1C53-DD4B-8E62-9C93-C4C296FC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0ED5-9AD9-429C-BFE2-5C2A81008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73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3766ED1-B75B-73C5-DC8E-8A829D5E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2296CA-36CA-ECCC-7F59-3F8073E68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D69094-50A9-A5BD-0128-F478EE410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4C9BB-C92B-4A36-8BE9-81CE7E554BFB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55210B-28B4-4F7A-E3E3-3A46EF679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79E5D7-E5BE-6F5A-BF83-D29860AF3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890ED5-9AD9-429C-BFE2-5C2A81008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42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ibama.gov.b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ibama/pt-br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instagram.com/ibamagov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Foto de um lago&#10;&#10;Descrição gerada automaticamente com confiança média">
            <a:extLst>
              <a:ext uri="{FF2B5EF4-FFF2-40B4-BE49-F238E27FC236}">
                <a16:creationId xmlns:a16="http://schemas.microsoft.com/office/drawing/2014/main" id="{D209EAAF-D9F4-609E-78FD-BCD6A0E5F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C6ADC5EB-2665-00EF-E0EF-CF4976CF7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955" y="1415182"/>
            <a:ext cx="1209675" cy="12096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433DD0-5C08-E3BE-4F09-FC16B6F0A535}"/>
              </a:ext>
            </a:extLst>
          </p:cNvPr>
          <p:cNvSpPr txBox="1"/>
          <p:nvPr/>
        </p:nvSpPr>
        <p:spPr>
          <a:xfrm>
            <a:off x="6588722" y="5539477"/>
            <a:ext cx="51869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>
                <a:solidFill>
                  <a:schemeClr val="bg1"/>
                </a:solidFill>
                <a:ea typeface="+mn-lt"/>
                <a:cs typeface="+mn-lt"/>
              </a:rPr>
              <a:t>Instituto Brasileiro do Meio Ambiente e dos Recursos Naturais Renováveis</a:t>
            </a:r>
            <a:endParaRPr lang="pt-BR" sz="1400">
              <a:solidFill>
                <a:schemeClr val="bg1"/>
              </a:solidFill>
            </a:endParaRPr>
          </a:p>
        </p:txBody>
      </p:sp>
      <p:pic>
        <p:nvPicPr>
          <p:cNvPr id="7" name="Imagem 6" descr="Logotipo&#10;&#10;Descrição gerada automaticamente com confiança baixa">
            <a:extLst>
              <a:ext uri="{FF2B5EF4-FFF2-40B4-BE49-F238E27FC236}">
                <a16:creationId xmlns:a16="http://schemas.microsoft.com/office/drawing/2014/main" id="{80AEF296-3F5D-8084-8227-54A4A87FA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92" y="6075692"/>
            <a:ext cx="21336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8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02F00-FF23-7D41-8453-2D8231C58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5C3E1C-6FA8-20CA-6BEF-73EF3B4A0BC9}"/>
              </a:ext>
            </a:extLst>
          </p:cNvPr>
          <p:cNvSpPr/>
          <p:nvPr/>
        </p:nvSpPr>
        <p:spPr>
          <a:xfrm flipV="1">
            <a:off x="909758" y="6195128"/>
            <a:ext cx="10029704" cy="45719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F37D5E77-284E-6F63-8E28-323665ACC4B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757" y="427230"/>
            <a:ext cx="10363199" cy="16332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C4E96C68-9269-69F0-FFDF-B03844DCD0D2}"/>
              </a:ext>
            </a:extLst>
          </p:cNvPr>
          <p:cNvSpPr/>
          <p:nvPr/>
        </p:nvSpPr>
        <p:spPr>
          <a:xfrm>
            <a:off x="9539396" y="4648929"/>
            <a:ext cx="1393481" cy="1453942"/>
          </a:xfrm>
          <a:custGeom>
            <a:avLst/>
            <a:gdLst/>
            <a:ahLst/>
            <a:cxnLst/>
            <a:rect l="l" t="t" r="r" b="b"/>
            <a:pathLst>
              <a:path w="1536700" h="1603375">
                <a:moveTo>
                  <a:pt x="1536192" y="1603248"/>
                </a:moveTo>
                <a:lnTo>
                  <a:pt x="0" y="1603248"/>
                </a:lnTo>
                <a:lnTo>
                  <a:pt x="0" y="0"/>
                </a:lnTo>
                <a:lnTo>
                  <a:pt x="1536192" y="0"/>
                </a:lnTo>
                <a:lnTo>
                  <a:pt x="1536192" y="1603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1BF78B8-5855-2A72-B9E6-FC27856363D8}"/>
              </a:ext>
            </a:extLst>
          </p:cNvPr>
          <p:cNvSpPr/>
          <p:nvPr/>
        </p:nvSpPr>
        <p:spPr>
          <a:xfrm flipV="1">
            <a:off x="1243252" y="1109230"/>
            <a:ext cx="7958246" cy="45719"/>
          </a:xfrm>
          <a:custGeom>
            <a:avLst/>
            <a:gdLst/>
            <a:ahLst/>
            <a:cxnLst/>
            <a:rect l="l" t="t" r="r" b="b"/>
            <a:pathLst>
              <a:path w="6210300">
                <a:moveTo>
                  <a:pt x="0" y="0"/>
                </a:moveTo>
                <a:lnTo>
                  <a:pt x="6210299" y="0"/>
                </a:lnTo>
              </a:path>
            </a:pathLst>
          </a:custGeom>
          <a:ln w="6096">
            <a:solidFill>
              <a:srgbClr val="001F6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F2C9526-F046-6E6D-962D-EF160A0324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757" y="761616"/>
            <a:ext cx="8439318" cy="288047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algn="ctr"/>
            <a:r>
              <a:rPr lang="pt-BR" altLang="pt-BR" sz="2000" b="1">
                <a:latin typeface="Futura Bk BT" panose="020B0502020204020303"/>
              </a:rPr>
              <a:t>Percentual de Cumprimento da Meta de Destinação Nacional </a:t>
            </a: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5C527575-F176-197E-D93D-7F0981A78905}"/>
              </a:ext>
            </a:extLst>
          </p:cNvPr>
          <p:cNvSpPr txBox="1"/>
          <p:nvPr/>
        </p:nvSpPr>
        <p:spPr>
          <a:xfrm>
            <a:off x="9274519" y="6469322"/>
            <a:ext cx="1106609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9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CC0883F5-903D-970A-0A41-D22AC3E3705B}"/>
              </a:ext>
            </a:extLst>
          </p:cNvPr>
          <p:cNvSpPr/>
          <p:nvPr/>
        </p:nvSpPr>
        <p:spPr>
          <a:xfrm>
            <a:off x="7339769" y="5311130"/>
            <a:ext cx="609163" cy="59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2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F211CA37-6B32-46FF-AFCA-C81747E4E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89" y="6235057"/>
            <a:ext cx="504271" cy="510738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1A336EF-238E-0FD6-E056-B7DD14CE0E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988162"/>
              </p:ext>
            </p:extLst>
          </p:nvPr>
        </p:nvGraphicFramePr>
        <p:xfrm>
          <a:off x="909757" y="1289189"/>
          <a:ext cx="10180001" cy="445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371AF51A-BA54-C2DE-65C2-C0EDCFA49E28}"/>
              </a:ext>
            </a:extLst>
          </p:cNvPr>
          <p:cNvSpPr txBox="1"/>
          <p:nvPr/>
        </p:nvSpPr>
        <p:spPr>
          <a:xfrm>
            <a:off x="929794" y="5812764"/>
            <a:ext cx="6419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400">
                <a:latin typeface="Futura Bk BT" panose="020B0502020204020303"/>
                <a:ea typeface="Microsoft YaHei"/>
              </a:rPr>
              <a:t>Relatório de Pneumáticos 2025. Fonte de Dados: Ibama</a:t>
            </a:r>
          </a:p>
        </p:txBody>
      </p:sp>
    </p:spTree>
    <p:extLst>
      <p:ext uri="{BB962C8B-B14F-4D97-AF65-F5344CB8AC3E}">
        <p14:creationId xmlns:p14="http://schemas.microsoft.com/office/powerpoint/2010/main" val="137047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23D11-A9AD-0B81-AFB4-BBF59648B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6280CAA-CB46-BE7F-426E-F99C9A418B3D}"/>
              </a:ext>
            </a:extLst>
          </p:cNvPr>
          <p:cNvSpPr/>
          <p:nvPr/>
        </p:nvSpPr>
        <p:spPr>
          <a:xfrm flipV="1">
            <a:off x="909758" y="6195128"/>
            <a:ext cx="10029704" cy="45719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C3432A57-D4D0-4328-708E-7C2476C3EA3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757" y="383408"/>
            <a:ext cx="10363199" cy="16332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42196293-8605-FC58-B134-B4277429B152}"/>
              </a:ext>
            </a:extLst>
          </p:cNvPr>
          <p:cNvSpPr/>
          <p:nvPr/>
        </p:nvSpPr>
        <p:spPr>
          <a:xfrm>
            <a:off x="9539396" y="4648929"/>
            <a:ext cx="1393481" cy="1453942"/>
          </a:xfrm>
          <a:custGeom>
            <a:avLst/>
            <a:gdLst/>
            <a:ahLst/>
            <a:cxnLst/>
            <a:rect l="l" t="t" r="r" b="b"/>
            <a:pathLst>
              <a:path w="1536700" h="1603375">
                <a:moveTo>
                  <a:pt x="1536192" y="1603248"/>
                </a:moveTo>
                <a:lnTo>
                  <a:pt x="0" y="1603248"/>
                </a:lnTo>
                <a:lnTo>
                  <a:pt x="0" y="0"/>
                </a:lnTo>
                <a:lnTo>
                  <a:pt x="1536192" y="0"/>
                </a:lnTo>
                <a:lnTo>
                  <a:pt x="1536192" y="1603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8432E32-459B-1AE7-739C-2695C4D676E1}"/>
              </a:ext>
            </a:extLst>
          </p:cNvPr>
          <p:cNvSpPr/>
          <p:nvPr/>
        </p:nvSpPr>
        <p:spPr>
          <a:xfrm flipV="1">
            <a:off x="909756" y="1005956"/>
            <a:ext cx="8439317" cy="45719"/>
          </a:xfrm>
          <a:custGeom>
            <a:avLst/>
            <a:gdLst/>
            <a:ahLst/>
            <a:cxnLst/>
            <a:rect l="l" t="t" r="r" b="b"/>
            <a:pathLst>
              <a:path w="6210300">
                <a:moveTo>
                  <a:pt x="0" y="0"/>
                </a:moveTo>
                <a:lnTo>
                  <a:pt x="6210299" y="0"/>
                </a:lnTo>
              </a:path>
            </a:pathLst>
          </a:custGeom>
          <a:ln w="6096">
            <a:solidFill>
              <a:srgbClr val="001F6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934DD9C-CC84-5D4D-84F9-453E4ACFCB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756" y="655178"/>
            <a:ext cx="9829128" cy="288047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algn="ctr"/>
            <a:r>
              <a:rPr lang="pt-BR" altLang="pt-BR" sz="2000" b="1">
                <a:latin typeface="Futura Bk BT" panose="020B0502020204020303"/>
              </a:rPr>
              <a:t>Tecnologias Utilizadas na Destinação de Pneumáticos Inservíveis (%)</a:t>
            </a: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E3BB5F0C-0840-9E0B-DED2-586280AE0070}"/>
              </a:ext>
            </a:extLst>
          </p:cNvPr>
          <p:cNvSpPr txBox="1"/>
          <p:nvPr/>
        </p:nvSpPr>
        <p:spPr>
          <a:xfrm>
            <a:off x="9231989" y="6485883"/>
            <a:ext cx="1260500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10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71176E9-4B60-99C4-58CB-491C9C193603}"/>
              </a:ext>
            </a:extLst>
          </p:cNvPr>
          <p:cNvSpPr/>
          <p:nvPr/>
        </p:nvSpPr>
        <p:spPr>
          <a:xfrm>
            <a:off x="7339769" y="5311130"/>
            <a:ext cx="609163" cy="59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2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149570A7-41A8-C265-A22A-574B95614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89" y="6235057"/>
            <a:ext cx="504271" cy="51073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593A412-97BA-1F60-80E5-90639F8C2E3F}"/>
              </a:ext>
            </a:extLst>
          </p:cNvPr>
          <p:cNvSpPr txBox="1"/>
          <p:nvPr/>
        </p:nvSpPr>
        <p:spPr>
          <a:xfrm>
            <a:off x="909756" y="5841222"/>
            <a:ext cx="6615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400">
                <a:latin typeface="Futura Bk BT" panose="020B0502020204020303"/>
                <a:ea typeface="Microsoft YaHei"/>
              </a:rPr>
              <a:t>Relatório de Pneumáticos 2025. Fonte de Dados: Ibama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5ADB0FE-BE7C-5FBB-8DC8-9636CEA4D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831731"/>
              </p:ext>
            </p:extLst>
          </p:nvPr>
        </p:nvGraphicFramePr>
        <p:xfrm>
          <a:off x="909756" y="1159523"/>
          <a:ext cx="10363199" cy="469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44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535F7-F75C-2E82-1B36-06DDDB412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30F4A7E-7A9A-881B-5200-615DE3AE777B}"/>
              </a:ext>
            </a:extLst>
          </p:cNvPr>
          <p:cNvSpPr/>
          <p:nvPr/>
        </p:nvSpPr>
        <p:spPr>
          <a:xfrm flipV="1">
            <a:off x="909758" y="6195128"/>
            <a:ext cx="10029704" cy="45719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B0296DAD-4BA1-7EF1-DDF3-E967CB20B4B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757" y="427230"/>
            <a:ext cx="10363199" cy="16332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9290DE68-62D8-601F-7324-E67C51237A65}"/>
              </a:ext>
            </a:extLst>
          </p:cNvPr>
          <p:cNvSpPr/>
          <p:nvPr/>
        </p:nvSpPr>
        <p:spPr>
          <a:xfrm>
            <a:off x="9539396" y="4648929"/>
            <a:ext cx="1393481" cy="1453942"/>
          </a:xfrm>
          <a:custGeom>
            <a:avLst/>
            <a:gdLst/>
            <a:ahLst/>
            <a:cxnLst/>
            <a:rect l="l" t="t" r="r" b="b"/>
            <a:pathLst>
              <a:path w="1536700" h="1603375">
                <a:moveTo>
                  <a:pt x="1536192" y="1603248"/>
                </a:moveTo>
                <a:lnTo>
                  <a:pt x="0" y="1603248"/>
                </a:lnTo>
                <a:lnTo>
                  <a:pt x="0" y="0"/>
                </a:lnTo>
                <a:lnTo>
                  <a:pt x="1536192" y="0"/>
                </a:lnTo>
                <a:lnTo>
                  <a:pt x="1536192" y="1603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C267DCE-85B1-9811-CE65-E6EE729652E1}"/>
              </a:ext>
            </a:extLst>
          </p:cNvPr>
          <p:cNvSpPr/>
          <p:nvPr/>
        </p:nvSpPr>
        <p:spPr>
          <a:xfrm flipV="1">
            <a:off x="1243252" y="1109230"/>
            <a:ext cx="7958246" cy="45719"/>
          </a:xfrm>
          <a:custGeom>
            <a:avLst/>
            <a:gdLst/>
            <a:ahLst/>
            <a:cxnLst/>
            <a:rect l="l" t="t" r="r" b="b"/>
            <a:pathLst>
              <a:path w="6210300">
                <a:moveTo>
                  <a:pt x="0" y="0"/>
                </a:moveTo>
                <a:lnTo>
                  <a:pt x="6210299" y="0"/>
                </a:lnTo>
              </a:path>
            </a:pathLst>
          </a:custGeom>
          <a:ln w="6096">
            <a:solidFill>
              <a:srgbClr val="001F6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AD17D55-CA30-D4FC-A455-4770AD224B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757" y="747766"/>
            <a:ext cx="5863183" cy="315747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algn="ctr"/>
            <a:r>
              <a:rPr lang="pt-BR" altLang="pt-BR" sz="2200" b="1">
                <a:latin typeface="Futura Bk BT" panose="020B0502020204020303"/>
              </a:rPr>
              <a:t>Pontos de coletas de Pneus Inservíveis</a:t>
            </a: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4CD9A03C-6CB7-2441-F4DB-B17FF6DC71E3}"/>
              </a:ext>
            </a:extLst>
          </p:cNvPr>
          <p:cNvSpPr txBox="1"/>
          <p:nvPr/>
        </p:nvSpPr>
        <p:spPr>
          <a:xfrm>
            <a:off x="9201499" y="6476488"/>
            <a:ext cx="1179630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11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AEBDCCF-38DA-6359-06DC-76DFD11FEEB4}"/>
              </a:ext>
            </a:extLst>
          </p:cNvPr>
          <p:cNvSpPr/>
          <p:nvPr/>
        </p:nvSpPr>
        <p:spPr>
          <a:xfrm>
            <a:off x="7339769" y="5311130"/>
            <a:ext cx="609163" cy="59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2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5B9565D2-E029-F2A1-CC28-AADBD39E5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89" y="6235057"/>
            <a:ext cx="504271" cy="51073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B230E03-152D-BA46-EEE2-B73B8A98E9B8}"/>
              </a:ext>
            </a:extLst>
          </p:cNvPr>
          <p:cNvSpPr txBox="1"/>
          <p:nvPr/>
        </p:nvSpPr>
        <p:spPr>
          <a:xfrm>
            <a:off x="909756" y="1568343"/>
            <a:ext cx="10087003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Futura Bk BT" panose="020B0502020204020303"/>
              </a:rPr>
              <a:t>Conforme a Resolução Conama nº 416/2009, ponto de coleta é o local definido pelos fabricantes e importadores de pneus para receber provisoriamente os pneus inservíveis. </a:t>
            </a:r>
          </a:p>
          <a:p>
            <a:pPr lvl="1" algn="just">
              <a:spcAft>
                <a:spcPts val="300"/>
              </a:spcAft>
            </a:pPr>
            <a:endParaRPr lang="pt-BR" sz="2000">
              <a:latin typeface="Futura Bk BT" panose="020B0502020204020303"/>
            </a:endParaRPr>
          </a:p>
          <a:p>
            <a:pPr marL="800100" lvl="1" indent="-3429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Futura Bk BT" panose="020B0502020204020303"/>
              </a:rPr>
              <a:t>Há vários arranjos válidos e possíveis quando se trata da implantação de pontos de coleta, como estabelecido pelo caput do art. 8°: “Os fabricantes e os importadores de pneus novos, de forma compartilhada ou isoladamente, deverão implementar pontos de coleta de pneus usados, podendo envolver os pontos de comercialização de pneus, os municípios, borracheiros e outros”. </a:t>
            </a:r>
          </a:p>
        </p:txBody>
      </p:sp>
    </p:spTree>
    <p:extLst>
      <p:ext uri="{BB962C8B-B14F-4D97-AF65-F5344CB8AC3E}">
        <p14:creationId xmlns:p14="http://schemas.microsoft.com/office/powerpoint/2010/main" val="145067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69851-85ED-97B5-A008-42333EB3B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18E0821-7550-E120-685B-E2EBE0D9411C}"/>
              </a:ext>
            </a:extLst>
          </p:cNvPr>
          <p:cNvSpPr/>
          <p:nvPr/>
        </p:nvSpPr>
        <p:spPr>
          <a:xfrm>
            <a:off x="1247608" y="6104137"/>
            <a:ext cx="9696210" cy="50095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636FDA7C-5F3E-A8DB-4813-EBEFDBD804E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607" y="700657"/>
            <a:ext cx="9695865" cy="143723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4471FC1E-6146-DBC5-B459-F21677EBBEDF}"/>
              </a:ext>
            </a:extLst>
          </p:cNvPr>
          <p:cNvSpPr/>
          <p:nvPr/>
        </p:nvSpPr>
        <p:spPr>
          <a:xfrm>
            <a:off x="9539396" y="4648929"/>
            <a:ext cx="1393481" cy="1453942"/>
          </a:xfrm>
          <a:custGeom>
            <a:avLst/>
            <a:gdLst/>
            <a:ahLst/>
            <a:cxnLst/>
            <a:rect l="l" t="t" r="r" b="b"/>
            <a:pathLst>
              <a:path w="1536700" h="1603375">
                <a:moveTo>
                  <a:pt x="1536192" y="1603248"/>
                </a:moveTo>
                <a:lnTo>
                  <a:pt x="0" y="1603248"/>
                </a:lnTo>
                <a:lnTo>
                  <a:pt x="0" y="0"/>
                </a:lnTo>
                <a:lnTo>
                  <a:pt x="1536192" y="0"/>
                </a:lnTo>
                <a:lnTo>
                  <a:pt x="1536192" y="1603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B872CFC-E7CE-84AF-20F5-BAFEF7235312}"/>
              </a:ext>
            </a:extLst>
          </p:cNvPr>
          <p:cNvSpPr/>
          <p:nvPr/>
        </p:nvSpPr>
        <p:spPr>
          <a:xfrm>
            <a:off x="1247606" y="1499524"/>
            <a:ext cx="8853323" cy="45719"/>
          </a:xfrm>
          <a:custGeom>
            <a:avLst/>
            <a:gdLst/>
            <a:ahLst/>
            <a:cxnLst/>
            <a:rect l="l" t="t" r="r" b="b"/>
            <a:pathLst>
              <a:path w="6210300">
                <a:moveTo>
                  <a:pt x="0" y="0"/>
                </a:moveTo>
                <a:lnTo>
                  <a:pt x="6210299" y="0"/>
                </a:lnTo>
              </a:path>
            </a:pathLst>
          </a:custGeom>
          <a:ln w="6096">
            <a:solidFill>
              <a:srgbClr val="001F6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896592E-FA58-A671-44BD-3E236753D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7607" y="1005107"/>
            <a:ext cx="8853323" cy="343447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algn="ctr"/>
            <a:r>
              <a:rPr lang="pt-BR" altLang="pt-BR" sz="2400" b="1">
                <a:latin typeface="Futura Bk BT" panose="020B0502020204020303"/>
                <a:ea typeface="Microsoft YaHei"/>
                <a:cs typeface="Arial"/>
              </a:rPr>
              <a:t>Pontos de coletas de Pneus Inservíveis declarados em 2024</a:t>
            </a:r>
            <a:endParaRPr lang="pt-BR" altLang="pt-BR" sz="2400" b="1">
              <a:latin typeface="Futura Bk BT" panose="020B0502020204020303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83ED074A-CCE8-28A4-E7DC-C99A4C6BF75B}"/>
              </a:ext>
            </a:extLst>
          </p:cNvPr>
          <p:cNvSpPr txBox="1"/>
          <p:nvPr/>
        </p:nvSpPr>
        <p:spPr>
          <a:xfrm>
            <a:off x="9296878" y="6421655"/>
            <a:ext cx="1195611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12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D4E87B0D-47DC-A3EB-4293-929DC08EBEBD}"/>
              </a:ext>
            </a:extLst>
          </p:cNvPr>
          <p:cNvSpPr/>
          <p:nvPr/>
        </p:nvSpPr>
        <p:spPr>
          <a:xfrm>
            <a:off x="7339769" y="5311130"/>
            <a:ext cx="609163" cy="59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2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A5015819-99FD-B74E-A8C9-2E10B4C4B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89" y="6235057"/>
            <a:ext cx="504271" cy="510738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89E272DB-E218-E178-D834-881B6A3F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00" y="1543922"/>
            <a:ext cx="5915924" cy="415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3014705-DF6C-90A3-86D9-268F1108C5EF}"/>
              </a:ext>
            </a:extLst>
          </p:cNvPr>
          <p:cNvSpPr txBox="1"/>
          <p:nvPr/>
        </p:nvSpPr>
        <p:spPr>
          <a:xfrm>
            <a:off x="4400484" y="2400259"/>
            <a:ext cx="56618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dirty="0">
                <a:latin typeface="Futura Bk BT" panose="020B0502020204020303"/>
              </a:rPr>
              <a:t>70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8951D61-BAD3-A466-850B-B3B11AB7F6EA}"/>
              </a:ext>
            </a:extLst>
          </p:cNvPr>
          <p:cNvSpPr txBox="1"/>
          <p:nvPr/>
        </p:nvSpPr>
        <p:spPr>
          <a:xfrm>
            <a:off x="5049561" y="3547956"/>
            <a:ext cx="67250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altLang="pt-BR" sz="2000" b="1" dirty="0">
                <a:latin typeface="Futura Bk BT" panose="020B0502020204020303"/>
                <a:ea typeface="Microsoft YaHei"/>
              </a:rPr>
              <a:t>86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CB16AF5-ADB0-1E7E-DDAF-0CCEE0428FE9}"/>
              </a:ext>
            </a:extLst>
          </p:cNvPr>
          <p:cNvSpPr txBox="1"/>
          <p:nvPr/>
        </p:nvSpPr>
        <p:spPr>
          <a:xfrm>
            <a:off x="6387511" y="2959114"/>
            <a:ext cx="74693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altLang="pt-BR" sz="2000" b="1" dirty="0">
                <a:latin typeface="Futura Bk BT" panose="020B0502020204020303"/>
                <a:ea typeface="Microsoft YaHei"/>
              </a:rPr>
              <a:t>171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A5E3006-CA23-67B6-4AA0-F9A16BB32EFC}"/>
              </a:ext>
            </a:extLst>
          </p:cNvPr>
          <p:cNvSpPr txBox="1"/>
          <p:nvPr/>
        </p:nvSpPr>
        <p:spPr>
          <a:xfrm>
            <a:off x="6095539" y="3931225"/>
            <a:ext cx="74693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altLang="pt-BR" sz="2000" b="1" dirty="0">
                <a:latin typeface="Futura Bk BT" panose="020B0502020204020303"/>
                <a:ea typeface="Microsoft YaHei"/>
              </a:rPr>
              <a:t>638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278A1E3-3944-23D2-5C88-7C46723BFCF6}"/>
              </a:ext>
            </a:extLst>
          </p:cNvPr>
          <p:cNvSpPr txBox="1"/>
          <p:nvPr/>
        </p:nvSpPr>
        <p:spPr>
          <a:xfrm>
            <a:off x="1418221" y="5789047"/>
            <a:ext cx="6530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400">
                <a:latin typeface="Futura Bk BT" panose="020B0502020204020303"/>
                <a:ea typeface="Microsoft YaHei"/>
              </a:rPr>
              <a:t>Relatório de Pneumáticos 2025. Fonte de Dados: Ibama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EE11658-6C5E-3C96-CC27-C61783D7DAAF}"/>
              </a:ext>
            </a:extLst>
          </p:cNvPr>
          <p:cNvSpPr txBox="1"/>
          <p:nvPr/>
        </p:nvSpPr>
        <p:spPr>
          <a:xfrm>
            <a:off x="5049561" y="5003164"/>
            <a:ext cx="79697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dirty="0">
                <a:latin typeface="Futura Bk BT" panose="020B0502020204020303"/>
                <a:ea typeface="Microsoft YaHei"/>
              </a:rPr>
              <a:t> 232</a:t>
            </a:r>
            <a:endParaRPr lang="pt-BR" altLang="pt-BR" sz="2000" b="1" dirty="0">
              <a:latin typeface="Futura Bk BT" panose="020B0502020204020303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668DC8C-D21B-482C-BA85-177F97D391F4}"/>
              </a:ext>
            </a:extLst>
          </p:cNvPr>
          <p:cNvSpPr/>
          <p:nvPr/>
        </p:nvSpPr>
        <p:spPr>
          <a:xfrm>
            <a:off x="8842034" y="3425415"/>
            <a:ext cx="2504186" cy="19737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pt-BR" sz="2400" b="1" dirty="0">
                <a:solidFill>
                  <a:schemeClr val="tx1"/>
                </a:solidFill>
                <a:latin typeface="Futura Bk BT"/>
                <a:ea typeface="Verdana"/>
              </a:rPr>
              <a:t>2023: 998</a:t>
            </a:r>
            <a:endParaRPr lang="en-US" sz="2400">
              <a:solidFill>
                <a:schemeClr val="tx1"/>
              </a:solidFill>
              <a:latin typeface="Futura Bk BT"/>
              <a:ea typeface="Verdana"/>
            </a:endParaRPr>
          </a:p>
          <a:p>
            <a:pPr>
              <a:spcBef>
                <a:spcPct val="0"/>
              </a:spcBef>
            </a:pPr>
            <a:r>
              <a:rPr lang="pt-BR" sz="2400" b="1" dirty="0">
                <a:solidFill>
                  <a:schemeClr val="tx1"/>
                </a:solidFill>
                <a:latin typeface="Futura Bk BT"/>
                <a:ea typeface="Verdana"/>
              </a:rPr>
              <a:t>2024: 1197</a:t>
            </a:r>
            <a:endParaRPr lang="pt-BR" sz="2400" dirty="0">
              <a:solidFill>
                <a:schemeClr val="tx1"/>
              </a:solidFill>
              <a:latin typeface="Futura Bk BT"/>
            </a:endParaRPr>
          </a:p>
        </p:txBody>
      </p:sp>
    </p:spTree>
    <p:extLst>
      <p:ext uri="{BB962C8B-B14F-4D97-AF65-F5344CB8AC3E}">
        <p14:creationId xmlns:p14="http://schemas.microsoft.com/office/powerpoint/2010/main" val="121368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E693D-E9E1-220C-ED75-1162BC070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DA8B5CE-290B-E5FE-6ECB-8D94E5861825}"/>
              </a:ext>
            </a:extLst>
          </p:cNvPr>
          <p:cNvSpPr/>
          <p:nvPr/>
        </p:nvSpPr>
        <p:spPr>
          <a:xfrm flipV="1">
            <a:off x="909758" y="6195128"/>
            <a:ext cx="10029704" cy="45719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FBF1372C-6D92-CDFB-20F3-DEBF3DBFDEA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757" y="427230"/>
            <a:ext cx="10363199" cy="16332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F5F80EE3-623D-9119-6FE0-156A5E849D50}"/>
              </a:ext>
            </a:extLst>
          </p:cNvPr>
          <p:cNvSpPr/>
          <p:nvPr/>
        </p:nvSpPr>
        <p:spPr>
          <a:xfrm>
            <a:off x="9539396" y="4648929"/>
            <a:ext cx="1393481" cy="1453942"/>
          </a:xfrm>
          <a:custGeom>
            <a:avLst/>
            <a:gdLst/>
            <a:ahLst/>
            <a:cxnLst/>
            <a:rect l="l" t="t" r="r" b="b"/>
            <a:pathLst>
              <a:path w="1536700" h="1603375">
                <a:moveTo>
                  <a:pt x="1536192" y="1603248"/>
                </a:moveTo>
                <a:lnTo>
                  <a:pt x="0" y="1603248"/>
                </a:lnTo>
                <a:lnTo>
                  <a:pt x="0" y="0"/>
                </a:lnTo>
                <a:lnTo>
                  <a:pt x="1536192" y="0"/>
                </a:lnTo>
                <a:lnTo>
                  <a:pt x="1536192" y="1603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2A39BE6A-6FC3-F941-8F38-7EA32D51DF98}"/>
              </a:ext>
            </a:extLst>
          </p:cNvPr>
          <p:cNvSpPr txBox="1"/>
          <p:nvPr/>
        </p:nvSpPr>
        <p:spPr>
          <a:xfrm>
            <a:off x="9224170" y="6459065"/>
            <a:ext cx="1520454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13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0BAB4CB-8440-8133-A9B3-A46BDC62AFEF}"/>
              </a:ext>
            </a:extLst>
          </p:cNvPr>
          <p:cNvSpPr/>
          <p:nvPr/>
        </p:nvSpPr>
        <p:spPr>
          <a:xfrm>
            <a:off x="7339769" y="5311130"/>
            <a:ext cx="609163" cy="59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2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DE05D1B7-14FC-AAB5-931C-6BBD8D530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89" y="6235057"/>
            <a:ext cx="504271" cy="510738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292BAA43-965D-299F-CDC2-673B7F2CA079}"/>
              </a:ext>
            </a:extLst>
          </p:cNvPr>
          <p:cNvSpPr/>
          <p:nvPr/>
        </p:nvSpPr>
        <p:spPr>
          <a:xfrm>
            <a:off x="913330" y="1119831"/>
            <a:ext cx="4174336" cy="49812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pt-BR" sz="2800" b="1" dirty="0">
                <a:solidFill>
                  <a:schemeClr val="tx1"/>
                </a:solidFill>
                <a:latin typeface="Futura Bk BT" panose="020B0502020204020303"/>
              </a:rPr>
              <a:t>Para acessar o painel BI de pontos de coleta de pneus usados e o Relatório completo, acesse: </a:t>
            </a:r>
            <a:r>
              <a:rPr lang="pt-BR" sz="2800" b="1" dirty="0">
                <a:solidFill>
                  <a:schemeClr val="tx1"/>
                </a:solidFill>
                <a:latin typeface="Futura Bk BT" panose="020B0502020204020303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www.ibama.gov.br</a:t>
            </a:r>
            <a:endParaRPr lang="pt-BR" sz="2800" b="1">
              <a:solidFill>
                <a:schemeClr val="tx1"/>
              </a:solidFill>
              <a:latin typeface="Futura Bk BT" panose="020B0502020204020303"/>
              <a:ea typeface="Calibri"/>
              <a:cs typeface="Calibri"/>
            </a:endParaRPr>
          </a:p>
          <a:p>
            <a:r>
              <a:rPr lang="pt-BR" sz="2800" b="1" dirty="0">
                <a:solidFill>
                  <a:schemeClr val="tx1"/>
                </a:solidFill>
                <a:latin typeface="Futura Bk BT" panose="020B0502020204020303"/>
              </a:rPr>
              <a:t>Menu: Assuntos/</a:t>
            </a:r>
            <a:r>
              <a:rPr lang="pt-BR" sz="2800" b="1" err="1">
                <a:solidFill>
                  <a:schemeClr val="tx1"/>
                </a:solidFill>
                <a:latin typeface="Futura Bk BT" panose="020B0502020204020303"/>
              </a:rPr>
              <a:t>Emissõese</a:t>
            </a:r>
            <a:r>
              <a:rPr lang="pt-BR" sz="2800" b="1" dirty="0">
                <a:solidFill>
                  <a:schemeClr val="tx1"/>
                </a:solidFill>
                <a:latin typeface="Futura Bk BT" panose="020B0502020204020303"/>
              </a:rPr>
              <a:t> Resíduos/Resíduos/Pneus</a:t>
            </a:r>
            <a:endParaRPr lang="pt-BR" sz="2800" b="1">
              <a:solidFill>
                <a:schemeClr val="tx1"/>
              </a:solidFill>
              <a:latin typeface="Futura Bk BT" panose="020B0502020204020303"/>
              <a:ea typeface="Calibri"/>
              <a:cs typeface="Calibri"/>
            </a:endParaRPr>
          </a:p>
        </p:txBody>
      </p:sp>
      <p:pic>
        <p:nvPicPr>
          <p:cNvPr id="5" name="Imagem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D6F054B-794B-B604-9B2F-20534D250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591" y="1403859"/>
            <a:ext cx="6170403" cy="32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07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0A2FA-704E-214C-FDCB-A372DCA4C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140C10-E0AD-EEBD-66EC-E062A06A6FCC}"/>
              </a:ext>
            </a:extLst>
          </p:cNvPr>
          <p:cNvSpPr/>
          <p:nvPr/>
        </p:nvSpPr>
        <p:spPr>
          <a:xfrm flipV="1">
            <a:off x="909758" y="6195128"/>
            <a:ext cx="10029704" cy="45719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4F91C174-989F-DCE1-70AF-02D7858F06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757" y="427230"/>
            <a:ext cx="10363199" cy="16332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92AF032-EB74-3682-80C4-2E1B6CB8229F}"/>
              </a:ext>
            </a:extLst>
          </p:cNvPr>
          <p:cNvSpPr/>
          <p:nvPr/>
        </p:nvSpPr>
        <p:spPr>
          <a:xfrm>
            <a:off x="9539396" y="4648929"/>
            <a:ext cx="1393481" cy="1453942"/>
          </a:xfrm>
          <a:custGeom>
            <a:avLst/>
            <a:gdLst/>
            <a:ahLst/>
            <a:cxnLst/>
            <a:rect l="l" t="t" r="r" b="b"/>
            <a:pathLst>
              <a:path w="1536700" h="1603375">
                <a:moveTo>
                  <a:pt x="1536192" y="1603248"/>
                </a:moveTo>
                <a:lnTo>
                  <a:pt x="0" y="1603248"/>
                </a:lnTo>
                <a:lnTo>
                  <a:pt x="0" y="0"/>
                </a:lnTo>
                <a:lnTo>
                  <a:pt x="1536192" y="0"/>
                </a:lnTo>
                <a:lnTo>
                  <a:pt x="1536192" y="1603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8710735-0A97-22F1-3601-EEAD658167EE}"/>
              </a:ext>
            </a:extLst>
          </p:cNvPr>
          <p:cNvSpPr/>
          <p:nvPr/>
        </p:nvSpPr>
        <p:spPr>
          <a:xfrm flipV="1">
            <a:off x="1243252" y="1109230"/>
            <a:ext cx="7958246" cy="45719"/>
          </a:xfrm>
          <a:custGeom>
            <a:avLst/>
            <a:gdLst/>
            <a:ahLst/>
            <a:cxnLst/>
            <a:rect l="l" t="t" r="r" b="b"/>
            <a:pathLst>
              <a:path w="6210300">
                <a:moveTo>
                  <a:pt x="0" y="0"/>
                </a:moveTo>
                <a:lnTo>
                  <a:pt x="6210299" y="0"/>
                </a:lnTo>
              </a:path>
            </a:pathLst>
          </a:custGeom>
          <a:ln w="6096">
            <a:solidFill>
              <a:srgbClr val="001F6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70A9926-7A66-976D-8FC8-A52192BE84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758" y="747766"/>
            <a:ext cx="2269378" cy="315747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algn="ctr"/>
            <a:r>
              <a:rPr lang="pt-BR" altLang="pt-BR" sz="2200" b="1">
                <a:latin typeface="Futura Bk BT" panose="020B0502020204020303"/>
              </a:rPr>
              <a:t>Inovações</a:t>
            </a: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CEE7A952-F791-9DE9-9256-15C5DCA6EA1C}"/>
              </a:ext>
            </a:extLst>
          </p:cNvPr>
          <p:cNvSpPr txBox="1"/>
          <p:nvPr/>
        </p:nvSpPr>
        <p:spPr>
          <a:xfrm>
            <a:off x="9274519" y="6459065"/>
            <a:ext cx="1217970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14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A89BDF8-B070-60AC-A5B2-7A7DCB5810DB}"/>
              </a:ext>
            </a:extLst>
          </p:cNvPr>
          <p:cNvSpPr/>
          <p:nvPr/>
        </p:nvSpPr>
        <p:spPr>
          <a:xfrm>
            <a:off x="7339769" y="5311130"/>
            <a:ext cx="609163" cy="59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2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343F752B-B88A-BB23-E2C8-0345B3A6F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89" y="6235057"/>
            <a:ext cx="504271" cy="51073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0EAD4F4-65D1-9CE3-A7BF-2887220B0028}"/>
              </a:ext>
            </a:extLst>
          </p:cNvPr>
          <p:cNvSpPr txBox="1"/>
          <p:nvPr/>
        </p:nvSpPr>
        <p:spPr>
          <a:xfrm>
            <a:off x="909756" y="1568343"/>
            <a:ext cx="9286867" cy="49475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 algn="just">
              <a:spcAft>
                <a:spcPts val="300"/>
              </a:spcAft>
              <a:buFont typeface="Wingdings,Sans-Serif" panose="05000000000000000000" pitchFamily="2" charset="2"/>
              <a:buChar char="q"/>
            </a:pPr>
            <a:r>
              <a:rPr lang="pt-BR" sz="2400" b="1">
                <a:latin typeface="Aptos"/>
              </a:rPr>
              <a:t>Publicação da Instrução Normativa Ibama nº 6/2025</a:t>
            </a:r>
            <a:endParaRPr lang="en-US" sz="2400">
              <a:latin typeface="Aptos"/>
            </a:endParaRPr>
          </a:p>
          <a:p>
            <a:pPr marL="914400" lvl="1" algn="just">
              <a:spcAft>
                <a:spcPts val="300"/>
              </a:spcAft>
            </a:pPr>
            <a:r>
              <a:rPr lang="pt-BR" sz="2200" dirty="0">
                <a:latin typeface="Calibri"/>
                <a:ea typeface="Calibri"/>
                <a:cs typeface="Calibri"/>
              </a:rPr>
              <a:t>Publicada em 29 de maio de 2025, a Instrução Normativa do Ibama nº 6 estabelece os critérios para a aplicação do licenciamento de importação não automática para produtos sujeitos ao controle ambiental pelo Instituto e o tratamento administrativo que será aplicado quando da implementação do Novo Processo de Importação (Decreto nº 11.577/2023).</a:t>
            </a:r>
          </a:p>
          <a:p>
            <a:pPr marL="800100" lvl="1" indent="-342900" algn="just">
              <a:spcAft>
                <a:spcPts val="300"/>
              </a:spcAft>
              <a:buFont typeface="Wingdings,Sans-Serif" pitchFamily="2" charset="2"/>
              <a:buChar char="Ø"/>
            </a:pPr>
            <a:r>
              <a:rPr lang="pt-BR" sz="2200">
                <a:latin typeface="Aptos"/>
              </a:rPr>
              <a:t>Entre as principais medidas, destaca-se a implementação do controle ambiental a posteriori por meio do tratamento administrativo de </a:t>
            </a:r>
            <a:r>
              <a:rPr lang="pt-BR" sz="2200" b="1">
                <a:latin typeface="Aptos"/>
              </a:rPr>
              <a:t>monitoramento </a:t>
            </a:r>
            <a:r>
              <a:rPr lang="pt-BR" sz="2200">
                <a:latin typeface="Aptos"/>
              </a:rPr>
              <a:t>nas operações de importação de pneus. Esse modelo facilitará o acesso aos dados de importação, viabilizando a verificação da regularidade das operações conforme as exigências da legislação ambiental vigente.</a:t>
            </a:r>
          </a:p>
          <a:p>
            <a:pPr marL="800100" lvl="1" indent="-342900" algn="just">
              <a:spcAft>
                <a:spcPts val="300"/>
              </a:spcAft>
              <a:buFont typeface="Wingdings" pitchFamily="2" charset="2"/>
              <a:buChar char="Ø"/>
            </a:pPr>
            <a:endParaRPr lang="pt-BR" sz="20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504903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9262D3BA-4C3D-00F5-FECB-537CC9135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72" y="6146863"/>
            <a:ext cx="3843208" cy="72470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247608" y="6104137"/>
            <a:ext cx="9696210" cy="50095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607" y="700657"/>
            <a:ext cx="9695865" cy="14372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247607" y="5269561"/>
            <a:ext cx="416801" cy="638104"/>
            <a:chOff x="449580" y="5204460"/>
            <a:chExt cx="457200" cy="7607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492" y="5204460"/>
              <a:ext cx="312419" cy="3108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580" y="5507735"/>
              <a:ext cx="457199" cy="457200"/>
            </a:xfrm>
            <a:prstGeom prst="rect">
              <a:avLst/>
            </a:prstGeom>
          </p:spPr>
        </p:pic>
      </p:grp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0C30EBA3-306D-1548-B053-1F029271B3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7" y="2186891"/>
            <a:ext cx="1296647" cy="1313275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04266B20-DD35-2031-D57A-06A6B16CB313}"/>
              </a:ext>
            </a:extLst>
          </p:cNvPr>
          <p:cNvSpPr txBox="1"/>
          <p:nvPr/>
        </p:nvSpPr>
        <p:spPr>
          <a:xfrm>
            <a:off x="1664407" y="5269561"/>
            <a:ext cx="1323342" cy="56075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99617" marR="4607" indent="-88676">
              <a:lnSpc>
                <a:spcPct val="150000"/>
              </a:lnSpc>
              <a:spcBef>
                <a:spcPts val="91"/>
              </a:spcBef>
            </a:pPr>
            <a:r>
              <a:rPr sz="1270" spc="-9">
                <a:solidFill>
                  <a:srgbClr val="7E7E7E"/>
                </a:solidFill>
                <a:latin typeface="Futura Bk BT" panose="020B0502020204020303" pitchFamily="34" charset="0"/>
                <a:cs typeface="Arial"/>
                <a:hlinkClick r:id="rId7"/>
              </a:rPr>
              <a:t>@Ibamagov </a:t>
            </a:r>
            <a:r>
              <a:rPr sz="1270" spc="-9">
                <a:solidFill>
                  <a:srgbClr val="7E7E7E"/>
                </a:solidFill>
                <a:latin typeface="Futura Bk BT" panose="020B0502020204020303" pitchFamily="34" charset="0"/>
                <a:cs typeface="Arial"/>
                <a:hlinkClick r:id="rId8"/>
              </a:rPr>
              <a:t>gov.br/ibama</a:t>
            </a:r>
            <a:endParaRPr sz="1270">
              <a:latin typeface="Futura Bk BT" panose="020B0502020204020303" pitchFamily="34" charset="0"/>
              <a:cs typeface="Arial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620F9FE-79ED-C278-DDB4-1C7AF0E294E8}"/>
              </a:ext>
            </a:extLst>
          </p:cNvPr>
          <p:cNvSpPr txBox="1"/>
          <p:nvPr/>
        </p:nvSpPr>
        <p:spPr>
          <a:xfrm>
            <a:off x="1993226" y="2186891"/>
            <a:ext cx="60977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pt-BR" sz="2800" i="1"/>
              <a:t>OBRIGADA!</a:t>
            </a:r>
          </a:p>
          <a:p>
            <a:pPr lvl="0" algn="r"/>
            <a:endParaRPr lang="pt-BR" sz="1800"/>
          </a:p>
          <a:p>
            <a:pPr lvl="0" algn="r"/>
            <a:r>
              <a:rPr lang="pt-BR" sz="1800"/>
              <a:t>Coordenação de Controle de Resíduos e Emissões</a:t>
            </a:r>
            <a:endParaRPr lang="pt-BR" sz="1800">
              <a:ea typeface="Calibri"/>
              <a:cs typeface="Calibri"/>
            </a:endParaRPr>
          </a:p>
          <a:p>
            <a:pPr lvl="0" algn="r"/>
            <a:r>
              <a:rPr lang="pt-BR" sz="1800"/>
              <a:t>Coordenação-Geral de Qualidade Ambiental</a:t>
            </a:r>
            <a:endParaRPr lang="pt-BR" sz="1800">
              <a:ea typeface="Calibri"/>
              <a:cs typeface="Calibri"/>
            </a:endParaRPr>
          </a:p>
          <a:p>
            <a:pPr lvl="0" algn="r"/>
            <a:r>
              <a:rPr lang="pt-BR" sz="1800"/>
              <a:t>Diretoria de Qualidade Ambiental</a:t>
            </a:r>
            <a:endParaRPr lang="pt-BR" sz="18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8" y="6104137"/>
            <a:ext cx="9696210" cy="50095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607" y="700657"/>
            <a:ext cx="9695865" cy="14372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48198" y="3081070"/>
            <a:ext cx="5589599" cy="1938378"/>
          </a:xfrm>
          <a:prstGeom prst="rect">
            <a:avLst/>
          </a:prstGeom>
        </p:spPr>
        <p:txBody>
          <a:bodyPr vert="horz" wrap="square" lIns="0" tIns="12092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pt-BR" altLang="pt-BR" sz="2000" b="1" spc="-9" dirty="0">
              <a:latin typeface="Futura PT Book"/>
              <a:ea typeface="+mj-lt"/>
              <a:cs typeface="+mj-lt"/>
            </a:endParaRPr>
          </a:p>
          <a:p>
            <a:pPr algn="ctr">
              <a:spcBef>
                <a:spcPct val="0"/>
              </a:spcBef>
            </a:pPr>
            <a:r>
              <a:rPr lang="pt-BR" altLang="pt-BR" sz="2800" b="1" spc="-9" dirty="0">
                <a:latin typeface="Futura PT Book"/>
                <a:ea typeface="+mj-lt"/>
                <a:cs typeface="+mj-lt"/>
              </a:rPr>
              <a:t>Resolução CONAMA nº. 416/2009  </a:t>
            </a:r>
            <a:endParaRPr lang="pt-BR" sz="2800" dirty="0"/>
          </a:p>
          <a:p>
            <a:pPr marL="11430">
              <a:spcBef>
                <a:spcPts val="95"/>
              </a:spcBef>
            </a:pPr>
            <a:endParaRPr lang="pt-BR" sz="1250">
              <a:solidFill>
                <a:srgbClr val="001F60"/>
              </a:solidFill>
              <a:latin typeface="Futura Bk BT"/>
              <a:ea typeface="+mn-lt"/>
              <a:cs typeface="+mn-lt"/>
            </a:endParaRPr>
          </a:p>
          <a:p>
            <a:endParaRPr lang="pt-BR">
              <a:solidFill>
                <a:srgbClr val="272525"/>
              </a:solidFill>
              <a:latin typeface="Futura Bk BT"/>
            </a:endParaRPr>
          </a:p>
          <a:p>
            <a:pPr marL="11430">
              <a:spcBef>
                <a:spcPts val="969"/>
              </a:spcBef>
            </a:pPr>
            <a:endParaRPr lang="pt-BR" sz="950" i="1">
              <a:solidFill>
                <a:srgbClr val="7E7E7E"/>
              </a:solidFill>
              <a:latin typeface="Futura PT Book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38954" y="1827020"/>
            <a:ext cx="4381738" cy="1608921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algn="ctr"/>
            <a:r>
              <a:rPr lang="pt-BR" sz="3000" b="1" spc="-9" dirty="0">
                <a:latin typeface="Futura PT Book"/>
                <a:ea typeface="+mj-lt"/>
                <a:cs typeface="+mj-lt"/>
              </a:rPr>
              <a:t> </a:t>
            </a:r>
            <a:r>
              <a:rPr lang="pt-BR" altLang="pt-BR" sz="3000" b="1" spc="-9" dirty="0">
                <a:latin typeface="Futura PT Book"/>
                <a:ea typeface="+mj-lt"/>
                <a:cs typeface="+mj-lt"/>
              </a:rPr>
              <a:t>Relatório de Pneumáticos: 2025 </a:t>
            </a:r>
            <a:br>
              <a:rPr lang="pt-BR" altLang="pt-BR" sz="3000" b="1" spc="-9" dirty="0">
                <a:latin typeface="Futura PT Book"/>
                <a:ea typeface="+mj-lt"/>
                <a:cs typeface="+mj-lt"/>
              </a:rPr>
            </a:br>
            <a:r>
              <a:rPr lang="pt-BR" altLang="pt-BR" sz="3000" b="1" spc="-9" dirty="0">
                <a:latin typeface="Futura PT Book"/>
                <a:ea typeface="+mj-lt"/>
                <a:cs typeface="+mj-lt"/>
              </a:rPr>
              <a:t>(ano-base 2024)</a:t>
            </a:r>
            <a:endParaRPr lang="pt-BR" sz="3000" b="1" spc="-9" dirty="0">
              <a:latin typeface="Futura PT Book"/>
              <a:ea typeface="+mj-lt"/>
              <a:cs typeface="+mj-lt"/>
            </a:endParaRPr>
          </a:p>
          <a:p>
            <a:pPr marL="11430" marR="4445">
              <a:lnSpc>
                <a:spcPct val="100400"/>
              </a:lnSpc>
              <a:spcBef>
                <a:spcPts val="86"/>
              </a:spcBef>
            </a:pPr>
            <a:endParaRPr lang="pt-BR" sz="2200" b="1" spc="-9">
              <a:latin typeface="Futura Bk BT" panose="020B05020202040203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ED632ABC-4976-AAAB-4A56-23E0F34C0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54" y="6210390"/>
            <a:ext cx="561975" cy="561975"/>
          </a:xfrm>
          <a:prstGeom prst="rect">
            <a:avLst/>
          </a:prstGeom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F9E2678B-FCE9-1EBC-6836-F78BBB71A08B}"/>
              </a:ext>
            </a:extLst>
          </p:cNvPr>
          <p:cNvSpPr txBox="1"/>
          <p:nvPr/>
        </p:nvSpPr>
        <p:spPr>
          <a:xfrm>
            <a:off x="9274519" y="6458305"/>
            <a:ext cx="1130389" cy="133158"/>
          </a:xfrm>
          <a:prstGeom prst="rect">
            <a:avLst/>
          </a:prstGeom>
        </p:spPr>
        <p:txBody>
          <a:bodyPr vert="horz" wrap="square" lIns="0" tIns="14395" rIns="0" bIns="0" rtlCol="0" anchor="t">
            <a:spAutoFit/>
          </a:bodyPr>
          <a:lstStyle/>
          <a:p>
            <a:pPr marL="11430">
              <a:spcBef>
                <a:spcPts val="113"/>
              </a:spcBef>
            </a:pPr>
            <a:r>
              <a:rPr sz="750" dirty="0">
                <a:solidFill>
                  <a:srgbClr val="7E7E7E"/>
                </a:solidFill>
                <a:latin typeface="Futura PT Book"/>
                <a:cs typeface="Century Gothic"/>
              </a:rPr>
              <a:t>I</a:t>
            </a:r>
            <a:r>
              <a:rPr lang="pt-BR" sz="750" dirty="0">
                <a:solidFill>
                  <a:srgbClr val="7E7E7E"/>
                </a:solidFill>
                <a:latin typeface="Futura PT Book"/>
                <a:cs typeface="Century Gothic"/>
              </a:rPr>
              <a:t>bama</a:t>
            </a:r>
            <a:r>
              <a:rPr sz="750" spc="59" dirty="0">
                <a:solidFill>
                  <a:srgbClr val="7E7E7E"/>
                </a:solidFill>
                <a:latin typeface="Futura PT Book"/>
                <a:cs typeface="Century Gothic"/>
              </a:rPr>
              <a:t> </a:t>
            </a:r>
            <a:r>
              <a:rPr sz="750" dirty="0">
                <a:solidFill>
                  <a:srgbClr val="7E7E7E"/>
                </a:solidFill>
                <a:latin typeface="Futura PT Book"/>
                <a:cs typeface="Century Gothic"/>
              </a:rPr>
              <a:t>|</a:t>
            </a:r>
            <a:r>
              <a:rPr sz="750" spc="27" dirty="0">
                <a:solidFill>
                  <a:srgbClr val="7E7E7E"/>
                </a:solidFill>
                <a:latin typeface="Futura PT Book"/>
                <a:cs typeface="Century Gothic"/>
              </a:rPr>
              <a:t> </a:t>
            </a:r>
            <a:r>
              <a:rPr lang="pt-BR" sz="750" spc="27" dirty="0">
                <a:solidFill>
                  <a:srgbClr val="7E7E7E"/>
                </a:solidFill>
                <a:latin typeface="Futura PT Book"/>
                <a:cs typeface="Century Gothic"/>
              </a:rPr>
              <a:t>Nº 1 do Slide</a:t>
            </a:r>
            <a:endParaRPr lang="pt-BR" sz="750" dirty="0">
              <a:latin typeface="Futura PT Book"/>
              <a:cs typeface="Century Gothic"/>
            </a:endParaRPr>
          </a:p>
        </p:txBody>
      </p:sp>
      <p:pic>
        <p:nvPicPr>
          <p:cNvPr id="5" name="Imagem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EE6E09B9-37C2-DCDC-3282-1F58B4E63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785" y="1376452"/>
            <a:ext cx="2943225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8" y="6104137"/>
            <a:ext cx="9696210" cy="50095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607" y="700657"/>
            <a:ext cx="9695865" cy="14372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9539396" y="4648929"/>
            <a:ext cx="1393481" cy="1453942"/>
          </a:xfrm>
          <a:custGeom>
            <a:avLst/>
            <a:gdLst/>
            <a:ahLst/>
            <a:cxnLst/>
            <a:rect l="l" t="t" r="r" b="b"/>
            <a:pathLst>
              <a:path w="1536700" h="1603375">
                <a:moveTo>
                  <a:pt x="1536192" y="1603248"/>
                </a:moveTo>
                <a:lnTo>
                  <a:pt x="0" y="1603248"/>
                </a:lnTo>
                <a:lnTo>
                  <a:pt x="0" y="0"/>
                </a:lnTo>
                <a:lnTo>
                  <a:pt x="1536192" y="0"/>
                </a:lnTo>
                <a:lnTo>
                  <a:pt x="1536192" y="1603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1804779" y="1701544"/>
            <a:ext cx="5631506" cy="0"/>
          </a:xfrm>
          <a:custGeom>
            <a:avLst/>
            <a:gdLst/>
            <a:ahLst/>
            <a:cxnLst/>
            <a:rect l="l" t="t" r="r" b="b"/>
            <a:pathLst>
              <a:path w="6210300">
                <a:moveTo>
                  <a:pt x="0" y="0"/>
                </a:moveTo>
                <a:lnTo>
                  <a:pt x="6210299" y="0"/>
                </a:lnTo>
              </a:path>
            </a:pathLst>
          </a:custGeom>
          <a:ln w="6096">
            <a:solidFill>
              <a:srgbClr val="001F6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1476260" y="1750375"/>
            <a:ext cx="8759876" cy="4444193"/>
          </a:xfrm>
          <a:prstGeom prst="rect">
            <a:avLst/>
          </a:prstGeom>
        </p:spPr>
        <p:txBody>
          <a:bodyPr vert="horz" wrap="square" lIns="0" tIns="12092" rIns="0" bIns="0" rtlCol="0" anchor="t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t-BR" dirty="0">
                <a:latin typeface="Futura Bk BT" panose="020B0502020204020303"/>
              </a:rPr>
              <a:t>Esta apresentação visa atender ao disposto no art. 16 da Resolução Conama n° 416, de 30 de setembro de 2009, que dispõe sobre a prevenção à degradação ambiental causada por pneus inservíveis e sua destinação ambientalmente adequada.</a:t>
            </a:r>
            <a:r>
              <a:rPr lang="en-US" dirty="0">
                <a:latin typeface="Futura Bk BT" panose="020B0502020204020303"/>
              </a:rPr>
              <a:t>​</a:t>
            </a:r>
          </a:p>
          <a:p>
            <a:pPr fontAlgn="base"/>
            <a:endParaRPr lang="en-US" dirty="0">
              <a:latin typeface="Futura Bk BT" panose="020B0502020204020303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t-BR" dirty="0">
                <a:latin typeface="Futura Bk BT" panose="020B0502020204020303"/>
              </a:rPr>
              <a:t>Apresenta a consolidação dos Resultados do Controle do Cumprimento, por parte dos fabricantes e importadores de pneus, da Resolução Conama citada.​</a:t>
            </a:r>
          </a:p>
          <a:p>
            <a:pPr fontAlgn="base"/>
            <a:endParaRPr lang="en-US" dirty="0">
              <a:latin typeface="Futura Bk BT" panose="020B0502020204020303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t-BR" dirty="0">
                <a:latin typeface="Futura Bk BT" panose="020B0502020204020303"/>
              </a:rPr>
              <a:t>Fonte das informações: dados declarados pelas empresas fabricantes e importadoras de pneus novos e empresas destinadoras de pneus inservíveis no Relatório de Pneumáticos: Resolução Conama n° 416/2009, existentes nos Serviços do Ibama</a:t>
            </a:r>
            <a:r>
              <a:rPr lang="en-US" dirty="0">
                <a:latin typeface="Futura Bk BT" panose="020B0502020204020303"/>
              </a:rPr>
              <a:t>​.</a:t>
            </a:r>
          </a:p>
          <a:p>
            <a:pPr fontAlgn="base"/>
            <a:endParaRPr lang="en-US" dirty="0">
              <a:latin typeface="Futura Bk BT" panose="020B0502020204020303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t-BR" dirty="0">
                <a:latin typeface="Futura Bk BT" panose="020B0502020204020303"/>
              </a:rPr>
              <a:t>São referentes ao cumprimento da meta de destinação nacional de pneus inservíveis no ano-base 2024.</a:t>
            </a:r>
            <a:endParaRPr lang="en-US" dirty="0">
              <a:latin typeface="Futura Bk BT" panose="020B0502020204020303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04779" y="1000709"/>
            <a:ext cx="5560681" cy="353001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430" marR="4445">
              <a:lnSpc>
                <a:spcPct val="100400"/>
              </a:lnSpc>
              <a:spcBef>
                <a:spcPts val="86"/>
              </a:spcBef>
            </a:pPr>
            <a:r>
              <a:rPr lang="pt-BR" sz="2200" b="1" spc="-9">
                <a:latin typeface="Futura Bk BT"/>
                <a:ea typeface="Calibri"/>
                <a:cs typeface="Calibri"/>
              </a:rPr>
              <a:t>Introdução</a:t>
            </a:r>
            <a:endParaRPr lang="pt-BR"/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F52EDCC1-E9F9-A546-76A8-D71FF446809C}"/>
              </a:ext>
            </a:extLst>
          </p:cNvPr>
          <p:cNvSpPr txBox="1"/>
          <p:nvPr/>
        </p:nvSpPr>
        <p:spPr>
          <a:xfrm>
            <a:off x="9274519" y="6458305"/>
            <a:ext cx="1130389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2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505ED617-9876-E831-EF41-A5FB42FAF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89" y="6235057"/>
            <a:ext cx="504271" cy="51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9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B87C5-F451-5C7B-9418-37388D784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AF2490D-1459-20B4-E70C-F6DEAFDF9916}"/>
              </a:ext>
            </a:extLst>
          </p:cNvPr>
          <p:cNvSpPr/>
          <p:nvPr/>
        </p:nvSpPr>
        <p:spPr>
          <a:xfrm>
            <a:off x="1247608" y="6104137"/>
            <a:ext cx="9696210" cy="50095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79B68057-8439-FB6A-2A60-F3DFFBC0A1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607" y="700657"/>
            <a:ext cx="9695865" cy="143723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F0D274C8-449D-A42F-324A-5C2037EC043D}"/>
              </a:ext>
            </a:extLst>
          </p:cNvPr>
          <p:cNvSpPr/>
          <p:nvPr/>
        </p:nvSpPr>
        <p:spPr>
          <a:xfrm>
            <a:off x="9539396" y="4648929"/>
            <a:ext cx="1393481" cy="1453942"/>
          </a:xfrm>
          <a:custGeom>
            <a:avLst/>
            <a:gdLst/>
            <a:ahLst/>
            <a:cxnLst/>
            <a:rect l="l" t="t" r="r" b="b"/>
            <a:pathLst>
              <a:path w="1536700" h="1603375">
                <a:moveTo>
                  <a:pt x="1536192" y="1603248"/>
                </a:moveTo>
                <a:lnTo>
                  <a:pt x="0" y="1603248"/>
                </a:lnTo>
                <a:lnTo>
                  <a:pt x="0" y="0"/>
                </a:lnTo>
                <a:lnTo>
                  <a:pt x="1536192" y="0"/>
                </a:lnTo>
                <a:lnTo>
                  <a:pt x="1536192" y="1603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56C3E52-4540-A46F-4EC7-E8DAE428035B}"/>
              </a:ext>
            </a:extLst>
          </p:cNvPr>
          <p:cNvSpPr/>
          <p:nvPr/>
        </p:nvSpPr>
        <p:spPr>
          <a:xfrm>
            <a:off x="1804779" y="1701544"/>
            <a:ext cx="5631506" cy="0"/>
          </a:xfrm>
          <a:custGeom>
            <a:avLst/>
            <a:gdLst/>
            <a:ahLst/>
            <a:cxnLst/>
            <a:rect l="l" t="t" r="r" b="b"/>
            <a:pathLst>
              <a:path w="6210300">
                <a:moveTo>
                  <a:pt x="0" y="0"/>
                </a:moveTo>
                <a:lnTo>
                  <a:pt x="6210299" y="0"/>
                </a:lnTo>
              </a:path>
            </a:pathLst>
          </a:custGeom>
          <a:ln w="6096">
            <a:solidFill>
              <a:srgbClr val="001F6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425DECF-3FC5-6297-9BF0-88E8F76FAE90}"/>
              </a:ext>
            </a:extLst>
          </p:cNvPr>
          <p:cNvSpPr txBox="1"/>
          <p:nvPr/>
        </p:nvSpPr>
        <p:spPr>
          <a:xfrm>
            <a:off x="1489993" y="2923282"/>
            <a:ext cx="4726707" cy="1674204"/>
          </a:xfrm>
          <a:prstGeom prst="rect">
            <a:avLst/>
          </a:prstGeom>
        </p:spPr>
        <p:txBody>
          <a:bodyPr vert="horz" wrap="square" lIns="0" tIns="12092" rIns="0" bIns="0" rtlCol="0" anchor="t">
            <a:spAutoFit/>
          </a:bodyPr>
          <a:lstStyle/>
          <a:p>
            <a:endParaRPr lang="pt-BR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fontAlgn="base"/>
            <a:r>
              <a:rPr lang="pt-BR" sz="2400" dirty="0">
                <a:latin typeface="Futura Bk BT" panose="020B0502020204020303"/>
              </a:rPr>
              <a:t>Em unidades: </a:t>
            </a:r>
            <a:r>
              <a:rPr lang="pt-BR" sz="2400" b="1" dirty="0">
                <a:solidFill>
                  <a:srgbClr val="0070C0"/>
                </a:solidFill>
                <a:latin typeface="Futura Bk BT" panose="020B0502020204020303"/>
              </a:rPr>
              <a:t>91.385.363</a:t>
            </a:r>
            <a:r>
              <a:rPr lang="pt-BR" sz="2400" dirty="0">
                <a:latin typeface="Futura Bk BT" panose="020B0502020204020303"/>
              </a:rPr>
              <a:t> </a:t>
            </a:r>
            <a:r>
              <a:rPr lang="en-US" sz="2400" dirty="0">
                <a:latin typeface="Futura Bk BT" panose="020B0502020204020303"/>
              </a:rPr>
              <a:t>​</a:t>
            </a:r>
          </a:p>
          <a:p>
            <a:pPr fontAlgn="base"/>
            <a:r>
              <a:rPr lang="pt-BR" sz="2400" dirty="0">
                <a:latin typeface="Futura Bk BT" panose="020B0502020204020303"/>
              </a:rPr>
              <a:t>​</a:t>
            </a:r>
          </a:p>
          <a:p>
            <a:pPr fontAlgn="base"/>
            <a:r>
              <a:rPr lang="pt-BR" sz="2400" dirty="0">
                <a:latin typeface="Futura Bk BT" panose="020B0502020204020303"/>
              </a:rPr>
              <a:t>Em toneladas: </a:t>
            </a:r>
            <a:r>
              <a:rPr lang="pt-BR" sz="2400" b="1" dirty="0">
                <a:solidFill>
                  <a:srgbClr val="0070C0"/>
                </a:solidFill>
                <a:latin typeface="Futura Bk BT" panose="020B0502020204020303"/>
              </a:rPr>
              <a:t>1.180.089,98</a:t>
            </a:r>
            <a:r>
              <a:rPr lang="pt-BR" sz="2400" dirty="0">
                <a:latin typeface="Futura Bk BT" panose="020B0502020204020303"/>
              </a:rPr>
              <a:t> </a:t>
            </a:r>
            <a:r>
              <a:rPr lang="en-US" sz="2400" dirty="0">
                <a:latin typeface="Futura Bk BT" panose="020B0502020204020303"/>
              </a:rPr>
              <a:t>​</a:t>
            </a:r>
          </a:p>
          <a:p>
            <a:pPr fontAlgn="base"/>
            <a:r>
              <a:rPr lang="pt-BR" dirty="0"/>
              <a:t>​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A4FFAE1-4DC5-788C-4041-AB0C9A6E35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0193" y="1224411"/>
            <a:ext cx="6257205" cy="349602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430" marR="4445">
              <a:lnSpc>
                <a:spcPct val="100400"/>
              </a:lnSpc>
              <a:spcBef>
                <a:spcPts val="86"/>
              </a:spcBef>
            </a:pPr>
            <a:r>
              <a:rPr lang="pt-BR" sz="2200" b="1" spc="-9">
                <a:latin typeface="Futura Bk BT"/>
                <a:ea typeface="Calibri"/>
                <a:cs typeface="Calibri"/>
              </a:rPr>
              <a:t>Mercado de Reposição de Pneus​ (2024)​</a:t>
            </a: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0543E3BD-3ADC-255E-D3F2-9176D1FADE21}"/>
              </a:ext>
            </a:extLst>
          </p:cNvPr>
          <p:cNvSpPr txBox="1"/>
          <p:nvPr/>
        </p:nvSpPr>
        <p:spPr>
          <a:xfrm>
            <a:off x="9274519" y="6469322"/>
            <a:ext cx="1140015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3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389D4086-025A-E25C-2DB0-B57F790E1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89" y="6235057"/>
            <a:ext cx="504271" cy="510738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6545960-0407-44C7-3F42-C8169CEF0A5C}"/>
              </a:ext>
            </a:extLst>
          </p:cNvPr>
          <p:cNvSpPr/>
          <p:nvPr/>
        </p:nvSpPr>
        <p:spPr>
          <a:xfrm>
            <a:off x="6400801" y="1768870"/>
            <a:ext cx="4595959" cy="42870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pt-BR">
                <a:solidFill>
                  <a:schemeClr val="tx1"/>
                </a:solidFill>
                <a:latin typeface="Futura Bk BT" panose="020B0502020204020303"/>
              </a:rPr>
              <a:t>O mercado de reposição de pneus é o resultante da fórmula a seguir. </a:t>
            </a:r>
            <a:r>
              <a:rPr lang="en-US">
                <a:solidFill>
                  <a:schemeClr val="tx1"/>
                </a:solidFill>
                <a:latin typeface="Futura Bk BT" panose="020B0502020204020303"/>
              </a:rPr>
              <a:t>​</a:t>
            </a:r>
          </a:p>
          <a:p>
            <a:pPr fontAlgn="base"/>
            <a:r>
              <a:rPr lang="pt-BR"/>
              <a:t>​</a:t>
            </a:r>
          </a:p>
          <a:p>
            <a:pPr fontAlgn="base"/>
            <a:r>
              <a:rPr lang="pt-BR"/>
              <a:t>​</a:t>
            </a:r>
          </a:p>
          <a:p>
            <a:pPr fontAlgn="base"/>
            <a:r>
              <a:rPr lang="pt-BR">
                <a:solidFill>
                  <a:schemeClr val="tx1"/>
                </a:solidFill>
                <a:latin typeface="Futura Bk BT" panose="020B0502020204020303"/>
              </a:rPr>
              <a:t>Sendo: </a:t>
            </a:r>
            <a:r>
              <a:rPr lang="en-US">
                <a:solidFill>
                  <a:schemeClr val="tx1"/>
                </a:solidFill>
                <a:latin typeface="Futura Bk BT" panose="020B0502020204020303"/>
              </a:rPr>
              <a:t>​</a:t>
            </a:r>
          </a:p>
          <a:p>
            <a:pPr fontAlgn="base"/>
            <a:r>
              <a:rPr lang="pt-BR">
                <a:solidFill>
                  <a:schemeClr val="tx1"/>
                </a:solidFill>
                <a:latin typeface="Futura Bk BT" panose="020B0502020204020303"/>
              </a:rPr>
              <a:t>MR – Mercado de Reposição </a:t>
            </a:r>
            <a:r>
              <a:rPr lang="en-US">
                <a:solidFill>
                  <a:schemeClr val="tx1"/>
                </a:solidFill>
                <a:latin typeface="Futura Bk BT" panose="020B0502020204020303"/>
              </a:rPr>
              <a:t>​</a:t>
            </a:r>
          </a:p>
          <a:p>
            <a:pPr fontAlgn="base"/>
            <a:r>
              <a:rPr lang="pt-BR">
                <a:solidFill>
                  <a:schemeClr val="tx1"/>
                </a:solidFill>
                <a:latin typeface="Futura Bk BT" panose="020B0502020204020303"/>
              </a:rPr>
              <a:t>P – total de pneus produzidos </a:t>
            </a:r>
            <a:r>
              <a:rPr lang="en-US">
                <a:solidFill>
                  <a:schemeClr val="tx1"/>
                </a:solidFill>
                <a:latin typeface="Futura Bk BT" panose="020B0502020204020303"/>
              </a:rPr>
              <a:t>​</a:t>
            </a:r>
          </a:p>
          <a:p>
            <a:pPr fontAlgn="base"/>
            <a:r>
              <a:rPr lang="pt-BR">
                <a:solidFill>
                  <a:schemeClr val="tx1"/>
                </a:solidFill>
                <a:latin typeface="Futura Bk BT" panose="020B0502020204020303"/>
              </a:rPr>
              <a:t>I – total de pneus importados </a:t>
            </a:r>
            <a:r>
              <a:rPr lang="en-US">
                <a:solidFill>
                  <a:schemeClr val="tx1"/>
                </a:solidFill>
                <a:latin typeface="Futura Bk BT" panose="020B0502020204020303"/>
              </a:rPr>
              <a:t>​</a:t>
            </a:r>
          </a:p>
          <a:p>
            <a:pPr fontAlgn="base"/>
            <a:r>
              <a:rPr lang="pt-BR">
                <a:solidFill>
                  <a:schemeClr val="tx1"/>
                </a:solidFill>
                <a:latin typeface="Futura Bk BT" panose="020B0502020204020303"/>
              </a:rPr>
              <a:t>E – total de pneus exportados </a:t>
            </a:r>
            <a:r>
              <a:rPr lang="en-US">
                <a:solidFill>
                  <a:schemeClr val="tx1"/>
                </a:solidFill>
                <a:latin typeface="Futura Bk BT" panose="020B0502020204020303"/>
              </a:rPr>
              <a:t>​</a:t>
            </a:r>
          </a:p>
          <a:p>
            <a:pPr fontAlgn="base"/>
            <a:r>
              <a:rPr lang="pt-BR">
                <a:solidFill>
                  <a:schemeClr val="tx1"/>
                </a:solidFill>
                <a:latin typeface="Futura Bk BT" panose="020B0502020204020303"/>
              </a:rPr>
              <a:t>EO – total de pneus que equipam veículos novos </a:t>
            </a:r>
            <a:r>
              <a:rPr lang="en-US">
                <a:solidFill>
                  <a:schemeClr val="tx1"/>
                </a:solidFill>
                <a:latin typeface="Futura Bk BT" panose="020B0502020204020303"/>
              </a:rPr>
              <a:t>​</a:t>
            </a:r>
          </a:p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B0E510E-935E-E87D-C2F8-A80BDA503ABA}"/>
                  </a:ext>
                </a:extLst>
              </p:cNvPr>
              <p:cNvSpPr txBox="1"/>
              <p:nvPr/>
            </p:nvSpPr>
            <p:spPr>
              <a:xfrm>
                <a:off x="5649862" y="2922423"/>
                <a:ext cx="60978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dirty="0" smtClean="0">
                          <a:latin typeface="Cambria Math" panose="02040503050406030204" pitchFamily="18" charset="0"/>
                        </a:rPr>
                        <m:t>𝑴𝑹</m:t>
                      </m:r>
                      <m:r>
                        <a:rPr lang="pt-BR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1" i="1" dirty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pt-BR" sz="20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000" b="1" i="1" dirty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pt-BR" sz="2000" b="1" i="1" dirty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pt-BR" sz="2000" b="1" i="1" dirty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pt-BR" sz="20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1" i="1" dirty="0">
                          <a:latin typeface="Cambria Math" panose="02040503050406030204" pitchFamily="18" charset="0"/>
                        </a:rPr>
                        <m:t>𝑬𝑶</m:t>
                      </m:r>
                      <m:r>
                        <a:rPr lang="pt-BR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000" b="1" i="1">
                  <a:latin typeface="Futura Bk BT" panose="020B0502020204020303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B0E510E-935E-E87D-C2F8-A80BDA503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862" y="2922423"/>
                <a:ext cx="6097836" cy="400110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9">
            <a:extLst>
              <a:ext uri="{FF2B5EF4-FFF2-40B4-BE49-F238E27FC236}">
                <a16:creationId xmlns:a16="http://schemas.microsoft.com/office/drawing/2014/main" id="{34FBB1E5-412C-14DE-4D3E-DDCAA1A2EC25}"/>
              </a:ext>
            </a:extLst>
          </p:cNvPr>
          <p:cNvSpPr txBox="1"/>
          <p:nvPr/>
        </p:nvSpPr>
        <p:spPr>
          <a:xfrm>
            <a:off x="9274519" y="6458305"/>
            <a:ext cx="1130389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2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7F743ED-376C-87C5-8137-F51EEBA0333A}"/>
              </a:ext>
            </a:extLst>
          </p:cNvPr>
          <p:cNvSpPr txBox="1"/>
          <p:nvPr/>
        </p:nvSpPr>
        <p:spPr>
          <a:xfrm>
            <a:off x="1185333" y="5757333"/>
            <a:ext cx="52614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>
                <a:ea typeface="+mn-lt"/>
                <a:cs typeface="+mn-lt"/>
              </a:rPr>
              <a:t>Relatório de Pneumáticos 2025. Fonte de Dados: Ibama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712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EA70E-975A-B4EF-3222-3FF8CA3E6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1713F3E-77BF-075B-3C0D-353FF5A3AABE}"/>
              </a:ext>
            </a:extLst>
          </p:cNvPr>
          <p:cNvSpPr/>
          <p:nvPr/>
        </p:nvSpPr>
        <p:spPr>
          <a:xfrm>
            <a:off x="1247608" y="6104137"/>
            <a:ext cx="9696210" cy="50095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D9BAA281-9E60-2544-7618-7BB0492CDF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607" y="700657"/>
            <a:ext cx="9695865" cy="143723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89101CE8-2D35-2160-9A83-DA978E4A3EEB}"/>
              </a:ext>
            </a:extLst>
          </p:cNvPr>
          <p:cNvSpPr/>
          <p:nvPr/>
        </p:nvSpPr>
        <p:spPr>
          <a:xfrm>
            <a:off x="9539396" y="4648929"/>
            <a:ext cx="1393481" cy="1453942"/>
          </a:xfrm>
          <a:custGeom>
            <a:avLst/>
            <a:gdLst/>
            <a:ahLst/>
            <a:cxnLst/>
            <a:rect l="l" t="t" r="r" b="b"/>
            <a:pathLst>
              <a:path w="1536700" h="1603375">
                <a:moveTo>
                  <a:pt x="1536192" y="1603248"/>
                </a:moveTo>
                <a:lnTo>
                  <a:pt x="0" y="1603248"/>
                </a:lnTo>
                <a:lnTo>
                  <a:pt x="0" y="0"/>
                </a:lnTo>
                <a:lnTo>
                  <a:pt x="1536192" y="0"/>
                </a:lnTo>
                <a:lnTo>
                  <a:pt x="1536192" y="1603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7F57545-2D33-BDAF-3A24-806905FEE621}"/>
              </a:ext>
            </a:extLst>
          </p:cNvPr>
          <p:cNvSpPr/>
          <p:nvPr/>
        </p:nvSpPr>
        <p:spPr>
          <a:xfrm>
            <a:off x="1247607" y="1497563"/>
            <a:ext cx="9336231" cy="158261"/>
          </a:xfrm>
          <a:custGeom>
            <a:avLst/>
            <a:gdLst/>
            <a:ahLst/>
            <a:cxnLst/>
            <a:rect l="l" t="t" r="r" b="b"/>
            <a:pathLst>
              <a:path w="6210300">
                <a:moveTo>
                  <a:pt x="0" y="0"/>
                </a:moveTo>
                <a:lnTo>
                  <a:pt x="6210299" y="0"/>
                </a:lnTo>
              </a:path>
            </a:pathLst>
          </a:custGeom>
          <a:ln w="6096">
            <a:solidFill>
              <a:srgbClr val="001F6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BAD43FC-38D9-253B-09B7-DCE3EB17C8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7607" y="897859"/>
            <a:ext cx="9685270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430" marR="4445" algn="ctr">
              <a:lnSpc>
                <a:spcPct val="100400"/>
              </a:lnSpc>
              <a:spcBef>
                <a:spcPts val="86"/>
              </a:spcBef>
            </a:pPr>
            <a:r>
              <a:rPr lang="pt-BR" altLang="pt-BR" sz="2200" b="1" spc="-9" dirty="0">
                <a:latin typeface="Futura Bk BT"/>
                <a:ea typeface="Calibri"/>
                <a:cs typeface="Calibri"/>
              </a:rPr>
              <a:t>Mercado de Reposição de Pneus </a:t>
            </a:r>
            <a:br>
              <a:rPr lang="pt-BR" altLang="pt-BR" sz="2200" b="1" spc="-9" dirty="0">
                <a:latin typeface="Futura Bk BT"/>
                <a:ea typeface="Calibri"/>
                <a:cs typeface="Calibri"/>
              </a:rPr>
            </a:br>
            <a:r>
              <a:rPr lang="pt-BR" altLang="pt-BR" sz="2200" b="1" spc="-9">
                <a:latin typeface="Futura Bk BT"/>
                <a:ea typeface="Calibri"/>
                <a:cs typeface="Calibri"/>
              </a:rPr>
              <a:t>Percentual dos Participantes (2024)</a:t>
            </a:r>
            <a:endParaRPr lang="pt-BR" b="1">
              <a:latin typeface="Futura Bk BT" panose="020B0502020204020303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1F4BDC5A-8ECC-52F1-D870-B9D27FA5BC71}"/>
              </a:ext>
            </a:extLst>
          </p:cNvPr>
          <p:cNvSpPr txBox="1"/>
          <p:nvPr/>
        </p:nvSpPr>
        <p:spPr>
          <a:xfrm>
            <a:off x="9274519" y="6469322"/>
            <a:ext cx="1125577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4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D14AB22-8B14-41C3-2CB7-75E850D257F6}"/>
              </a:ext>
            </a:extLst>
          </p:cNvPr>
          <p:cNvSpPr/>
          <p:nvPr/>
        </p:nvSpPr>
        <p:spPr>
          <a:xfrm>
            <a:off x="7339769" y="5311130"/>
            <a:ext cx="609163" cy="59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2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E9B6B242-1316-9ABA-C586-8E7120289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89" y="6235057"/>
            <a:ext cx="504271" cy="510738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FCB3B6-B0F4-DA9A-365F-DB3D7813B202}"/>
              </a:ext>
            </a:extLst>
          </p:cNvPr>
          <p:cNvSpPr/>
          <p:nvPr/>
        </p:nvSpPr>
        <p:spPr>
          <a:xfrm>
            <a:off x="6404658" y="4494835"/>
            <a:ext cx="1215341" cy="63660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98A8C31-0E08-793B-11A7-213583E38E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820245"/>
              </p:ext>
            </p:extLst>
          </p:nvPr>
        </p:nvGraphicFramePr>
        <p:xfrm>
          <a:off x="1857375" y="1731828"/>
          <a:ext cx="8001000" cy="3954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C170BCCB-AB64-9C5C-3463-8F0EB312EFF4}"/>
              </a:ext>
            </a:extLst>
          </p:cNvPr>
          <p:cNvSpPr txBox="1"/>
          <p:nvPr/>
        </p:nvSpPr>
        <p:spPr>
          <a:xfrm>
            <a:off x="3336191" y="5762429"/>
            <a:ext cx="5043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1400">
                <a:latin typeface="Futura Bk BT" panose="020B0502020204020303"/>
                <a:ea typeface="Microsoft YaHei"/>
              </a:rPr>
              <a:t>Relatório de Pneumáticos 2025. Fonte de Dados: Ibama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08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0AEF7-5ECF-DC03-1F01-93E6D2CB8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2ECBB1-D4D7-6450-0D59-EA2EB8A89F58}"/>
              </a:ext>
            </a:extLst>
          </p:cNvPr>
          <p:cNvSpPr/>
          <p:nvPr/>
        </p:nvSpPr>
        <p:spPr>
          <a:xfrm>
            <a:off x="1247608" y="6104137"/>
            <a:ext cx="9696210" cy="50095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6DB150D0-4D51-6707-6290-5139B1936C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607" y="700657"/>
            <a:ext cx="9695865" cy="143723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91F5736F-729D-3666-2D4C-9A9FF0ED980E}"/>
              </a:ext>
            </a:extLst>
          </p:cNvPr>
          <p:cNvSpPr/>
          <p:nvPr/>
        </p:nvSpPr>
        <p:spPr>
          <a:xfrm>
            <a:off x="9539396" y="4648929"/>
            <a:ext cx="1393481" cy="1453942"/>
          </a:xfrm>
          <a:custGeom>
            <a:avLst/>
            <a:gdLst/>
            <a:ahLst/>
            <a:cxnLst/>
            <a:rect l="l" t="t" r="r" b="b"/>
            <a:pathLst>
              <a:path w="1536700" h="1603375">
                <a:moveTo>
                  <a:pt x="1536192" y="1603248"/>
                </a:moveTo>
                <a:lnTo>
                  <a:pt x="0" y="1603248"/>
                </a:lnTo>
                <a:lnTo>
                  <a:pt x="0" y="0"/>
                </a:lnTo>
                <a:lnTo>
                  <a:pt x="1536192" y="0"/>
                </a:lnTo>
                <a:lnTo>
                  <a:pt x="1536192" y="1603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98CA648-51D3-894A-439F-18984B566593}"/>
              </a:ext>
            </a:extLst>
          </p:cNvPr>
          <p:cNvSpPr/>
          <p:nvPr/>
        </p:nvSpPr>
        <p:spPr>
          <a:xfrm>
            <a:off x="1817509" y="1434255"/>
            <a:ext cx="8545465" cy="315747"/>
          </a:xfrm>
          <a:custGeom>
            <a:avLst/>
            <a:gdLst/>
            <a:ahLst/>
            <a:cxnLst/>
            <a:rect l="l" t="t" r="r" b="b"/>
            <a:pathLst>
              <a:path w="6210300">
                <a:moveTo>
                  <a:pt x="0" y="0"/>
                </a:moveTo>
                <a:lnTo>
                  <a:pt x="6210299" y="0"/>
                </a:lnTo>
              </a:path>
            </a:pathLst>
          </a:custGeom>
          <a:ln w="6096">
            <a:solidFill>
              <a:srgbClr val="001F6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3E64B12-A076-3B1C-D4CD-BE9C814BA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7607" y="1078095"/>
            <a:ext cx="9685270" cy="315747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algn="ctr"/>
            <a:r>
              <a:rPr lang="pt-BR" altLang="pt-BR" sz="2200" b="1" spc="-9">
                <a:latin typeface="Futura Bk BT"/>
                <a:ea typeface="Calibri"/>
                <a:cs typeface="Calibri"/>
              </a:rPr>
              <a:t>Metas e Destinação dos Pneumáticos Inservíveis em 2024</a:t>
            </a:r>
            <a:endParaRPr lang="pt-BR" sz="2200" b="1" spc="-9">
              <a:latin typeface="Futura Bk BT"/>
              <a:ea typeface="Calibri"/>
              <a:cs typeface="Calibri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8FCE815F-482D-CE10-94FD-8D0A7D5577BB}"/>
              </a:ext>
            </a:extLst>
          </p:cNvPr>
          <p:cNvSpPr txBox="1"/>
          <p:nvPr/>
        </p:nvSpPr>
        <p:spPr>
          <a:xfrm>
            <a:off x="9201150" y="6469322"/>
            <a:ext cx="1149094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5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9564B9D-1716-E266-B31D-7E68107A6DD0}"/>
              </a:ext>
            </a:extLst>
          </p:cNvPr>
          <p:cNvSpPr/>
          <p:nvPr/>
        </p:nvSpPr>
        <p:spPr>
          <a:xfrm>
            <a:off x="7339769" y="5311130"/>
            <a:ext cx="609163" cy="59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2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B83FA44A-9A1E-9B8A-35A8-78EA16D03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89" y="6235057"/>
            <a:ext cx="504271" cy="51073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3E9CADC-9DD8-E753-155E-D63842F30C96}"/>
              </a:ext>
            </a:extLst>
          </p:cNvPr>
          <p:cNvSpPr txBox="1"/>
          <p:nvPr/>
        </p:nvSpPr>
        <p:spPr>
          <a:xfrm>
            <a:off x="1311490" y="1750002"/>
            <a:ext cx="9685270" cy="29392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Futura Bk BT" panose="020B0502020204020303"/>
              </a:rPr>
              <a:t>A Resolução Conama n° 416/2009 estabelece que, para cada pneu novo comercializado para o mercado de reposição, as empresas fabricantes ou importadoras devem dar destinação adequada a um pneu inservível (relação 1:1). </a:t>
            </a:r>
          </a:p>
          <a:p>
            <a:pPr lvl="1" algn="just">
              <a:spcAft>
                <a:spcPts val="300"/>
              </a:spcAft>
            </a:pPr>
            <a:endParaRPr lang="pt-BR" sz="2000">
              <a:latin typeface="Futura Bk BT" panose="020B0502020204020303"/>
            </a:endParaRPr>
          </a:p>
          <a:p>
            <a:pPr marL="800100" lvl="1" indent="-342900" algn="just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Futura Bk BT" panose="020B0502020204020303"/>
              </a:rPr>
              <a:t>A meta de destinação a ser cumprida é calculada a partir da conversão, em peso, dos pneus comercializados no mercado de reposição, considerando o desconto de 30%, em peso, pelo fator de desgaste do pneu novo. </a:t>
            </a:r>
          </a:p>
        </p:txBody>
      </p:sp>
    </p:spTree>
    <p:extLst>
      <p:ext uri="{BB962C8B-B14F-4D97-AF65-F5344CB8AC3E}">
        <p14:creationId xmlns:p14="http://schemas.microsoft.com/office/powerpoint/2010/main" val="371692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920FE-CE47-2303-011D-225918BCA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563A0F3-058F-EE62-375C-6BE8C732CE27}"/>
              </a:ext>
            </a:extLst>
          </p:cNvPr>
          <p:cNvSpPr/>
          <p:nvPr/>
        </p:nvSpPr>
        <p:spPr>
          <a:xfrm>
            <a:off x="1247608" y="6104137"/>
            <a:ext cx="9696210" cy="50095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E78A6666-3856-8FEA-1E02-2DD251F6BBB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607" y="700657"/>
            <a:ext cx="9695865" cy="143723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20BCED96-7648-1D92-4D85-6111B77D2556}"/>
              </a:ext>
            </a:extLst>
          </p:cNvPr>
          <p:cNvSpPr/>
          <p:nvPr/>
        </p:nvSpPr>
        <p:spPr>
          <a:xfrm>
            <a:off x="9539396" y="4648929"/>
            <a:ext cx="1393481" cy="1453942"/>
          </a:xfrm>
          <a:custGeom>
            <a:avLst/>
            <a:gdLst/>
            <a:ahLst/>
            <a:cxnLst/>
            <a:rect l="l" t="t" r="r" b="b"/>
            <a:pathLst>
              <a:path w="1536700" h="1603375">
                <a:moveTo>
                  <a:pt x="1536192" y="1603248"/>
                </a:moveTo>
                <a:lnTo>
                  <a:pt x="0" y="1603248"/>
                </a:lnTo>
                <a:lnTo>
                  <a:pt x="0" y="0"/>
                </a:lnTo>
                <a:lnTo>
                  <a:pt x="1536192" y="0"/>
                </a:lnTo>
                <a:lnTo>
                  <a:pt x="1536192" y="1603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56F941D-5012-D506-62BB-0CB522D01148}"/>
              </a:ext>
            </a:extLst>
          </p:cNvPr>
          <p:cNvSpPr/>
          <p:nvPr/>
        </p:nvSpPr>
        <p:spPr>
          <a:xfrm>
            <a:off x="1804779" y="1433386"/>
            <a:ext cx="8545465" cy="102583"/>
          </a:xfrm>
          <a:custGeom>
            <a:avLst/>
            <a:gdLst/>
            <a:ahLst/>
            <a:cxnLst/>
            <a:rect l="l" t="t" r="r" b="b"/>
            <a:pathLst>
              <a:path w="6210300">
                <a:moveTo>
                  <a:pt x="0" y="0"/>
                </a:moveTo>
                <a:lnTo>
                  <a:pt x="6210299" y="0"/>
                </a:lnTo>
              </a:path>
            </a:pathLst>
          </a:custGeom>
          <a:ln w="6096">
            <a:solidFill>
              <a:srgbClr val="001F6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BB3300D-5E90-13A2-5B66-A9F8FEC3347F}"/>
              </a:ext>
            </a:extLst>
          </p:cNvPr>
          <p:cNvSpPr txBox="1"/>
          <p:nvPr/>
        </p:nvSpPr>
        <p:spPr>
          <a:xfrm>
            <a:off x="1804779" y="1699177"/>
            <a:ext cx="2329071" cy="543125"/>
          </a:xfrm>
          <a:prstGeom prst="rect">
            <a:avLst/>
          </a:prstGeom>
        </p:spPr>
        <p:txBody>
          <a:bodyPr vert="horz" wrap="square" lIns="0" tIns="12092" rIns="0" bIns="0" rtlCol="0" anchor="t">
            <a:spAutoFit/>
          </a:bodyPr>
          <a:lstStyle/>
          <a:p>
            <a:r>
              <a:rPr lang="pt-BR" altLang="pt-BR" sz="2200">
                <a:solidFill>
                  <a:srgbClr val="000000"/>
                </a:solidFill>
                <a:latin typeface="Futura Bk BT" panose="020B0502020204020303"/>
              </a:rPr>
              <a:t>Quadro-resumo</a:t>
            </a:r>
            <a:r>
              <a:rPr lang="pt-BR" altLang="pt-BR" sz="1400">
                <a:solidFill>
                  <a:srgbClr val="000000"/>
                </a:solidFill>
              </a:rPr>
              <a:t>:</a:t>
            </a:r>
          </a:p>
          <a:p>
            <a:endParaRPr lang="pt-BR" sz="1250">
              <a:solidFill>
                <a:srgbClr val="001F60"/>
              </a:solidFill>
              <a:latin typeface="Futura Bk BT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BA22E55-50E8-5884-6898-C52AFF2B28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7263" y="1052080"/>
            <a:ext cx="9696209" cy="315747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algn="ctr"/>
            <a:r>
              <a:rPr lang="pt-BR" altLang="pt-BR" sz="2200" b="1">
                <a:latin typeface="Futura Bk BT" panose="020B0502020204020303"/>
                <a:cs typeface="Arial"/>
              </a:rPr>
              <a:t>Metas e Destinação dos Pneumáticos Inservíveis em 2024</a:t>
            </a:r>
            <a:endParaRPr lang="pt-BR" altLang="pt-BR" sz="2200" b="1">
              <a:latin typeface="Futura Bk BT" panose="020B0502020204020303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D0FA76BA-06AF-D76A-4DFC-77BBE387A49B}"/>
              </a:ext>
            </a:extLst>
          </p:cNvPr>
          <p:cNvSpPr txBox="1"/>
          <p:nvPr/>
        </p:nvSpPr>
        <p:spPr>
          <a:xfrm>
            <a:off x="9213850" y="6469322"/>
            <a:ext cx="1136394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6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AEF9B9CB-41E5-1A47-404E-CEA9A544781D}"/>
              </a:ext>
            </a:extLst>
          </p:cNvPr>
          <p:cNvSpPr/>
          <p:nvPr/>
        </p:nvSpPr>
        <p:spPr>
          <a:xfrm>
            <a:off x="7339769" y="5311130"/>
            <a:ext cx="609163" cy="59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2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9646D6F-48E4-B83F-6FB6-1F06F0762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89" y="6235057"/>
            <a:ext cx="504271" cy="510738"/>
          </a:xfrm>
          <a:prstGeom prst="rect">
            <a:avLst/>
          </a:prstGeom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4BF633C0-9E59-42AF-0BE1-DBB86C4C4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33249"/>
              </p:ext>
            </p:extLst>
          </p:nvPr>
        </p:nvGraphicFramePr>
        <p:xfrm>
          <a:off x="1303592" y="2184950"/>
          <a:ext cx="9639880" cy="3425780"/>
        </p:xfrm>
        <a:graphic>
          <a:graphicData uri="http://schemas.openxmlformats.org/drawingml/2006/table">
            <a:tbl>
              <a:tblPr/>
              <a:tblGrid>
                <a:gridCol w="2347489">
                  <a:extLst>
                    <a:ext uri="{9D8B030D-6E8A-4147-A177-3AD203B41FA5}">
                      <a16:colId xmlns:a16="http://schemas.microsoft.com/office/drawing/2014/main" val="3089577363"/>
                    </a:ext>
                  </a:extLst>
                </a:gridCol>
                <a:gridCol w="2025379">
                  <a:extLst>
                    <a:ext uri="{9D8B030D-6E8A-4147-A177-3AD203B41FA5}">
                      <a16:colId xmlns:a16="http://schemas.microsoft.com/office/drawing/2014/main" val="2320793284"/>
                    </a:ext>
                  </a:extLst>
                </a:gridCol>
                <a:gridCol w="2592838">
                  <a:extLst>
                    <a:ext uri="{9D8B030D-6E8A-4147-A177-3AD203B41FA5}">
                      <a16:colId xmlns:a16="http://schemas.microsoft.com/office/drawing/2014/main" val="2767278009"/>
                    </a:ext>
                  </a:extLst>
                </a:gridCol>
                <a:gridCol w="2674174">
                  <a:extLst>
                    <a:ext uri="{9D8B030D-6E8A-4147-A177-3AD203B41FA5}">
                      <a16:colId xmlns:a16="http://schemas.microsoft.com/office/drawing/2014/main" val="4065400990"/>
                    </a:ext>
                  </a:extLst>
                </a:gridCol>
              </a:tblGrid>
              <a:tr h="1107660">
                <a:tc>
                  <a:txBody>
                    <a:bodyPr/>
                    <a:lstStyle>
                      <a:lvl1pPr>
                        <a:spcBef>
                          <a:spcPts val="7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lang="pt-BR" altLang="pt-BR" sz="2200" b="0" kern="1200">
                        <a:solidFill>
                          <a:srgbClr val="000000"/>
                        </a:solidFill>
                        <a:latin typeface="Futura Bk BT" panose="020B0502020204020303"/>
                        <a:ea typeface="+mn-ea"/>
                        <a:cs typeface="+mn-cs"/>
                      </a:endParaRPr>
                    </a:p>
                  </a:txBody>
                  <a:tcPr marL="90000" marR="90000" marT="794651" marB="4591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pt-BR" altLang="pt-BR" sz="2200" b="0" kern="1200">
                          <a:solidFill>
                            <a:srgbClr val="000000"/>
                          </a:solidFill>
                          <a:latin typeface="Futura Bk BT" panose="020B0502020204020303"/>
                          <a:ea typeface="+mn-ea"/>
                          <a:cs typeface="+mn-cs"/>
                        </a:rPr>
                        <a:t>Meta (t.)</a:t>
                      </a:r>
                    </a:p>
                  </a:txBody>
                  <a:tcPr marL="90000" marR="90000" marT="45918" marB="459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pt-BR" altLang="pt-BR" sz="2200" b="0" kern="1200">
                          <a:solidFill>
                            <a:srgbClr val="000000"/>
                          </a:solidFill>
                          <a:latin typeface="Futura Bk BT" panose="020B0502020204020303"/>
                          <a:ea typeface="+mn-ea"/>
                          <a:cs typeface="+mn-cs"/>
                        </a:rPr>
                        <a:t>Destinação (t.)</a:t>
                      </a:r>
                    </a:p>
                  </a:txBody>
                  <a:tcPr marL="90000" marR="90000" marT="45918" marB="459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pt-BR" altLang="pt-BR" sz="2200" b="0" kern="1200">
                          <a:solidFill>
                            <a:srgbClr val="000000"/>
                          </a:solidFill>
                          <a:latin typeface="Futura Bk BT" panose="020B0502020204020303"/>
                          <a:ea typeface="+mn-ea"/>
                          <a:cs typeface="+mn-cs"/>
                        </a:rPr>
                        <a:t>Cumprimento (%)</a:t>
                      </a:r>
                    </a:p>
                  </a:txBody>
                  <a:tcPr marL="90000" marR="90000" marT="45918" marB="459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78998"/>
                  </a:ext>
                </a:extLst>
              </a:tr>
              <a:tr h="1159060">
                <a:tc>
                  <a:txBody>
                    <a:bodyPr/>
                    <a:lstStyle>
                      <a:lvl1pPr>
                        <a:spcBef>
                          <a:spcPts val="7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pt-BR" altLang="pt-BR" sz="2200" b="0" kern="1200">
                          <a:solidFill>
                            <a:srgbClr val="000000"/>
                          </a:solidFill>
                          <a:latin typeface="Futura Bk BT" panose="020B0502020204020303"/>
                          <a:ea typeface="+mn-ea"/>
                          <a:cs typeface="+mn-cs"/>
                        </a:rPr>
                        <a:t>Fabricante</a:t>
                      </a:r>
                    </a:p>
                  </a:txBody>
                  <a:tcPr marL="90000" marR="90000" marT="45918" marB="4591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pt-BR" sz="2200" b="0" kern="1200">
                          <a:solidFill>
                            <a:srgbClr val="000000"/>
                          </a:solidFill>
                          <a:latin typeface="Futura Bk BT" panose="020B0502020204020303"/>
                          <a:ea typeface="+mn-ea"/>
                          <a:cs typeface="+mn-cs"/>
                        </a:rPr>
                        <a:t>394.737,58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pt-BR" sz="2200" b="0" kern="1200">
                          <a:solidFill>
                            <a:srgbClr val="000000"/>
                          </a:solidFill>
                          <a:latin typeface="Futura Bk BT" panose="020B0502020204020303"/>
                          <a:ea typeface="+mn-ea"/>
                          <a:cs typeface="+mn-cs"/>
                        </a:rPr>
                        <a:t>399.720,26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pt-BR" sz="2200" b="0" kern="1200">
                          <a:solidFill>
                            <a:srgbClr val="000000"/>
                          </a:solidFill>
                          <a:latin typeface="Futura Bk BT" panose="020B0502020204020303"/>
                          <a:ea typeface="+mn-ea"/>
                          <a:cs typeface="+mn-cs"/>
                        </a:rPr>
                        <a:t>101,26%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38719"/>
                  </a:ext>
                </a:extLst>
              </a:tr>
              <a:tr h="1159060">
                <a:tc>
                  <a:txBody>
                    <a:bodyPr/>
                    <a:lstStyle>
                      <a:lvl1pPr>
                        <a:spcBef>
                          <a:spcPts val="7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pt-BR" altLang="pt-BR" sz="2200" b="0" kern="1200">
                          <a:solidFill>
                            <a:srgbClr val="000000"/>
                          </a:solidFill>
                          <a:latin typeface="Futura Bk BT" panose="020B0502020204020303"/>
                          <a:ea typeface="+mn-ea"/>
                          <a:cs typeface="+mn-cs"/>
                        </a:rPr>
                        <a:t>Importador</a:t>
                      </a:r>
                    </a:p>
                  </a:txBody>
                  <a:tcPr marL="90000" marR="90000" marT="45918" marB="4591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pt-BR" sz="2200" b="0" kern="1200">
                          <a:solidFill>
                            <a:srgbClr val="000000"/>
                          </a:solidFill>
                          <a:latin typeface="Futura Bk BT" panose="020B0502020204020303"/>
                          <a:ea typeface="+mn-ea"/>
                          <a:cs typeface="+mn-cs"/>
                        </a:rPr>
                        <a:t>431.325,40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pt-BR" sz="2200" b="0" kern="1200">
                          <a:solidFill>
                            <a:srgbClr val="000000"/>
                          </a:solidFill>
                          <a:latin typeface="Futura Bk BT" panose="020B0502020204020303"/>
                          <a:ea typeface="+mn-ea"/>
                          <a:cs typeface="+mn-cs"/>
                        </a:rPr>
                        <a:t>384.391,32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pt-BR" sz="2200" b="0" kern="1200">
                          <a:solidFill>
                            <a:srgbClr val="000000"/>
                          </a:solidFill>
                          <a:latin typeface="Futura Bk BT" panose="020B0502020204020303"/>
                          <a:ea typeface="+mn-ea"/>
                          <a:cs typeface="+mn-cs"/>
                        </a:rPr>
                        <a:t>89,12%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441911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E58B62D9-541F-EC2B-189F-F35FC7040B8A}"/>
              </a:ext>
            </a:extLst>
          </p:cNvPr>
          <p:cNvSpPr txBox="1"/>
          <p:nvPr/>
        </p:nvSpPr>
        <p:spPr>
          <a:xfrm>
            <a:off x="1371600" y="578904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400">
                <a:latin typeface="Futura Bk BT" panose="020B0502020204020303"/>
                <a:ea typeface="Microsoft YaHei"/>
              </a:rPr>
              <a:t>Relatório de Pneumáticos 2025. Fonte de Dados: Ibama</a:t>
            </a:r>
          </a:p>
        </p:txBody>
      </p:sp>
    </p:spTree>
    <p:extLst>
      <p:ext uri="{BB962C8B-B14F-4D97-AF65-F5344CB8AC3E}">
        <p14:creationId xmlns:p14="http://schemas.microsoft.com/office/powerpoint/2010/main" val="188864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B0753-B86F-2B4A-24ED-5FFCE6FAC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24D86ED-C469-9452-47B5-4CD59813815E}"/>
              </a:ext>
            </a:extLst>
          </p:cNvPr>
          <p:cNvSpPr/>
          <p:nvPr/>
        </p:nvSpPr>
        <p:spPr>
          <a:xfrm>
            <a:off x="1247608" y="6104137"/>
            <a:ext cx="9696210" cy="50095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2517DBBD-0CF9-FDF8-88A7-C8698C7593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607" y="700657"/>
            <a:ext cx="9695865" cy="143723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0C91C20-6877-44CC-0CFD-2F464AC2E83D}"/>
              </a:ext>
            </a:extLst>
          </p:cNvPr>
          <p:cNvSpPr/>
          <p:nvPr/>
        </p:nvSpPr>
        <p:spPr>
          <a:xfrm>
            <a:off x="9539396" y="4648929"/>
            <a:ext cx="1393481" cy="1453942"/>
          </a:xfrm>
          <a:custGeom>
            <a:avLst/>
            <a:gdLst/>
            <a:ahLst/>
            <a:cxnLst/>
            <a:rect l="l" t="t" r="r" b="b"/>
            <a:pathLst>
              <a:path w="1536700" h="1603375">
                <a:moveTo>
                  <a:pt x="1536192" y="1603248"/>
                </a:moveTo>
                <a:lnTo>
                  <a:pt x="0" y="1603248"/>
                </a:lnTo>
                <a:lnTo>
                  <a:pt x="0" y="0"/>
                </a:lnTo>
                <a:lnTo>
                  <a:pt x="1536192" y="0"/>
                </a:lnTo>
                <a:lnTo>
                  <a:pt x="1536192" y="1603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ACE78C8-8901-2182-495B-A3B0DE38F491}"/>
              </a:ext>
            </a:extLst>
          </p:cNvPr>
          <p:cNvSpPr/>
          <p:nvPr/>
        </p:nvSpPr>
        <p:spPr>
          <a:xfrm>
            <a:off x="1247607" y="1429883"/>
            <a:ext cx="9470916" cy="82847"/>
          </a:xfrm>
          <a:custGeom>
            <a:avLst/>
            <a:gdLst/>
            <a:ahLst/>
            <a:cxnLst/>
            <a:rect l="l" t="t" r="r" b="b"/>
            <a:pathLst>
              <a:path w="6210300">
                <a:moveTo>
                  <a:pt x="0" y="0"/>
                </a:moveTo>
                <a:lnTo>
                  <a:pt x="6210299" y="0"/>
                </a:lnTo>
              </a:path>
            </a:pathLst>
          </a:custGeom>
          <a:ln w="6096">
            <a:solidFill>
              <a:srgbClr val="001F6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8487A01-98A9-D270-6C9D-D9FD3436E0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7607" y="1038186"/>
            <a:ext cx="9601368" cy="315747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algn="ctr"/>
            <a:r>
              <a:rPr lang="pt-BR" altLang="pt-BR" sz="2200" b="1">
                <a:latin typeface="Futura Bk BT" panose="020B0502020204020303"/>
                <a:ea typeface="Microsoft YaHei"/>
                <a:cs typeface="Arial"/>
              </a:rPr>
              <a:t>Percentual de Cumprimento da Meta de Destinação Nacional (2024)</a:t>
            </a: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A59C88C9-B893-4ECF-96FF-02549AB77E24}"/>
              </a:ext>
            </a:extLst>
          </p:cNvPr>
          <p:cNvSpPr txBox="1"/>
          <p:nvPr/>
        </p:nvSpPr>
        <p:spPr>
          <a:xfrm>
            <a:off x="9207500" y="6469322"/>
            <a:ext cx="1142744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7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77FA690-4F7A-5212-797F-B75217212495}"/>
              </a:ext>
            </a:extLst>
          </p:cNvPr>
          <p:cNvSpPr/>
          <p:nvPr/>
        </p:nvSpPr>
        <p:spPr>
          <a:xfrm>
            <a:off x="7339769" y="5311130"/>
            <a:ext cx="609163" cy="59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2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3EBA1675-3F5E-B763-2A19-FC9487652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89" y="6235057"/>
            <a:ext cx="504271" cy="510738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E24D466-64FE-31BB-02EB-12A93D7F4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094705"/>
              </p:ext>
            </p:extLst>
          </p:nvPr>
        </p:nvGraphicFramePr>
        <p:xfrm>
          <a:off x="2818427" y="1874851"/>
          <a:ext cx="6554224" cy="356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036FCA-CB9B-641F-9A86-982CAC30AFEC}"/>
              </a:ext>
            </a:extLst>
          </p:cNvPr>
          <p:cNvSpPr txBox="1"/>
          <p:nvPr/>
        </p:nvSpPr>
        <p:spPr>
          <a:xfrm>
            <a:off x="3360024" y="575644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400">
                <a:latin typeface="Futura Bk BT" panose="020B0502020204020303"/>
                <a:ea typeface="Microsoft YaHei"/>
              </a:rPr>
              <a:t>Relatório de Pneumáticos 2025. Fonte de Dados: Ibama</a:t>
            </a:r>
          </a:p>
        </p:txBody>
      </p:sp>
    </p:spTree>
    <p:extLst>
      <p:ext uri="{BB962C8B-B14F-4D97-AF65-F5344CB8AC3E}">
        <p14:creationId xmlns:p14="http://schemas.microsoft.com/office/powerpoint/2010/main" val="415004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190D6-9028-CCDA-C907-98890D3FF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CCAB225-6707-B557-1311-298BCE8B8F8E}"/>
              </a:ext>
            </a:extLst>
          </p:cNvPr>
          <p:cNvSpPr/>
          <p:nvPr/>
        </p:nvSpPr>
        <p:spPr>
          <a:xfrm>
            <a:off x="829850" y="6102871"/>
            <a:ext cx="10362022" cy="45719"/>
          </a:xfrm>
          <a:custGeom>
            <a:avLst/>
            <a:gdLst/>
            <a:ahLst/>
            <a:cxnLst/>
            <a:rect l="l" t="t" r="r" b="b"/>
            <a:pathLst>
              <a:path w="10692765" h="55245">
                <a:moveTo>
                  <a:pt x="10692384" y="54864"/>
                </a:moveTo>
                <a:lnTo>
                  <a:pt x="0" y="548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486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FC3FE7D5-1FB6-1C35-FE2B-92A681FBB7D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851" y="429278"/>
            <a:ext cx="10362023" cy="170885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08A414E7-03E7-1903-55EB-FC05D9E654E0}"/>
              </a:ext>
            </a:extLst>
          </p:cNvPr>
          <p:cNvSpPr/>
          <p:nvPr/>
        </p:nvSpPr>
        <p:spPr>
          <a:xfrm>
            <a:off x="9539396" y="4648929"/>
            <a:ext cx="1393481" cy="1453942"/>
          </a:xfrm>
          <a:custGeom>
            <a:avLst/>
            <a:gdLst/>
            <a:ahLst/>
            <a:cxnLst/>
            <a:rect l="l" t="t" r="r" b="b"/>
            <a:pathLst>
              <a:path w="1536700" h="1603375">
                <a:moveTo>
                  <a:pt x="1536192" y="1603248"/>
                </a:moveTo>
                <a:lnTo>
                  <a:pt x="0" y="1603248"/>
                </a:lnTo>
                <a:lnTo>
                  <a:pt x="0" y="0"/>
                </a:lnTo>
                <a:lnTo>
                  <a:pt x="1536192" y="0"/>
                </a:lnTo>
                <a:lnTo>
                  <a:pt x="1536192" y="1603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EB994F7-9368-51F9-1701-61366BBEC0BF}"/>
              </a:ext>
            </a:extLst>
          </p:cNvPr>
          <p:cNvSpPr/>
          <p:nvPr/>
        </p:nvSpPr>
        <p:spPr>
          <a:xfrm>
            <a:off x="1232934" y="1113088"/>
            <a:ext cx="7853571" cy="45719"/>
          </a:xfrm>
          <a:custGeom>
            <a:avLst/>
            <a:gdLst/>
            <a:ahLst/>
            <a:cxnLst/>
            <a:rect l="l" t="t" r="r" b="b"/>
            <a:pathLst>
              <a:path w="6210300">
                <a:moveTo>
                  <a:pt x="0" y="0"/>
                </a:moveTo>
                <a:lnTo>
                  <a:pt x="6210299" y="0"/>
                </a:lnTo>
              </a:path>
            </a:pathLst>
          </a:custGeom>
          <a:ln w="6096">
            <a:solidFill>
              <a:srgbClr val="001F6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0DE4135-B53C-E766-07C6-70CA82123A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4920" y="736075"/>
            <a:ext cx="8229600" cy="288047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algn="ctr"/>
            <a:r>
              <a:rPr lang="pt-BR" altLang="pt-BR" sz="2000" b="1">
                <a:latin typeface="Futura Bk BT" panose="020B0502020204020303"/>
              </a:rPr>
              <a:t>Cumprimento da Meta de Destinação Nacional Série Histórica</a:t>
            </a: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25B45B6E-925C-4DE8-7BD9-5AA26FD98CD1}"/>
              </a:ext>
            </a:extLst>
          </p:cNvPr>
          <p:cNvSpPr txBox="1"/>
          <p:nvPr/>
        </p:nvSpPr>
        <p:spPr>
          <a:xfrm>
            <a:off x="9216838" y="6458985"/>
            <a:ext cx="1187194" cy="13315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I</a:t>
            </a:r>
            <a:r>
              <a:rPr lang="pt-BR" sz="771" err="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bama</a:t>
            </a:r>
            <a:r>
              <a:rPr sz="771" spc="59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sz="771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|</a:t>
            </a:r>
            <a:r>
              <a:rPr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 </a:t>
            </a:r>
            <a:r>
              <a:rPr lang="pt-BR" sz="771" spc="27">
                <a:solidFill>
                  <a:srgbClr val="7E7E7E"/>
                </a:solidFill>
                <a:latin typeface="Futura PT Book" panose="020B0502020204020303" pitchFamily="34" charset="0"/>
                <a:cs typeface="Century Gothic"/>
              </a:rPr>
              <a:t>Nº 8 do Slide</a:t>
            </a:r>
            <a:endParaRPr sz="771">
              <a:latin typeface="Futura PT Book" panose="020B0502020204020303" pitchFamily="34" charset="0"/>
              <a:cs typeface="Century Gothic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8800ED59-CA96-CA7E-4807-CBABBE7B3372}"/>
              </a:ext>
            </a:extLst>
          </p:cNvPr>
          <p:cNvSpPr/>
          <p:nvPr/>
        </p:nvSpPr>
        <p:spPr>
          <a:xfrm>
            <a:off x="7339769" y="5311130"/>
            <a:ext cx="609163" cy="59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2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924E5934-14B4-F9AB-7B20-CF6E7A47F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89" y="6235057"/>
            <a:ext cx="504271" cy="510738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B6B8CB8-77B5-4C8D-CCAF-58C794A58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556366"/>
              </p:ext>
            </p:extLst>
          </p:nvPr>
        </p:nvGraphicFramePr>
        <p:xfrm>
          <a:off x="829850" y="1352614"/>
          <a:ext cx="10362023" cy="432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D55324-C2F0-FDB1-FA9D-6A93BECF8C13}"/>
              </a:ext>
            </a:extLst>
          </p:cNvPr>
          <p:cNvSpPr txBox="1"/>
          <p:nvPr/>
        </p:nvSpPr>
        <p:spPr>
          <a:xfrm>
            <a:off x="1236667" y="5779705"/>
            <a:ext cx="6602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400">
                <a:latin typeface="Futura Bk BT" panose="020B0502020204020303"/>
                <a:ea typeface="Microsoft YaHei"/>
              </a:rPr>
              <a:t>Relatório de Pneumáticos 2025. Fonte de Dados: Ibama</a:t>
            </a:r>
          </a:p>
        </p:txBody>
      </p:sp>
    </p:spTree>
    <p:extLst>
      <p:ext uri="{BB962C8B-B14F-4D97-AF65-F5344CB8AC3E}">
        <p14:creationId xmlns:p14="http://schemas.microsoft.com/office/powerpoint/2010/main" val="1745452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75C8B82222BE43B6B89BA4C16B7D85" ma:contentTypeVersion="14" ma:contentTypeDescription="Crie um novo documento." ma:contentTypeScope="" ma:versionID="1cade86606a9356d929266edb140edf9">
  <xsd:schema xmlns:xsd="http://www.w3.org/2001/XMLSchema" xmlns:xs="http://www.w3.org/2001/XMLSchema" xmlns:p="http://schemas.microsoft.com/office/2006/metadata/properties" xmlns:ns2="5a8734d5-6924-41bf-9237-4b13ad22d713" xmlns:ns3="eca4ded9-1990-4d8b-aa0c-52252d2f178a" targetNamespace="http://schemas.microsoft.com/office/2006/metadata/properties" ma:root="true" ma:fieldsID="a23fbc9f8825ecbf13ffc37b4a8bd28d" ns2:_="" ns3:_="">
    <xsd:import namespace="5a8734d5-6924-41bf-9237-4b13ad22d713"/>
    <xsd:import namespace="eca4ded9-1990-4d8b-aa0c-52252d2f178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734d5-6924-41bf-9237-4b13ad22d7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8a78775-65d9-4e3e-9c6b-d311e4257c2a}" ma:internalName="TaxCatchAll" ma:showField="CatchAllData" ma:web="5a8734d5-6924-41bf-9237-4b13ad22d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a4ded9-1990-4d8b-aa0c-52252d2f1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72d7cd53-1a66-4550-8c4d-e885aa661a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8734d5-6924-41bf-9237-4b13ad22d713" xsi:nil="true"/>
    <lcf76f155ced4ddcb4097134ff3c332f xmlns="eca4ded9-1990-4d8b-aa0c-52252d2f178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B85044-C65C-44CE-8BD7-898D07738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734d5-6924-41bf-9237-4b13ad22d713"/>
    <ds:schemaRef ds:uri="eca4ded9-1990-4d8b-aa0c-52252d2f17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25619F-7658-48AD-880A-8B21D193B3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DFBC9B-7063-46C3-A14B-3102DCF34B56}">
  <ds:schemaRefs>
    <ds:schemaRef ds:uri="3d97919f-854d-4286-874b-5edd447aea16"/>
    <ds:schemaRef ds:uri="4792a202-6e22-4936-aeb0-47a1c66a31bd"/>
    <ds:schemaRef ds:uri="7a9b6068-e4cf-4e78-a035-0d5ad6b2140d"/>
    <ds:schemaRef ds:uri="f3f69537-ee15-4c7d-90a5-ea4b7f2f4c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a8734d5-6924-41bf-9237-4b13ad22d713"/>
    <ds:schemaRef ds:uri="eca4ded9-1990-4d8b-aa0c-52252d2f178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 Relatório de Pneumáticos: 2025  (ano-base 2024) </vt:lpstr>
      <vt:lpstr>Introdução</vt:lpstr>
      <vt:lpstr>Mercado de Reposição de Pneus​ (2024)​</vt:lpstr>
      <vt:lpstr>Mercado de Reposição de Pneus  Percentual dos Participantes (2024)</vt:lpstr>
      <vt:lpstr>Metas e Destinação dos Pneumáticos Inservíveis em 2024</vt:lpstr>
      <vt:lpstr>Metas e Destinação dos Pneumáticos Inservíveis em 2024</vt:lpstr>
      <vt:lpstr>Percentual de Cumprimento da Meta de Destinação Nacional (2024)</vt:lpstr>
      <vt:lpstr>Cumprimento da Meta de Destinação Nacional Série Histórica</vt:lpstr>
      <vt:lpstr>Percentual de Cumprimento da Meta de Destinação Nacional </vt:lpstr>
      <vt:lpstr>Tecnologias Utilizadas na Destinação de Pneumáticos Inservíveis (%)</vt:lpstr>
      <vt:lpstr>Pontos de coletas de Pneus Inservíveis</vt:lpstr>
      <vt:lpstr>Pontos de coletas de Pneus Inservíveis declarados em 2024</vt:lpstr>
      <vt:lpstr>Apresentação do PowerPoint</vt:lpstr>
      <vt:lpstr>Inovações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Maxwell Garcia da Silva</dc:creator>
  <cp:revision>102</cp:revision>
  <dcterms:created xsi:type="dcterms:W3CDTF">2025-01-31T19:35:06Z</dcterms:created>
  <dcterms:modified xsi:type="dcterms:W3CDTF">2025-11-12T18:09:39Z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0x0101008E75C8B82222BE43B6B89BA4C16B7D85</vt:lpwstr>
  </property>
  <property fmtid="{D5CDD505-2E9C-101B-9397-08002B2CF9AE}" pid="3" name="MediaServiceImageTags">
    <vt:lpwstr/>
  </property>
</Properties>
</file>