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authors.xml" ContentType="application/vnd.ms-powerpoint.auth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1"/>
  </p:notesMasterIdLst>
  <p:sldIdLst>
    <p:sldId id="259" r:id="rId2"/>
    <p:sldId id="2145705819" r:id="rId3"/>
    <p:sldId id="2145705838" r:id="rId4"/>
    <p:sldId id="2145705854" r:id="rId5"/>
    <p:sldId id="284" r:id="rId6"/>
    <p:sldId id="2145705852" r:id="rId7"/>
    <p:sldId id="2145705821" r:id="rId8"/>
    <p:sldId id="2145705826" r:id="rId9"/>
    <p:sldId id="2145705828" r:id="rId10"/>
    <p:sldId id="2145705829" r:id="rId11"/>
    <p:sldId id="2145705831" r:id="rId12"/>
    <p:sldId id="2145705856" r:id="rId13"/>
    <p:sldId id="2145705853" r:id="rId14"/>
    <p:sldId id="2145705855" r:id="rId15"/>
    <p:sldId id="2145705832" r:id="rId16"/>
    <p:sldId id="2145705833" r:id="rId17"/>
    <p:sldId id="2145705835" r:id="rId18"/>
    <p:sldId id="2145705836" r:id="rId19"/>
    <p:sldId id="270" r:id="rId20"/>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3182422-A4B3-AE29-E9C8-5AA28C0AA28D}" name="Ulla Heher" initials="UH" userId="29a23b75734d09e8" providerId="Windows Live"/>
  <p188:author id="{B23A77EE-C844-F29F-40D4-77E013258172}" name="Morrisroe, Joe" initials="" userId="S::ucbvorb@ucl.ac.uk::8910f2a7-3e84-42d4-ae4e-5fdbe15962e3"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C6EA7"/>
    <a:srgbClr val="F8B123"/>
    <a:srgbClr val="32B44C"/>
    <a:srgbClr val="E84327"/>
    <a:srgbClr val="156082"/>
    <a:srgbClr val="125E80"/>
    <a:srgbClr val="CCD2D8"/>
    <a:srgbClr val="96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880" autoAdjust="0"/>
    <p:restoredTop sz="93601" autoAdjust="0"/>
  </p:normalViewPr>
  <p:slideViewPr>
    <p:cSldViewPr snapToGrid="0">
      <p:cViewPr varScale="1">
        <p:scale>
          <a:sx n="81" d="100"/>
          <a:sy n="81" d="100"/>
        </p:scale>
        <p:origin x="1032" y="48"/>
      </p:cViewPr>
      <p:guideLst/>
    </p:cSldViewPr>
  </p:slideViewPr>
  <p:notesTextViewPr>
    <p:cViewPr>
      <p:scale>
        <a:sx n="1" d="1"/>
        <a:sy n="1" d="1"/>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8/10/relationships/authors" Target="author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3E94658-BE25-3742-AACD-24819F9C87E6}" type="datetimeFigureOut">
              <a:rPr lang="en-US" smtClean="0"/>
              <a:t>11/27/2024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16FC0DD-8130-5546-B5CE-925BDD7BEF21}" type="slidenum">
              <a:rPr lang="en-US" smtClean="0"/>
              <a:t>‹nº›</a:t>
            </a:fld>
            <a:endParaRPr lang="en-US"/>
          </a:p>
        </p:txBody>
      </p:sp>
    </p:spTree>
    <p:extLst>
      <p:ext uri="{BB962C8B-B14F-4D97-AF65-F5344CB8AC3E}">
        <p14:creationId xmlns:p14="http://schemas.microsoft.com/office/powerpoint/2010/main" val="14960369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5"/>
          </p:nvPr>
        </p:nvSpPr>
        <p:spPr/>
        <p:txBody>
          <a:bodyPr/>
          <a:lstStyle/>
          <a:p>
            <a:fld id="{516FC0DD-8130-5546-B5CE-925BDD7BEF21}" type="slidenum">
              <a:rPr lang="en-US" smtClean="0"/>
              <a:t>2</a:t>
            </a:fld>
            <a:endParaRPr lang="en-US"/>
          </a:p>
        </p:txBody>
      </p:sp>
    </p:spTree>
    <p:extLst>
      <p:ext uri="{BB962C8B-B14F-4D97-AF65-F5344CB8AC3E}">
        <p14:creationId xmlns:p14="http://schemas.microsoft.com/office/powerpoint/2010/main" val="229646972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9099A3-5754-B370-8540-434E91D63438}"/>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A1FFB390-D5B5-F23B-0B57-E2653F5461BB}"/>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F69DE510-81F1-6E91-BD35-E79DA172A067}"/>
              </a:ext>
            </a:extLst>
          </p:cNvPr>
          <p:cNvSpPr>
            <a:spLocks noGrp="1"/>
          </p:cNvSpPr>
          <p:nvPr>
            <p:ph type="body" idx="1"/>
          </p:nvPr>
        </p:nvSpPr>
        <p:spPr/>
        <p:txBody>
          <a:bodyPr/>
          <a:lstStyle/>
          <a:p>
            <a:endParaRPr lang="en-US" dirty="0"/>
          </a:p>
        </p:txBody>
      </p:sp>
      <p:sp>
        <p:nvSpPr>
          <p:cNvPr id="4" name="Foliennummernplatzhalter 3">
            <a:extLst>
              <a:ext uri="{FF2B5EF4-FFF2-40B4-BE49-F238E27FC236}">
                <a16:creationId xmlns:a16="http://schemas.microsoft.com/office/drawing/2014/main" id="{0C149AA6-C212-F5AA-7548-48E991ADDD01}"/>
              </a:ext>
            </a:extLst>
          </p:cNvPr>
          <p:cNvSpPr>
            <a:spLocks noGrp="1"/>
          </p:cNvSpPr>
          <p:nvPr>
            <p:ph type="sldNum" sz="quarter" idx="5"/>
          </p:nvPr>
        </p:nvSpPr>
        <p:spPr/>
        <p:txBody>
          <a:bodyPr/>
          <a:lstStyle/>
          <a:p>
            <a:fld id="{516FC0DD-8130-5546-B5CE-925BDD7BEF21}" type="slidenum">
              <a:rPr lang="en-US" smtClean="0"/>
              <a:t>14</a:t>
            </a:fld>
            <a:endParaRPr lang="en-US"/>
          </a:p>
        </p:txBody>
      </p:sp>
    </p:spTree>
    <p:extLst>
      <p:ext uri="{BB962C8B-B14F-4D97-AF65-F5344CB8AC3E}">
        <p14:creationId xmlns:p14="http://schemas.microsoft.com/office/powerpoint/2010/main" val="29814202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5"/>
          </p:nvPr>
        </p:nvSpPr>
        <p:spPr/>
        <p:txBody>
          <a:bodyPr/>
          <a:lstStyle/>
          <a:p>
            <a:fld id="{516FC0DD-8130-5546-B5CE-925BDD7BEF21}" type="slidenum">
              <a:rPr lang="en-US" smtClean="0"/>
              <a:t>15</a:t>
            </a:fld>
            <a:endParaRPr lang="en-US"/>
          </a:p>
        </p:txBody>
      </p:sp>
    </p:spTree>
    <p:extLst>
      <p:ext uri="{BB962C8B-B14F-4D97-AF65-F5344CB8AC3E}">
        <p14:creationId xmlns:p14="http://schemas.microsoft.com/office/powerpoint/2010/main" val="176057146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5"/>
          </p:nvPr>
        </p:nvSpPr>
        <p:spPr/>
        <p:txBody>
          <a:bodyPr/>
          <a:lstStyle/>
          <a:p>
            <a:fld id="{516FC0DD-8130-5546-B5CE-925BDD7BEF21}" type="slidenum">
              <a:rPr lang="en-US" smtClean="0"/>
              <a:t>16</a:t>
            </a:fld>
            <a:endParaRPr lang="en-US"/>
          </a:p>
        </p:txBody>
      </p:sp>
    </p:spTree>
    <p:extLst>
      <p:ext uri="{BB962C8B-B14F-4D97-AF65-F5344CB8AC3E}">
        <p14:creationId xmlns:p14="http://schemas.microsoft.com/office/powerpoint/2010/main" val="309083093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5"/>
          </p:nvPr>
        </p:nvSpPr>
        <p:spPr/>
        <p:txBody>
          <a:bodyPr/>
          <a:lstStyle/>
          <a:p>
            <a:fld id="{516FC0DD-8130-5546-B5CE-925BDD7BEF21}" type="slidenum">
              <a:rPr lang="en-US" smtClean="0"/>
              <a:t>17</a:t>
            </a:fld>
            <a:endParaRPr lang="en-US"/>
          </a:p>
        </p:txBody>
      </p:sp>
    </p:spTree>
    <p:extLst>
      <p:ext uri="{BB962C8B-B14F-4D97-AF65-F5344CB8AC3E}">
        <p14:creationId xmlns:p14="http://schemas.microsoft.com/office/powerpoint/2010/main" val="282568814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5"/>
          </p:nvPr>
        </p:nvSpPr>
        <p:spPr/>
        <p:txBody>
          <a:bodyPr/>
          <a:lstStyle/>
          <a:p>
            <a:fld id="{516FC0DD-8130-5546-B5CE-925BDD7BEF21}" type="slidenum">
              <a:rPr lang="en-US" smtClean="0"/>
              <a:t>18</a:t>
            </a:fld>
            <a:endParaRPr lang="en-US"/>
          </a:p>
        </p:txBody>
      </p:sp>
    </p:spTree>
    <p:extLst>
      <p:ext uri="{BB962C8B-B14F-4D97-AF65-F5344CB8AC3E}">
        <p14:creationId xmlns:p14="http://schemas.microsoft.com/office/powerpoint/2010/main" val="32379760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5"/>
          </p:nvPr>
        </p:nvSpPr>
        <p:spPr/>
        <p:txBody>
          <a:bodyPr/>
          <a:lstStyle/>
          <a:p>
            <a:fld id="{516FC0DD-8130-5546-B5CE-925BDD7BEF21}" type="slidenum">
              <a:rPr lang="en-US" smtClean="0"/>
              <a:t>3</a:t>
            </a:fld>
            <a:endParaRPr lang="en-US"/>
          </a:p>
        </p:txBody>
      </p:sp>
    </p:spTree>
    <p:extLst>
      <p:ext uri="{BB962C8B-B14F-4D97-AF65-F5344CB8AC3E}">
        <p14:creationId xmlns:p14="http://schemas.microsoft.com/office/powerpoint/2010/main" val="29319874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51B653-7637-04C4-A3E1-5E35B4940A44}"/>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CDD9F9EB-6752-6BBD-9C7A-F81028F89915}"/>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54B1895A-55D8-7E4A-B07F-D0CBF46AC055}"/>
              </a:ext>
            </a:extLst>
          </p:cNvPr>
          <p:cNvSpPr>
            <a:spLocks noGrp="1"/>
          </p:cNvSpPr>
          <p:nvPr>
            <p:ph type="body" idx="1"/>
          </p:nvPr>
        </p:nvSpPr>
        <p:spPr/>
        <p:txBody>
          <a:bodyPr/>
          <a:lstStyle/>
          <a:p>
            <a:endParaRPr lang="en-US" dirty="0"/>
          </a:p>
        </p:txBody>
      </p:sp>
      <p:sp>
        <p:nvSpPr>
          <p:cNvPr id="4" name="Foliennummernplatzhalter 3">
            <a:extLst>
              <a:ext uri="{FF2B5EF4-FFF2-40B4-BE49-F238E27FC236}">
                <a16:creationId xmlns:a16="http://schemas.microsoft.com/office/drawing/2014/main" id="{0E7E9F3C-A29A-CD6D-9FBF-04EEDC32D8AA}"/>
              </a:ext>
            </a:extLst>
          </p:cNvPr>
          <p:cNvSpPr>
            <a:spLocks noGrp="1"/>
          </p:cNvSpPr>
          <p:nvPr>
            <p:ph type="sldNum" sz="quarter" idx="5"/>
          </p:nvPr>
        </p:nvSpPr>
        <p:spPr/>
        <p:txBody>
          <a:bodyPr/>
          <a:lstStyle/>
          <a:p>
            <a:fld id="{516FC0DD-8130-5546-B5CE-925BDD7BEF21}" type="slidenum">
              <a:rPr lang="en-US" smtClean="0"/>
              <a:t>4</a:t>
            </a:fld>
            <a:endParaRPr lang="en-US"/>
          </a:p>
        </p:txBody>
      </p:sp>
    </p:spTree>
    <p:extLst>
      <p:ext uri="{BB962C8B-B14F-4D97-AF65-F5344CB8AC3E}">
        <p14:creationId xmlns:p14="http://schemas.microsoft.com/office/powerpoint/2010/main" val="37351469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5"/>
          </p:nvPr>
        </p:nvSpPr>
        <p:spPr/>
        <p:txBody>
          <a:bodyPr/>
          <a:lstStyle/>
          <a:p>
            <a:fld id="{516FC0DD-8130-5546-B5CE-925BDD7BEF21}" type="slidenum">
              <a:rPr lang="en-US" smtClean="0"/>
              <a:t>7</a:t>
            </a:fld>
            <a:endParaRPr lang="en-US"/>
          </a:p>
        </p:txBody>
      </p:sp>
    </p:spTree>
    <p:extLst>
      <p:ext uri="{BB962C8B-B14F-4D97-AF65-F5344CB8AC3E}">
        <p14:creationId xmlns:p14="http://schemas.microsoft.com/office/powerpoint/2010/main" val="16599386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5"/>
          </p:nvPr>
        </p:nvSpPr>
        <p:spPr/>
        <p:txBody>
          <a:bodyPr/>
          <a:lstStyle/>
          <a:p>
            <a:fld id="{516FC0DD-8130-5546-B5CE-925BDD7BEF21}" type="slidenum">
              <a:rPr lang="en-US" smtClean="0"/>
              <a:t>8</a:t>
            </a:fld>
            <a:endParaRPr lang="en-US"/>
          </a:p>
        </p:txBody>
      </p:sp>
    </p:spTree>
    <p:extLst>
      <p:ext uri="{BB962C8B-B14F-4D97-AF65-F5344CB8AC3E}">
        <p14:creationId xmlns:p14="http://schemas.microsoft.com/office/powerpoint/2010/main" val="13134791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5"/>
          </p:nvPr>
        </p:nvSpPr>
        <p:spPr/>
        <p:txBody>
          <a:bodyPr/>
          <a:lstStyle/>
          <a:p>
            <a:fld id="{516FC0DD-8130-5546-B5CE-925BDD7BEF21}" type="slidenum">
              <a:rPr lang="en-US" smtClean="0"/>
              <a:t>9</a:t>
            </a:fld>
            <a:endParaRPr lang="en-US"/>
          </a:p>
        </p:txBody>
      </p:sp>
    </p:spTree>
    <p:extLst>
      <p:ext uri="{BB962C8B-B14F-4D97-AF65-F5344CB8AC3E}">
        <p14:creationId xmlns:p14="http://schemas.microsoft.com/office/powerpoint/2010/main" val="14781324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5"/>
          </p:nvPr>
        </p:nvSpPr>
        <p:spPr/>
        <p:txBody>
          <a:bodyPr/>
          <a:lstStyle/>
          <a:p>
            <a:fld id="{516FC0DD-8130-5546-B5CE-925BDD7BEF21}" type="slidenum">
              <a:rPr lang="en-US" smtClean="0"/>
              <a:t>10</a:t>
            </a:fld>
            <a:endParaRPr lang="en-US"/>
          </a:p>
        </p:txBody>
      </p:sp>
    </p:spTree>
    <p:extLst>
      <p:ext uri="{BB962C8B-B14F-4D97-AF65-F5344CB8AC3E}">
        <p14:creationId xmlns:p14="http://schemas.microsoft.com/office/powerpoint/2010/main" val="4050902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US" dirty="0"/>
          </a:p>
        </p:txBody>
      </p:sp>
      <p:sp>
        <p:nvSpPr>
          <p:cNvPr id="4" name="Foliennummernplatzhalter 3"/>
          <p:cNvSpPr>
            <a:spLocks noGrp="1"/>
          </p:cNvSpPr>
          <p:nvPr>
            <p:ph type="sldNum" sz="quarter" idx="5"/>
          </p:nvPr>
        </p:nvSpPr>
        <p:spPr/>
        <p:txBody>
          <a:bodyPr/>
          <a:lstStyle/>
          <a:p>
            <a:fld id="{516FC0DD-8130-5546-B5CE-925BDD7BEF21}" type="slidenum">
              <a:rPr lang="en-US" smtClean="0"/>
              <a:t>11</a:t>
            </a:fld>
            <a:endParaRPr lang="en-US"/>
          </a:p>
        </p:txBody>
      </p:sp>
    </p:spTree>
    <p:extLst>
      <p:ext uri="{BB962C8B-B14F-4D97-AF65-F5344CB8AC3E}">
        <p14:creationId xmlns:p14="http://schemas.microsoft.com/office/powerpoint/2010/main" val="23280743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D32EA7-17C6-8C55-650B-0C2406FEE485}"/>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3E99F194-A6AB-5431-41B5-A99FB52120ED}"/>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DD60CA89-7BEB-3E52-1494-62A7E3391840}"/>
              </a:ext>
            </a:extLst>
          </p:cNvPr>
          <p:cNvSpPr>
            <a:spLocks noGrp="1"/>
          </p:cNvSpPr>
          <p:nvPr>
            <p:ph type="body" idx="1"/>
          </p:nvPr>
        </p:nvSpPr>
        <p:spPr/>
        <p:txBody>
          <a:bodyPr/>
          <a:lstStyle/>
          <a:p>
            <a:endParaRPr lang="en-US" dirty="0"/>
          </a:p>
        </p:txBody>
      </p:sp>
      <p:sp>
        <p:nvSpPr>
          <p:cNvPr id="4" name="Foliennummernplatzhalter 3">
            <a:extLst>
              <a:ext uri="{FF2B5EF4-FFF2-40B4-BE49-F238E27FC236}">
                <a16:creationId xmlns:a16="http://schemas.microsoft.com/office/drawing/2014/main" id="{8AFCA8B4-51D3-A0D9-6F39-11D7FA87CEE3}"/>
              </a:ext>
            </a:extLst>
          </p:cNvPr>
          <p:cNvSpPr>
            <a:spLocks noGrp="1"/>
          </p:cNvSpPr>
          <p:nvPr>
            <p:ph type="sldNum" sz="quarter" idx="5"/>
          </p:nvPr>
        </p:nvSpPr>
        <p:spPr/>
        <p:txBody>
          <a:bodyPr/>
          <a:lstStyle/>
          <a:p>
            <a:fld id="{516FC0DD-8130-5546-B5CE-925BDD7BEF21}" type="slidenum">
              <a:rPr lang="en-US" smtClean="0"/>
              <a:t>12</a:t>
            </a:fld>
            <a:endParaRPr lang="en-US"/>
          </a:p>
        </p:txBody>
      </p:sp>
    </p:spTree>
    <p:extLst>
      <p:ext uri="{BB962C8B-B14F-4D97-AF65-F5344CB8AC3E}">
        <p14:creationId xmlns:p14="http://schemas.microsoft.com/office/powerpoint/2010/main" val="8288544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2858B30-C739-8B60-2CBE-86CFA976D718}"/>
              </a:ext>
            </a:extLst>
          </p:cNvPr>
          <p:cNvSpPr>
            <a:spLocks noGrp="1"/>
          </p:cNvSpPr>
          <p:nvPr>
            <p:ph type="ctrTitle"/>
          </p:nvPr>
        </p:nvSpPr>
        <p:spPr>
          <a:xfrm>
            <a:off x="1524000" y="1122363"/>
            <a:ext cx="9144000" cy="2387600"/>
          </a:xfrm>
        </p:spPr>
        <p:txBody>
          <a:bodyPr anchor="b"/>
          <a:lstStyle>
            <a:lvl1pPr algn="ctr">
              <a:defRPr sz="6000"/>
            </a:lvl1pPr>
          </a:lstStyle>
          <a:p>
            <a:r>
              <a:rPr lang="pt-BR"/>
              <a:t>Clique para editar o título Mestre</a:t>
            </a:r>
          </a:p>
        </p:txBody>
      </p:sp>
      <p:sp>
        <p:nvSpPr>
          <p:cNvPr id="3" name="Subtítulo 2">
            <a:extLst>
              <a:ext uri="{FF2B5EF4-FFF2-40B4-BE49-F238E27FC236}">
                <a16:creationId xmlns:a16="http://schemas.microsoft.com/office/drawing/2014/main" id="{F717C8E6-D9C7-7998-93DB-5E5FF4EE221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p>
        </p:txBody>
      </p:sp>
      <p:sp>
        <p:nvSpPr>
          <p:cNvPr id="4" name="Espaço Reservado para Data 3">
            <a:extLst>
              <a:ext uri="{FF2B5EF4-FFF2-40B4-BE49-F238E27FC236}">
                <a16:creationId xmlns:a16="http://schemas.microsoft.com/office/drawing/2014/main" id="{0490B98D-C6F0-5602-7642-A8318610F511}"/>
              </a:ext>
            </a:extLst>
          </p:cNvPr>
          <p:cNvSpPr>
            <a:spLocks noGrp="1"/>
          </p:cNvSpPr>
          <p:nvPr>
            <p:ph type="dt" sz="half" idx="10"/>
          </p:nvPr>
        </p:nvSpPr>
        <p:spPr/>
        <p:txBody>
          <a:bodyPr/>
          <a:lstStyle/>
          <a:p>
            <a:fld id="{72249657-0BD5-024F-8454-D737E0BC74CD}" type="datetime1">
              <a:rPr lang="en-CA" smtClean="0"/>
              <a:t>2024-11-27</a:t>
            </a:fld>
            <a:endParaRPr lang="pt-BR"/>
          </a:p>
        </p:txBody>
      </p:sp>
      <p:sp>
        <p:nvSpPr>
          <p:cNvPr id="5" name="Espaço Reservado para Rodapé 4">
            <a:extLst>
              <a:ext uri="{FF2B5EF4-FFF2-40B4-BE49-F238E27FC236}">
                <a16:creationId xmlns:a16="http://schemas.microsoft.com/office/drawing/2014/main" id="{59575A76-0CBE-EE59-9E8C-B6FA11DF15B4}"/>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EE5D82D6-1D91-0676-C035-C97F38C996B7}"/>
              </a:ext>
            </a:extLst>
          </p:cNvPr>
          <p:cNvSpPr>
            <a:spLocks noGrp="1"/>
          </p:cNvSpPr>
          <p:nvPr>
            <p:ph type="sldNum" sz="quarter" idx="12"/>
          </p:nvPr>
        </p:nvSpPr>
        <p:spPr/>
        <p:txBody>
          <a:bodyPr/>
          <a:lstStyle/>
          <a:p>
            <a:fld id="{07C5FB69-2CB3-49B9-B4E6-11F1FBD64252}" type="slidenum">
              <a:rPr lang="pt-BR" smtClean="0"/>
              <a:t>‹nº›</a:t>
            </a:fld>
            <a:endParaRPr lang="pt-BR"/>
          </a:p>
        </p:txBody>
      </p:sp>
    </p:spTree>
    <p:extLst>
      <p:ext uri="{BB962C8B-B14F-4D97-AF65-F5344CB8AC3E}">
        <p14:creationId xmlns:p14="http://schemas.microsoft.com/office/powerpoint/2010/main" val="37342223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7A88331-E758-5DB2-6EA6-90B0AB4D3341}"/>
              </a:ext>
            </a:extLst>
          </p:cNvPr>
          <p:cNvSpPr>
            <a:spLocks noGrp="1"/>
          </p:cNvSpPr>
          <p:nvPr>
            <p:ph type="title"/>
          </p:nvPr>
        </p:nvSpPr>
        <p:spPr/>
        <p:txBody>
          <a:bodyPr/>
          <a:lstStyle/>
          <a:p>
            <a:r>
              <a:rPr lang="pt-BR"/>
              <a:t>Clique para editar o título Mestre</a:t>
            </a:r>
          </a:p>
        </p:txBody>
      </p:sp>
      <p:sp>
        <p:nvSpPr>
          <p:cNvPr id="3" name="Espaço Reservado para Texto Vertical 2">
            <a:extLst>
              <a:ext uri="{FF2B5EF4-FFF2-40B4-BE49-F238E27FC236}">
                <a16:creationId xmlns:a16="http://schemas.microsoft.com/office/drawing/2014/main" id="{BBD40929-50C4-3FD4-7C82-00BE5E0702B0}"/>
              </a:ext>
            </a:extLst>
          </p:cNvPr>
          <p:cNvSpPr>
            <a:spLocks noGrp="1"/>
          </p:cNvSpPr>
          <p:nvPr>
            <p:ph type="body" orient="vert" idx="1"/>
          </p:nvPr>
        </p:nvSpPr>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B1BBF052-1D90-0FFE-C954-05D643464E51}"/>
              </a:ext>
            </a:extLst>
          </p:cNvPr>
          <p:cNvSpPr>
            <a:spLocks noGrp="1"/>
          </p:cNvSpPr>
          <p:nvPr>
            <p:ph type="dt" sz="half" idx="10"/>
          </p:nvPr>
        </p:nvSpPr>
        <p:spPr/>
        <p:txBody>
          <a:bodyPr/>
          <a:lstStyle/>
          <a:p>
            <a:fld id="{FE873EA4-4A92-2949-9C79-53A4CC0F32AF}" type="datetime1">
              <a:rPr lang="en-CA" smtClean="0"/>
              <a:t>2024-11-27</a:t>
            </a:fld>
            <a:endParaRPr lang="pt-BR"/>
          </a:p>
        </p:txBody>
      </p:sp>
      <p:sp>
        <p:nvSpPr>
          <p:cNvPr id="5" name="Espaço Reservado para Rodapé 4">
            <a:extLst>
              <a:ext uri="{FF2B5EF4-FFF2-40B4-BE49-F238E27FC236}">
                <a16:creationId xmlns:a16="http://schemas.microsoft.com/office/drawing/2014/main" id="{D1F35F56-49D6-793D-21C1-6096967F8890}"/>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13609AA8-503D-DA0E-C9D3-6EC9ACC69AC6}"/>
              </a:ext>
            </a:extLst>
          </p:cNvPr>
          <p:cNvSpPr>
            <a:spLocks noGrp="1"/>
          </p:cNvSpPr>
          <p:nvPr>
            <p:ph type="sldNum" sz="quarter" idx="12"/>
          </p:nvPr>
        </p:nvSpPr>
        <p:spPr/>
        <p:txBody>
          <a:bodyPr/>
          <a:lstStyle/>
          <a:p>
            <a:fld id="{07C5FB69-2CB3-49B9-B4E6-11F1FBD64252}" type="slidenum">
              <a:rPr lang="pt-BR" smtClean="0"/>
              <a:t>‹nº›</a:t>
            </a:fld>
            <a:endParaRPr lang="pt-BR"/>
          </a:p>
        </p:txBody>
      </p:sp>
    </p:spTree>
    <p:extLst>
      <p:ext uri="{BB962C8B-B14F-4D97-AF65-F5344CB8AC3E}">
        <p14:creationId xmlns:p14="http://schemas.microsoft.com/office/powerpoint/2010/main" val="35906636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991BAF3E-CEE9-6FAB-2502-6876B2CCDE7D}"/>
              </a:ext>
            </a:extLst>
          </p:cNvPr>
          <p:cNvSpPr>
            <a:spLocks noGrp="1"/>
          </p:cNvSpPr>
          <p:nvPr>
            <p:ph type="title" orient="vert"/>
          </p:nvPr>
        </p:nvSpPr>
        <p:spPr>
          <a:xfrm>
            <a:off x="8724900" y="365125"/>
            <a:ext cx="2628900" cy="5811838"/>
          </a:xfrm>
        </p:spPr>
        <p:txBody>
          <a:bodyPr vert="eaVert"/>
          <a:lstStyle/>
          <a:p>
            <a:r>
              <a:rPr lang="pt-BR"/>
              <a:t>Clique para editar o título Mestre</a:t>
            </a:r>
          </a:p>
        </p:txBody>
      </p:sp>
      <p:sp>
        <p:nvSpPr>
          <p:cNvPr id="3" name="Espaço Reservado para Texto Vertical 2">
            <a:extLst>
              <a:ext uri="{FF2B5EF4-FFF2-40B4-BE49-F238E27FC236}">
                <a16:creationId xmlns:a16="http://schemas.microsoft.com/office/drawing/2014/main" id="{9AFD54FB-7396-0EEF-D53D-9192535705FA}"/>
              </a:ext>
            </a:extLst>
          </p:cNvPr>
          <p:cNvSpPr>
            <a:spLocks noGrp="1"/>
          </p:cNvSpPr>
          <p:nvPr>
            <p:ph type="body" orient="vert" idx="1"/>
          </p:nvPr>
        </p:nvSpPr>
        <p:spPr>
          <a:xfrm>
            <a:off x="838200" y="365125"/>
            <a:ext cx="7734300" cy="5811838"/>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2941D7BA-BA24-1522-66ED-9C2D68563F91}"/>
              </a:ext>
            </a:extLst>
          </p:cNvPr>
          <p:cNvSpPr>
            <a:spLocks noGrp="1"/>
          </p:cNvSpPr>
          <p:nvPr>
            <p:ph type="dt" sz="half" idx="10"/>
          </p:nvPr>
        </p:nvSpPr>
        <p:spPr/>
        <p:txBody>
          <a:bodyPr/>
          <a:lstStyle/>
          <a:p>
            <a:fld id="{AD157786-F0BC-314D-B9DA-6FF974DEB5D4}" type="datetime1">
              <a:rPr lang="en-CA" smtClean="0"/>
              <a:t>2024-11-27</a:t>
            </a:fld>
            <a:endParaRPr lang="pt-BR"/>
          </a:p>
        </p:txBody>
      </p:sp>
      <p:sp>
        <p:nvSpPr>
          <p:cNvPr id="5" name="Espaço Reservado para Rodapé 4">
            <a:extLst>
              <a:ext uri="{FF2B5EF4-FFF2-40B4-BE49-F238E27FC236}">
                <a16:creationId xmlns:a16="http://schemas.microsoft.com/office/drawing/2014/main" id="{3B323021-5FA3-2A8E-C2D5-331EFEF3E3EA}"/>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0D9ADE7B-F2B1-0CC6-A262-C60CE85E1E52}"/>
              </a:ext>
            </a:extLst>
          </p:cNvPr>
          <p:cNvSpPr>
            <a:spLocks noGrp="1"/>
          </p:cNvSpPr>
          <p:nvPr>
            <p:ph type="sldNum" sz="quarter" idx="12"/>
          </p:nvPr>
        </p:nvSpPr>
        <p:spPr/>
        <p:txBody>
          <a:bodyPr/>
          <a:lstStyle/>
          <a:p>
            <a:fld id="{07C5FB69-2CB3-49B9-B4E6-11F1FBD64252}" type="slidenum">
              <a:rPr lang="pt-BR" smtClean="0"/>
              <a:t>‹nº›</a:t>
            </a:fld>
            <a:endParaRPr lang="pt-BR"/>
          </a:p>
        </p:txBody>
      </p:sp>
    </p:spTree>
    <p:extLst>
      <p:ext uri="{BB962C8B-B14F-4D97-AF65-F5344CB8AC3E}">
        <p14:creationId xmlns:p14="http://schemas.microsoft.com/office/powerpoint/2010/main" val="40049326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64FB2BF-2E3C-BA67-ECBC-E78A849B5176}"/>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C65A01FE-1F84-ECE0-CF64-CFDAE2D8B444}"/>
              </a:ext>
            </a:extLst>
          </p:cNvPr>
          <p:cNvSpPr>
            <a:spLocks noGrp="1"/>
          </p:cNvSpPr>
          <p:nvPr>
            <p:ph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EED7326C-64D2-52D3-6560-21CE006B4AB1}"/>
              </a:ext>
            </a:extLst>
          </p:cNvPr>
          <p:cNvSpPr>
            <a:spLocks noGrp="1"/>
          </p:cNvSpPr>
          <p:nvPr>
            <p:ph type="dt" sz="half" idx="10"/>
          </p:nvPr>
        </p:nvSpPr>
        <p:spPr/>
        <p:txBody>
          <a:bodyPr/>
          <a:lstStyle/>
          <a:p>
            <a:fld id="{DE67D17C-D0DB-3F46-B035-3D68A956350B}" type="datetime1">
              <a:rPr lang="en-CA" smtClean="0"/>
              <a:t>2024-11-27</a:t>
            </a:fld>
            <a:endParaRPr lang="pt-BR"/>
          </a:p>
        </p:txBody>
      </p:sp>
      <p:sp>
        <p:nvSpPr>
          <p:cNvPr id="5" name="Espaço Reservado para Rodapé 4">
            <a:extLst>
              <a:ext uri="{FF2B5EF4-FFF2-40B4-BE49-F238E27FC236}">
                <a16:creationId xmlns:a16="http://schemas.microsoft.com/office/drawing/2014/main" id="{0487D7A7-4CB8-F417-2C41-CA09B2EC6A17}"/>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903FFB6D-0A8A-085C-BF65-625D59CCBA7F}"/>
              </a:ext>
            </a:extLst>
          </p:cNvPr>
          <p:cNvSpPr>
            <a:spLocks noGrp="1"/>
          </p:cNvSpPr>
          <p:nvPr>
            <p:ph type="sldNum" sz="quarter" idx="12"/>
          </p:nvPr>
        </p:nvSpPr>
        <p:spPr/>
        <p:txBody>
          <a:bodyPr/>
          <a:lstStyle/>
          <a:p>
            <a:fld id="{07C5FB69-2CB3-49B9-B4E6-11F1FBD64252}" type="slidenum">
              <a:rPr lang="pt-BR" smtClean="0"/>
              <a:t>‹nº›</a:t>
            </a:fld>
            <a:endParaRPr lang="pt-BR"/>
          </a:p>
        </p:txBody>
      </p:sp>
    </p:spTree>
    <p:extLst>
      <p:ext uri="{BB962C8B-B14F-4D97-AF65-F5344CB8AC3E}">
        <p14:creationId xmlns:p14="http://schemas.microsoft.com/office/powerpoint/2010/main" val="38859300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F9F80EA-F7BD-1A7C-01F1-3B016F743629}"/>
              </a:ext>
            </a:extLst>
          </p:cNvPr>
          <p:cNvSpPr>
            <a:spLocks noGrp="1"/>
          </p:cNvSpPr>
          <p:nvPr>
            <p:ph type="title"/>
          </p:nvPr>
        </p:nvSpPr>
        <p:spPr>
          <a:xfrm>
            <a:off x="831850" y="1709738"/>
            <a:ext cx="10515600" cy="2852737"/>
          </a:xfrm>
        </p:spPr>
        <p:txBody>
          <a:bodyPr anchor="b"/>
          <a:lstStyle>
            <a:lvl1pPr>
              <a:defRPr sz="6000"/>
            </a:lvl1pPr>
          </a:lstStyle>
          <a:p>
            <a:r>
              <a:rPr lang="pt-BR"/>
              <a:t>Clique para editar o título Mestre</a:t>
            </a:r>
          </a:p>
        </p:txBody>
      </p:sp>
      <p:sp>
        <p:nvSpPr>
          <p:cNvPr id="3" name="Espaço Reservado para Texto 2">
            <a:extLst>
              <a:ext uri="{FF2B5EF4-FFF2-40B4-BE49-F238E27FC236}">
                <a16:creationId xmlns:a16="http://schemas.microsoft.com/office/drawing/2014/main" id="{0339600B-CB08-9F0A-D067-2782ADCA658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pt-BR"/>
              <a:t>Clique para editar os estilos de texto Mestres</a:t>
            </a:r>
          </a:p>
        </p:txBody>
      </p:sp>
      <p:sp>
        <p:nvSpPr>
          <p:cNvPr id="4" name="Espaço Reservado para Data 3">
            <a:extLst>
              <a:ext uri="{FF2B5EF4-FFF2-40B4-BE49-F238E27FC236}">
                <a16:creationId xmlns:a16="http://schemas.microsoft.com/office/drawing/2014/main" id="{9CD5EC08-E3A2-BDBD-9D2C-FE03E7B63E15}"/>
              </a:ext>
            </a:extLst>
          </p:cNvPr>
          <p:cNvSpPr>
            <a:spLocks noGrp="1"/>
          </p:cNvSpPr>
          <p:nvPr>
            <p:ph type="dt" sz="half" idx="10"/>
          </p:nvPr>
        </p:nvSpPr>
        <p:spPr/>
        <p:txBody>
          <a:bodyPr/>
          <a:lstStyle/>
          <a:p>
            <a:fld id="{C5707051-76B2-424C-B9BE-93FADAB07ACE}" type="datetime1">
              <a:rPr lang="en-CA" smtClean="0"/>
              <a:t>2024-11-27</a:t>
            </a:fld>
            <a:endParaRPr lang="pt-BR"/>
          </a:p>
        </p:txBody>
      </p:sp>
      <p:sp>
        <p:nvSpPr>
          <p:cNvPr id="5" name="Espaço Reservado para Rodapé 4">
            <a:extLst>
              <a:ext uri="{FF2B5EF4-FFF2-40B4-BE49-F238E27FC236}">
                <a16:creationId xmlns:a16="http://schemas.microsoft.com/office/drawing/2014/main" id="{BA2C646A-29DB-C4F3-B5BF-C61E23F5ECDB}"/>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DD40D430-2C7E-0487-C906-875E88094357}"/>
              </a:ext>
            </a:extLst>
          </p:cNvPr>
          <p:cNvSpPr>
            <a:spLocks noGrp="1"/>
          </p:cNvSpPr>
          <p:nvPr>
            <p:ph type="sldNum" sz="quarter" idx="12"/>
          </p:nvPr>
        </p:nvSpPr>
        <p:spPr/>
        <p:txBody>
          <a:bodyPr/>
          <a:lstStyle/>
          <a:p>
            <a:fld id="{07C5FB69-2CB3-49B9-B4E6-11F1FBD64252}" type="slidenum">
              <a:rPr lang="pt-BR" smtClean="0"/>
              <a:t>‹nº›</a:t>
            </a:fld>
            <a:endParaRPr lang="pt-BR"/>
          </a:p>
        </p:txBody>
      </p:sp>
    </p:spTree>
    <p:extLst>
      <p:ext uri="{BB962C8B-B14F-4D97-AF65-F5344CB8AC3E}">
        <p14:creationId xmlns:p14="http://schemas.microsoft.com/office/powerpoint/2010/main" val="25109809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DC6CB3-C72B-9609-377B-8ABD88350E7C}"/>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F666F6C6-13F0-76CD-53F4-8339AE0FA514}"/>
              </a:ext>
            </a:extLst>
          </p:cNvPr>
          <p:cNvSpPr>
            <a:spLocks noGrp="1"/>
          </p:cNvSpPr>
          <p:nvPr>
            <p:ph sz="half" idx="1"/>
          </p:nvPr>
        </p:nvSpPr>
        <p:spPr>
          <a:xfrm>
            <a:off x="838200" y="1825625"/>
            <a:ext cx="5181600" cy="435133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a:extLst>
              <a:ext uri="{FF2B5EF4-FFF2-40B4-BE49-F238E27FC236}">
                <a16:creationId xmlns:a16="http://schemas.microsoft.com/office/drawing/2014/main" id="{2347B1CC-50DD-AAAA-307C-B969CC9106E2}"/>
              </a:ext>
            </a:extLst>
          </p:cNvPr>
          <p:cNvSpPr>
            <a:spLocks noGrp="1"/>
          </p:cNvSpPr>
          <p:nvPr>
            <p:ph sz="half" idx="2"/>
          </p:nvPr>
        </p:nvSpPr>
        <p:spPr>
          <a:xfrm>
            <a:off x="6172200" y="1825625"/>
            <a:ext cx="5181600" cy="435133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a:extLst>
              <a:ext uri="{FF2B5EF4-FFF2-40B4-BE49-F238E27FC236}">
                <a16:creationId xmlns:a16="http://schemas.microsoft.com/office/drawing/2014/main" id="{07ECD03D-03CD-CC19-3F04-5FFB8F3BBF9B}"/>
              </a:ext>
            </a:extLst>
          </p:cNvPr>
          <p:cNvSpPr>
            <a:spLocks noGrp="1"/>
          </p:cNvSpPr>
          <p:nvPr>
            <p:ph type="dt" sz="half" idx="10"/>
          </p:nvPr>
        </p:nvSpPr>
        <p:spPr/>
        <p:txBody>
          <a:bodyPr/>
          <a:lstStyle/>
          <a:p>
            <a:fld id="{3AFF70C2-F8E7-1B42-A52F-F2D27C54015D}" type="datetime1">
              <a:rPr lang="en-CA" smtClean="0"/>
              <a:t>2024-11-27</a:t>
            </a:fld>
            <a:endParaRPr lang="pt-BR"/>
          </a:p>
        </p:txBody>
      </p:sp>
      <p:sp>
        <p:nvSpPr>
          <p:cNvPr id="6" name="Espaço Reservado para Rodapé 5">
            <a:extLst>
              <a:ext uri="{FF2B5EF4-FFF2-40B4-BE49-F238E27FC236}">
                <a16:creationId xmlns:a16="http://schemas.microsoft.com/office/drawing/2014/main" id="{914FE163-9D92-B7A7-00A8-453C40278E25}"/>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8F0A7D90-751D-2CDB-0AEE-BB3FD5184424}"/>
              </a:ext>
            </a:extLst>
          </p:cNvPr>
          <p:cNvSpPr>
            <a:spLocks noGrp="1"/>
          </p:cNvSpPr>
          <p:nvPr>
            <p:ph type="sldNum" sz="quarter" idx="12"/>
          </p:nvPr>
        </p:nvSpPr>
        <p:spPr/>
        <p:txBody>
          <a:bodyPr/>
          <a:lstStyle/>
          <a:p>
            <a:fld id="{07C5FB69-2CB3-49B9-B4E6-11F1FBD64252}" type="slidenum">
              <a:rPr lang="pt-BR" smtClean="0"/>
              <a:t>‹nº›</a:t>
            </a:fld>
            <a:endParaRPr lang="pt-BR"/>
          </a:p>
        </p:txBody>
      </p:sp>
    </p:spTree>
    <p:extLst>
      <p:ext uri="{BB962C8B-B14F-4D97-AF65-F5344CB8AC3E}">
        <p14:creationId xmlns:p14="http://schemas.microsoft.com/office/powerpoint/2010/main" val="41812516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1DE1908-7A00-5A49-4133-3FF15A613344}"/>
              </a:ext>
            </a:extLst>
          </p:cNvPr>
          <p:cNvSpPr>
            <a:spLocks noGrp="1"/>
          </p:cNvSpPr>
          <p:nvPr>
            <p:ph type="title"/>
          </p:nvPr>
        </p:nvSpPr>
        <p:spPr>
          <a:xfrm>
            <a:off x="839788" y="365125"/>
            <a:ext cx="10515600" cy="1325563"/>
          </a:xfrm>
        </p:spPr>
        <p:txBody>
          <a:bodyPr/>
          <a:lstStyle/>
          <a:p>
            <a:r>
              <a:rPr lang="pt-BR"/>
              <a:t>Clique para editar o título Mestre</a:t>
            </a:r>
          </a:p>
        </p:txBody>
      </p:sp>
      <p:sp>
        <p:nvSpPr>
          <p:cNvPr id="3" name="Espaço Reservado para Texto 2">
            <a:extLst>
              <a:ext uri="{FF2B5EF4-FFF2-40B4-BE49-F238E27FC236}">
                <a16:creationId xmlns:a16="http://schemas.microsoft.com/office/drawing/2014/main" id="{2545A7F2-39C5-08CC-E572-E5B1AEBEAAF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4" name="Espaço Reservado para Conteúdo 3">
            <a:extLst>
              <a:ext uri="{FF2B5EF4-FFF2-40B4-BE49-F238E27FC236}">
                <a16:creationId xmlns:a16="http://schemas.microsoft.com/office/drawing/2014/main" id="{3475211B-BE1D-D901-1A09-9173E9B6D20D}"/>
              </a:ext>
            </a:extLst>
          </p:cNvPr>
          <p:cNvSpPr>
            <a:spLocks noGrp="1"/>
          </p:cNvSpPr>
          <p:nvPr>
            <p:ph sz="half" idx="2"/>
          </p:nvPr>
        </p:nvSpPr>
        <p:spPr>
          <a:xfrm>
            <a:off x="839788" y="2505075"/>
            <a:ext cx="5157787"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a:extLst>
              <a:ext uri="{FF2B5EF4-FFF2-40B4-BE49-F238E27FC236}">
                <a16:creationId xmlns:a16="http://schemas.microsoft.com/office/drawing/2014/main" id="{5617843C-CAAE-BD82-B66E-CED825024D7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6" name="Espaço Reservado para Conteúdo 5">
            <a:extLst>
              <a:ext uri="{FF2B5EF4-FFF2-40B4-BE49-F238E27FC236}">
                <a16:creationId xmlns:a16="http://schemas.microsoft.com/office/drawing/2014/main" id="{0382A66E-BD85-805E-9B57-000857BABD98}"/>
              </a:ext>
            </a:extLst>
          </p:cNvPr>
          <p:cNvSpPr>
            <a:spLocks noGrp="1"/>
          </p:cNvSpPr>
          <p:nvPr>
            <p:ph sz="quarter" idx="4"/>
          </p:nvPr>
        </p:nvSpPr>
        <p:spPr>
          <a:xfrm>
            <a:off x="6172200" y="2505075"/>
            <a:ext cx="5183188"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a:extLst>
              <a:ext uri="{FF2B5EF4-FFF2-40B4-BE49-F238E27FC236}">
                <a16:creationId xmlns:a16="http://schemas.microsoft.com/office/drawing/2014/main" id="{2FD3081B-FC2C-3BE8-B332-3312CD4B3648}"/>
              </a:ext>
            </a:extLst>
          </p:cNvPr>
          <p:cNvSpPr>
            <a:spLocks noGrp="1"/>
          </p:cNvSpPr>
          <p:nvPr>
            <p:ph type="dt" sz="half" idx="10"/>
          </p:nvPr>
        </p:nvSpPr>
        <p:spPr/>
        <p:txBody>
          <a:bodyPr/>
          <a:lstStyle/>
          <a:p>
            <a:fld id="{B2DE309A-309F-5748-BA53-08558D749258}" type="datetime1">
              <a:rPr lang="en-CA" smtClean="0"/>
              <a:t>2024-11-27</a:t>
            </a:fld>
            <a:endParaRPr lang="pt-BR"/>
          </a:p>
        </p:txBody>
      </p:sp>
      <p:sp>
        <p:nvSpPr>
          <p:cNvPr id="8" name="Espaço Reservado para Rodapé 7">
            <a:extLst>
              <a:ext uri="{FF2B5EF4-FFF2-40B4-BE49-F238E27FC236}">
                <a16:creationId xmlns:a16="http://schemas.microsoft.com/office/drawing/2014/main" id="{A606F2CD-98DE-57E1-70FC-4896D2902A3E}"/>
              </a:ext>
            </a:extLst>
          </p:cNvPr>
          <p:cNvSpPr>
            <a:spLocks noGrp="1"/>
          </p:cNvSpPr>
          <p:nvPr>
            <p:ph type="ftr" sz="quarter" idx="11"/>
          </p:nvPr>
        </p:nvSpPr>
        <p:spPr/>
        <p:txBody>
          <a:bodyPr/>
          <a:lstStyle/>
          <a:p>
            <a:endParaRPr lang="pt-BR"/>
          </a:p>
        </p:txBody>
      </p:sp>
      <p:sp>
        <p:nvSpPr>
          <p:cNvPr id="9" name="Espaço Reservado para Número de Slide 8">
            <a:extLst>
              <a:ext uri="{FF2B5EF4-FFF2-40B4-BE49-F238E27FC236}">
                <a16:creationId xmlns:a16="http://schemas.microsoft.com/office/drawing/2014/main" id="{ED11D03C-FBF1-3521-22B1-78451ABE1054}"/>
              </a:ext>
            </a:extLst>
          </p:cNvPr>
          <p:cNvSpPr>
            <a:spLocks noGrp="1"/>
          </p:cNvSpPr>
          <p:nvPr>
            <p:ph type="sldNum" sz="quarter" idx="12"/>
          </p:nvPr>
        </p:nvSpPr>
        <p:spPr/>
        <p:txBody>
          <a:bodyPr/>
          <a:lstStyle/>
          <a:p>
            <a:fld id="{07C5FB69-2CB3-49B9-B4E6-11F1FBD64252}" type="slidenum">
              <a:rPr lang="pt-BR" smtClean="0"/>
              <a:t>‹nº›</a:t>
            </a:fld>
            <a:endParaRPr lang="pt-BR"/>
          </a:p>
        </p:txBody>
      </p:sp>
    </p:spTree>
    <p:extLst>
      <p:ext uri="{BB962C8B-B14F-4D97-AF65-F5344CB8AC3E}">
        <p14:creationId xmlns:p14="http://schemas.microsoft.com/office/powerpoint/2010/main" val="12939314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D511148-7365-633F-260D-B12189AC3225}"/>
              </a:ext>
            </a:extLst>
          </p:cNvPr>
          <p:cNvSpPr>
            <a:spLocks noGrp="1"/>
          </p:cNvSpPr>
          <p:nvPr>
            <p:ph type="title"/>
          </p:nvPr>
        </p:nvSpPr>
        <p:spPr/>
        <p:txBody>
          <a:bodyPr/>
          <a:lstStyle/>
          <a:p>
            <a:r>
              <a:rPr lang="pt-BR"/>
              <a:t>Clique para editar o título Mestre</a:t>
            </a:r>
          </a:p>
        </p:txBody>
      </p:sp>
      <p:sp>
        <p:nvSpPr>
          <p:cNvPr id="3" name="Espaço Reservado para Data 2">
            <a:extLst>
              <a:ext uri="{FF2B5EF4-FFF2-40B4-BE49-F238E27FC236}">
                <a16:creationId xmlns:a16="http://schemas.microsoft.com/office/drawing/2014/main" id="{B2CE73C7-BC6A-5ED5-2BA8-E1B22835919E}"/>
              </a:ext>
            </a:extLst>
          </p:cNvPr>
          <p:cNvSpPr>
            <a:spLocks noGrp="1"/>
          </p:cNvSpPr>
          <p:nvPr>
            <p:ph type="dt" sz="half" idx="10"/>
          </p:nvPr>
        </p:nvSpPr>
        <p:spPr/>
        <p:txBody>
          <a:bodyPr/>
          <a:lstStyle/>
          <a:p>
            <a:fld id="{AF263D52-1A1E-574E-AD36-DF8643473D17}" type="datetime1">
              <a:rPr lang="en-CA" smtClean="0"/>
              <a:t>2024-11-27</a:t>
            </a:fld>
            <a:endParaRPr lang="pt-BR"/>
          </a:p>
        </p:txBody>
      </p:sp>
      <p:sp>
        <p:nvSpPr>
          <p:cNvPr id="4" name="Espaço Reservado para Rodapé 3">
            <a:extLst>
              <a:ext uri="{FF2B5EF4-FFF2-40B4-BE49-F238E27FC236}">
                <a16:creationId xmlns:a16="http://schemas.microsoft.com/office/drawing/2014/main" id="{550478EE-2FC5-EC7E-1C3B-E5DA061418DF}"/>
              </a:ext>
            </a:extLst>
          </p:cNvPr>
          <p:cNvSpPr>
            <a:spLocks noGrp="1"/>
          </p:cNvSpPr>
          <p:nvPr>
            <p:ph type="ftr" sz="quarter" idx="11"/>
          </p:nvPr>
        </p:nvSpPr>
        <p:spPr/>
        <p:txBody>
          <a:bodyPr/>
          <a:lstStyle/>
          <a:p>
            <a:endParaRPr lang="pt-BR"/>
          </a:p>
        </p:txBody>
      </p:sp>
      <p:sp>
        <p:nvSpPr>
          <p:cNvPr id="5" name="Espaço Reservado para Número de Slide 4">
            <a:extLst>
              <a:ext uri="{FF2B5EF4-FFF2-40B4-BE49-F238E27FC236}">
                <a16:creationId xmlns:a16="http://schemas.microsoft.com/office/drawing/2014/main" id="{7B980F1C-30B6-FFF1-5FC0-D997E4B8B33A}"/>
              </a:ext>
            </a:extLst>
          </p:cNvPr>
          <p:cNvSpPr>
            <a:spLocks noGrp="1"/>
          </p:cNvSpPr>
          <p:nvPr>
            <p:ph type="sldNum" sz="quarter" idx="12"/>
          </p:nvPr>
        </p:nvSpPr>
        <p:spPr/>
        <p:txBody>
          <a:bodyPr/>
          <a:lstStyle/>
          <a:p>
            <a:fld id="{07C5FB69-2CB3-49B9-B4E6-11F1FBD64252}" type="slidenum">
              <a:rPr lang="pt-BR" smtClean="0"/>
              <a:t>‹nº›</a:t>
            </a:fld>
            <a:endParaRPr lang="pt-BR"/>
          </a:p>
        </p:txBody>
      </p:sp>
    </p:spTree>
    <p:extLst>
      <p:ext uri="{BB962C8B-B14F-4D97-AF65-F5344CB8AC3E}">
        <p14:creationId xmlns:p14="http://schemas.microsoft.com/office/powerpoint/2010/main" val="4342336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a:extLst>
              <a:ext uri="{FF2B5EF4-FFF2-40B4-BE49-F238E27FC236}">
                <a16:creationId xmlns:a16="http://schemas.microsoft.com/office/drawing/2014/main" id="{D7645C6B-01F3-A9DD-96B9-4D9DEA690262}"/>
              </a:ext>
            </a:extLst>
          </p:cNvPr>
          <p:cNvSpPr>
            <a:spLocks noGrp="1"/>
          </p:cNvSpPr>
          <p:nvPr>
            <p:ph type="dt" sz="half" idx="10"/>
          </p:nvPr>
        </p:nvSpPr>
        <p:spPr/>
        <p:txBody>
          <a:bodyPr/>
          <a:lstStyle/>
          <a:p>
            <a:fld id="{42F62A64-7533-E047-B45A-6C5BD097B3BC}" type="datetime1">
              <a:rPr lang="en-CA" smtClean="0"/>
              <a:t>2024-11-27</a:t>
            </a:fld>
            <a:endParaRPr lang="pt-BR"/>
          </a:p>
        </p:txBody>
      </p:sp>
      <p:sp>
        <p:nvSpPr>
          <p:cNvPr id="3" name="Espaço Reservado para Rodapé 2">
            <a:extLst>
              <a:ext uri="{FF2B5EF4-FFF2-40B4-BE49-F238E27FC236}">
                <a16:creationId xmlns:a16="http://schemas.microsoft.com/office/drawing/2014/main" id="{346FC645-1C27-F4ED-BBFD-8AB43CBB350B}"/>
              </a:ext>
            </a:extLst>
          </p:cNvPr>
          <p:cNvSpPr>
            <a:spLocks noGrp="1"/>
          </p:cNvSpPr>
          <p:nvPr>
            <p:ph type="ftr" sz="quarter" idx="11"/>
          </p:nvPr>
        </p:nvSpPr>
        <p:spPr/>
        <p:txBody>
          <a:bodyPr/>
          <a:lstStyle/>
          <a:p>
            <a:endParaRPr lang="pt-BR"/>
          </a:p>
        </p:txBody>
      </p:sp>
      <p:sp>
        <p:nvSpPr>
          <p:cNvPr id="4" name="Espaço Reservado para Número de Slide 3">
            <a:extLst>
              <a:ext uri="{FF2B5EF4-FFF2-40B4-BE49-F238E27FC236}">
                <a16:creationId xmlns:a16="http://schemas.microsoft.com/office/drawing/2014/main" id="{1C650642-8A6B-A640-CCD7-8C9CD6AA8881}"/>
              </a:ext>
            </a:extLst>
          </p:cNvPr>
          <p:cNvSpPr>
            <a:spLocks noGrp="1"/>
          </p:cNvSpPr>
          <p:nvPr>
            <p:ph type="sldNum" sz="quarter" idx="12"/>
          </p:nvPr>
        </p:nvSpPr>
        <p:spPr/>
        <p:txBody>
          <a:bodyPr/>
          <a:lstStyle/>
          <a:p>
            <a:fld id="{07C5FB69-2CB3-49B9-B4E6-11F1FBD64252}" type="slidenum">
              <a:rPr lang="pt-BR" smtClean="0"/>
              <a:t>‹nº›</a:t>
            </a:fld>
            <a:endParaRPr lang="pt-BR"/>
          </a:p>
        </p:txBody>
      </p:sp>
    </p:spTree>
    <p:extLst>
      <p:ext uri="{BB962C8B-B14F-4D97-AF65-F5344CB8AC3E}">
        <p14:creationId xmlns:p14="http://schemas.microsoft.com/office/powerpoint/2010/main" val="4250568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7211C2C-DBEC-714C-261B-F4CD9D6A763B}"/>
              </a:ext>
            </a:extLst>
          </p:cNvPr>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Conteúdo 2">
            <a:extLst>
              <a:ext uri="{FF2B5EF4-FFF2-40B4-BE49-F238E27FC236}">
                <a16:creationId xmlns:a16="http://schemas.microsoft.com/office/drawing/2014/main" id="{06E13820-F339-F216-975C-047FFF63B6F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a:extLst>
              <a:ext uri="{FF2B5EF4-FFF2-40B4-BE49-F238E27FC236}">
                <a16:creationId xmlns:a16="http://schemas.microsoft.com/office/drawing/2014/main" id="{67A82A80-1E25-217D-4531-75337AC5B30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id="{138305AE-7B35-F9D6-8BE7-9C36439C17D9}"/>
              </a:ext>
            </a:extLst>
          </p:cNvPr>
          <p:cNvSpPr>
            <a:spLocks noGrp="1"/>
          </p:cNvSpPr>
          <p:nvPr>
            <p:ph type="dt" sz="half" idx="10"/>
          </p:nvPr>
        </p:nvSpPr>
        <p:spPr/>
        <p:txBody>
          <a:bodyPr/>
          <a:lstStyle/>
          <a:p>
            <a:fld id="{9C6F7006-B239-3349-B291-5067901B7693}" type="datetime1">
              <a:rPr lang="en-CA" smtClean="0"/>
              <a:t>2024-11-27</a:t>
            </a:fld>
            <a:endParaRPr lang="pt-BR"/>
          </a:p>
        </p:txBody>
      </p:sp>
      <p:sp>
        <p:nvSpPr>
          <p:cNvPr id="6" name="Espaço Reservado para Rodapé 5">
            <a:extLst>
              <a:ext uri="{FF2B5EF4-FFF2-40B4-BE49-F238E27FC236}">
                <a16:creationId xmlns:a16="http://schemas.microsoft.com/office/drawing/2014/main" id="{786740E0-8A47-FB25-722B-4F1E739FC0C6}"/>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AF1E18CE-4FD0-983C-B9A3-3282E64F2838}"/>
              </a:ext>
            </a:extLst>
          </p:cNvPr>
          <p:cNvSpPr>
            <a:spLocks noGrp="1"/>
          </p:cNvSpPr>
          <p:nvPr>
            <p:ph type="sldNum" sz="quarter" idx="12"/>
          </p:nvPr>
        </p:nvSpPr>
        <p:spPr/>
        <p:txBody>
          <a:bodyPr/>
          <a:lstStyle/>
          <a:p>
            <a:fld id="{07C5FB69-2CB3-49B9-B4E6-11F1FBD64252}" type="slidenum">
              <a:rPr lang="pt-BR" smtClean="0"/>
              <a:t>‹nº›</a:t>
            </a:fld>
            <a:endParaRPr lang="pt-BR"/>
          </a:p>
        </p:txBody>
      </p:sp>
    </p:spTree>
    <p:extLst>
      <p:ext uri="{BB962C8B-B14F-4D97-AF65-F5344CB8AC3E}">
        <p14:creationId xmlns:p14="http://schemas.microsoft.com/office/powerpoint/2010/main" val="9910773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7D318C4-6D80-E5EF-46BA-ADD29CBAC22E}"/>
              </a:ext>
            </a:extLst>
          </p:cNvPr>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Imagem 2">
            <a:extLst>
              <a:ext uri="{FF2B5EF4-FFF2-40B4-BE49-F238E27FC236}">
                <a16:creationId xmlns:a16="http://schemas.microsoft.com/office/drawing/2014/main" id="{7FD825DD-E7E8-D8FD-7026-18909098569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a:extLst>
              <a:ext uri="{FF2B5EF4-FFF2-40B4-BE49-F238E27FC236}">
                <a16:creationId xmlns:a16="http://schemas.microsoft.com/office/drawing/2014/main" id="{C348589C-B9AB-1C02-F149-09D45C05337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id="{E4B01B3B-74E2-407A-B287-4197C6EE1B9E}"/>
              </a:ext>
            </a:extLst>
          </p:cNvPr>
          <p:cNvSpPr>
            <a:spLocks noGrp="1"/>
          </p:cNvSpPr>
          <p:nvPr>
            <p:ph type="dt" sz="half" idx="10"/>
          </p:nvPr>
        </p:nvSpPr>
        <p:spPr/>
        <p:txBody>
          <a:bodyPr/>
          <a:lstStyle/>
          <a:p>
            <a:fld id="{C9668BA8-3FF2-504C-A6F7-AE91987BDC79}" type="datetime1">
              <a:rPr lang="en-CA" smtClean="0"/>
              <a:t>2024-11-27</a:t>
            </a:fld>
            <a:endParaRPr lang="pt-BR"/>
          </a:p>
        </p:txBody>
      </p:sp>
      <p:sp>
        <p:nvSpPr>
          <p:cNvPr id="6" name="Espaço Reservado para Rodapé 5">
            <a:extLst>
              <a:ext uri="{FF2B5EF4-FFF2-40B4-BE49-F238E27FC236}">
                <a16:creationId xmlns:a16="http://schemas.microsoft.com/office/drawing/2014/main" id="{EAD52F59-9412-BDCC-0837-01A7B20B3B1C}"/>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EDEDD6C0-1651-9D2B-2307-DFFAFB349684}"/>
              </a:ext>
            </a:extLst>
          </p:cNvPr>
          <p:cNvSpPr>
            <a:spLocks noGrp="1"/>
          </p:cNvSpPr>
          <p:nvPr>
            <p:ph type="sldNum" sz="quarter" idx="12"/>
          </p:nvPr>
        </p:nvSpPr>
        <p:spPr/>
        <p:txBody>
          <a:bodyPr/>
          <a:lstStyle/>
          <a:p>
            <a:fld id="{07C5FB69-2CB3-49B9-B4E6-11F1FBD64252}" type="slidenum">
              <a:rPr lang="pt-BR" smtClean="0"/>
              <a:t>‹nº›</a:t>
            </a:fld>
            <a:endParaRPr lang="pt-BR"/>
          </a:p>
        </p:txBody>
      </p:sp>
    </p:spTree>
    <p:extLst>
      <p:ext uri="{BB962C8B-B14F-4D97-AF65-F5344CB8AC3E}">
        <p14:creationId xmlns:p14="http://schemas.microsoft.com/office/powerpoint/2010/main" val="14632646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a:extLst>
              <a:ext uri="{FF2B5EF4-FFF2-40B4-BE49-F238E27FC236}">
                <a16:creationId xmlns:a16="http://schemas.microsoft.com/office/drawing/2014/main" id="{B724C607-1E7A-0171-414D-9B39A77A6CB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t-BR"/>
              <a:t>Clique para editar o título Mestre</a:t>
            </a:r>
          </a:p>
        </p:txBody>
      </p:sp>
      <p:sp>
        <p:nvSpPr>
          <p:cNvPr id="3" name="Espaço Reservado para Texto 2">
            <a:extLst>
              <a:ext uri="{FF2B5EF4-FFF2-40B4-BE49-F238E27FC236}">
                <a16:creationId xmlns:a16="http://schemas.microsoft.com/office/drawing/2014/main" id="{413CEB72-EFF6-8E75-E629-273674EE34D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C118C243-8ED8-DC41-CC86-D4F732064BA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E9306BE-969F-8145-93AB-E8F0B7AC2CBF}" type="datetime1">
              <a:rPr lang="en-CA" smtClean="0"/>
              <a:t>2024-11-27</a:t>
            </a:fld>
            <a:endParaRPr lang="pt-BR"/>
          </a:p>
        </p:txBody>
      </p:sp>
      <p:sp>
        <p:nvSpPr>
          <p:cNvPr id="5" name="Espaço Reservado para Rodapé 4">
            <a:extLst>
              <a:ext uri="{FF2B5EF4-FFF2-40B4-BE49-F238E27FC236}">
                <a16:creationId xmlns:a16="http://schemas.microsoft.com/office/drawing/2014/main" id="{D54C26DB-0E52-DFC6-179C-EA27803E8EB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pt-BR"/>
          </a:p>
        </p:txBody>
      </p:sp>
      <p:sp>
        <p:nvSpPr>
          <p:cNvPr id="6" name="Espaço Reservado para Número de Slide 5">
            <a:extLst>
              <a:ext uri="{FF2B5EF4-FFF2-40B4-BE49-F238E27FC236}">
                <a16:creationId xmlns:a16="http://schemas.microsoft.com/office/drawing/2014/main" id="{77F1353E-DAFA-D39C-CE4C-8EFB52B7D8C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07C5FB69-2CB3-49B9-B4E6-11F1FBD64252}" type="slidenum">
              <a:rPr lang="pt-BR" smtClean="0"/>
              <a:t>‹nº›</a:t>
            </a:fld>
            <a:endParaRPr lang="pt-BR"/>
          </a:p>
        </p:txBody>
      </p:sp>
    </p:spTree>
    <p:extLst>
      <p:ext uri="{BB962C8B-B14F-4D97-AF65-F5344CB8AC3E}">
        <p14:creationId xmlns:p14="http://schemas.microsoft.com/office/powerpoint/2010/main" val="27411006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3" name="Rectangle 1032">
            <a:extLst>
              <a:ext uri="{FF2B5EF4-FFF2-40B4-BE49-F238E27FC236}">
                <a16:creationId xmlns:a16="http://schemas.microsoft.com/office/drawing/2014/main" id="{3346177D-ADC4-4968-B747-5CFCD390B5B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CaixaDeTexto 7">
            <a:extLst>
              <a:ext uri="{FF2B5EF4-FFF2-40B4-BE49-F238E27FC236}">
                <a16:creationId xmlns:a16="http://schemas.microsoft.com/office/drawing/2014/main" id="{157AA0C5-A7D8-0055-BDC2-1AA4D0BDD250}"/>
              </a:ext>
            </a:extLst>
          </p:cNvPr>
          <p:cNvSpPr txBox="1"/>
          <p:nvPr/>
        </p:nvSpPr>
        <p:spPr>
          <a:xfrm>
            <a:off x="584198" y="1566959"/>
            <a:ext cx="11023599" cy="2326263"/>
          </a:xfrm>
          <a:prstGeom prst="rect">
            <a:avLst/>
          </a:prstGeom>
        </p:spPr>
        <p:txBody>
          <a:bodyPr vert="horz" lIns="91440" tIns="45720" rIns="91440" bIns="45720" rtlCol="0" anchor="b">
            <a:normAutofit fontScale="77500" lnSpcReduction="20000"/>
          </a:bodyPr>
          <a:lstStyle/>
          <a:p>
            <a:r>
              <a:rPr lang="en-US" sz="4000" b="1" dirty="0"/>
              <a:t>Independent report of the G20 TF CLIMA Group of Experts</a:t>
            </a:r>
          </a:p>
          <a:p>
            <a:pPr algn="ctr">
              <a:spcAft>
                <a:spcPts val="600"/>
              </a:spcAft>
            </a:pPr>
            <a:endParaRPr lang="en-GB" sz="4000" b="1" dirty="0">
              <a:solidFill>
                <a:srgbClr val="1C6EA7"/>
              </a:solidFill>
            </a:endParaRPr>
          </a:p>
          <a:p>
            <a:pPr algn="ctr">
              <a:spcAft>
                <a:spcPts val="600"/>
              </a:spcAft>
            </a:pPr>
            <a:r>
              <a:rPr lang="en-GB" sz="4000" b="1" dirty="0">
                <a:solidFill>
                  <a:srgbClr val="1C6EA7"/>
                </a:solidFill>
              </a:rPr>
              <a:t>A GREEN AND JUST PLANET:</a:t>
            </a:r>
          </a:p>
          <a:p>
            <a:pPr algn="ctr">
              <a:spcAft>
                <a:spcPts val="600"/>
              </a:spcAft>
            </a:pPr>
            <a:r>
              <a:rPr lang="en-CA" sz="4000" b="1" dirty="0">
                <a:solidFill>
                  <a:srgbClr val="1C6EA7"/>
                </a:solidFill>
              </a:rPr>
              <a:t>The 1.5°C Agenda for Governing Global Industrial and Financial Policies in the G20 </a:t>
            </a:r>
          </a:p>
          <a:p>
            <a:pPr>
              <a:lnSpc>
                <a:spcPct val="90000"/>
              </a:lnSpc>
              <a:spcBef>
                <a:spcPct val="0"/>
              </a:spcBef>
              <a:spcAft>
                <a:spcPts val="600"/>
              </a:spcAft>
            </a:pPr>
            <a:endParaRPr lang="en-US" sz="3800" b="1" dirty="0">
              <a:latin typeface="+mj-lt"/>
              <a:ea typeface="+mj-ea"/>
              <a:cs typeface="+mj-cs"/>
            </a:endParaRPr>
          </a:p>
        </p:txBody>
      </p:sp>
      <p:sp>
        <p:nvSpPr>
          <p:cNvPr id="10" name="Título 1">
            <a:extLst>
              <a:ext uri="{FF2B5EF4-FFF2-40B4-BE49-F238E27FC236}">
                <a16:creationId xmlns:a16="http://schemas.microsoft.com/office/drawing/2014/main" id="{A69DD6ED-FFE8-01C4-79D8-23C7C69CED22}"/>
              </a:ext>
            </a:extLst>
          </p:cNvPr>
          <p:cNvSpPr txBox="1">
            <a:spLocks/>
          </p:cNvSpPr>
          <p:nvPr/>
        </p:nvSpPr>
        <p:spPr>
          <a:xfrm>
            <a:off x="584196" y="3867800"/>
            <a:ext cx="9115708" cy="3678023"/>
          </a:xfrm>
          <a:prstGeom prst="rect">
            <a:avLst/>
          </a:prstGeom>
        </p:spPr>
        <p:txBody>
          <a:bodyPr vert="horz" lIns="91440" tIns="45720" rIns="91440" bIns="45720" rtlCol="0" anchor="t">
            <a:noAutofit/>
          </a:bodyPr>
          <a:ls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90000"/>
              </a:lnSpc>
              <a:spcAft>
                <a:spcPts val="600"/>
              </a:spcAft>
            </a:pPr>
            <a:r>
              <a:rPr lang="en-US" sz="2500" cap="small" dirty="0">
                <a:latin typeface="Arial" panose="020B0604020202020204" pitchFamily="34" charset="0"/>
                <a:cs typeface="Arial" panose="020B0604020202020204" pitchFamily="34" charset="0"/>
              </a:rPr>
              <a:t>Prof. Mariana Mazzucato and Dr. Vera Songwe</a:t>
            </a:r>
          </a:p>
          <a:p>
            <a:pPr>
              <a:lnSpc>
                <a:spcPct val="90000"/>
              </a:lnSpc>
              <a:spcAft>
                <a:spcPts val="600"/>
              </a:spcAft>
            </a:pPr>
            <a:r>
              <a:rPr lang="en-US" sz="2500" cap="small" dirty="0">
                <a:latin typeface="Arial" panose="020B0604020202020204" pitchFamily="34" charset="0"/>
                <a:cs typeface="Arial" panose="020B0604020202020204" pitchFamily="34" charset="0"/>
              </a:rPr>
              <a:t>Co-Chairs</a:t>
            </a:r>
          </a:p>
          <a:p>
            <a:pPr>
              <a:lnSpc>
                <a:spcPct val="90000"/>
              </a:lnSpc>
              <a:spcAft>
                <a:spcPts val="600"/>
              </a:spcAft>
            </a:pPr>
            <a:endParaRPr lang="en-US" sz="2500" cap="small" dirty="0">
              <a:latin typeface="Arial" panose="020B0604020202020204" pitchFamily="34" charset="0"/>
              <a:cs typeface="Arial" panose="020B0604020202020204" pitchFamily="34" charset="0"/>
            </a:endParaRPr>
          </a:p>
          <a:p>
            <a:pPr>
              <a:lnSpc>
                <a:spcPct val="90000"/>
              </a:lnSpc>
              <a:spcAft>
                <a:spcPts val="600"/>
              </a:spcAft>
            </a:pPr>
            <a:r>
              <a:rPr lang="en-US" sz="2500" cap="small" dirty="0">
                <a:latin typeface="Arial" panose="020B0604020202020204" pitchFamily="34" charset="0"/>
                <a:cs typeface="Arial" panose="020B0604020202020204" pitchFamily="34" charset="0"/>
              </a:rPr>
              <a:t>November 25, 2024</a:t>
            </a:r>
          </a:p>
        </p:txBody>
      </p:sp>
      <p:sp>
        <p:nvSpPr>
          <p:cNvPr id="1035" name="Rectangle 1034">
            <a:extLst>
              <a:ext uri="{FF2B5EF4-FFF2-40B4-BE49-F238E27FC236}">
                <a16:creationId xmlns:a16="http://schemas.microsoft.com/office/drawing/2014/main" id="{0844A943-BF79-4FEA-ABB1-3BD54D23660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90000">
                <a:srgbClr val="000000"/>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5" name="Rectangle 1036">
            <a:extLst>
              <a:ext uri="{FF2B5EF4-FFF2-40B4-BE49-F238E27FC236}">
                <a16:creationId xmlns:a16="http://schemas.microsoft.com/office/drawing/2014/main" id="{6437CC72-F4A8-4DC3-AFAB-D22C482C810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0">
                <a:srgbClr val="000000">
                  <a:alpha val="50000"/>
                </a:srgbClr>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descr="Image">
            <a:extLst>
              <a:ext uri="{FF2B5EF4-FFF2-40B4-BE49-F238E27FC236}">
                <a16:creationId xmlns:a16="http://schemas.microsoft.com/office/drawing/2014/main" id="{F0EA0E6F-2424-D452-C24C-7B8DBA29A5A8}"/>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0451" t="14306" r="13093" b="23472"/>
          <a:stretch/>
        </p:blipFill>
        <p:spPr bwMode="auto">
          <a:xfrm>
            <a:off x="8679977" y="3513425"/>
            <a:ext cx="3512022" cy="28869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724978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ixaDeTexto 2">
            <a:extLst>
              <a:ext uri="{FF2B5EF4-FFF2-40B4-BE49-F238E27FC236}">
                <a16:creationId xmlns:a16="http://schemas.microsoft.com/office/drawing/2014/main" id="{E6C6601A-2BBE-CF3A-BC89-42861D1CB936}"/>
              </a:ext>
            </a:extLst>
          </p:cNvPr>
          <p:cNvSpPr txBox="1"/>
          <p:nvPr/>
        </p:nvSpPr>
        <p:spPr>
          <a:xfrm>
            <a:off x="939209" y="2517286"/>
            <a:ext cx="4281377" cy="2800767"/>
          </a:xfrm>
          <a:prstGeom prst="rect">
            <a:avLst/>
          </a:prstGeom>
          <a:noFill/>
        </p:spPr>
        <p:txBody>
          <a:bodyPr wrap="square" rtlCol="0">
            <a:spAutoFit/>
          </a:bodyPr>
          <a:lstStyle/>
          <a:p>
            <a:pPr rtl="0">
              <a:spcBef>
                <a:spcPts val="0"/>
              </a:spcBef>
              <a:spcAft>
                <a:spcPts val="0"/>
              </a:spcAft>
            </a:pPr>
            <a:r>
              <a:rPr lang="en-GB" sz="2200" b="1" dirty="0"/>
              <a:t>The G20 should explore the development of new global governance structures </a:t>
            </a:r>
            <a:r>
              <a:rPr lang="en-GB" sz="2200" dirty="0"/>
              <a:t>that enable national-level green industrial strategies while emphasizing global equity, shared ownership, and collaboration around shared climate goals. </a:t>
            </a:r>
            <a:endParaRPr lang="en-CA" sz="2200" dirty="0"/>
          </a:p>
        </p:txBody>
      </p:sp>
      <p:sp>
        <p:nvSpPr>
          <p:cNvPr id="4" name="Rectangle 3">
            <a:extLst>
              <a:ext uri="{FF2B5EF4-FFF2-40B4-BE49-F238E27FC236}">
                <a16:creationId xmlns:a16="http://schemas.microsoft.com/office/drawing/2014/main" id="{98ABF8FD-4341-AF38-A04B-75FD1905086C}"/>
              </a:ext>
            </a:extLst>
          </p:cNvPr>
          <p:cNvSpPr/>
          <p:nvPr/>
        </p:nvSpPr>
        <p:spPr>
          <a:xfrm>
            <a:off x="939209" y="1831283"/>
            <a:ext cx="2496995" cy="508000"/>
          </a:xfrm>
          <a:prstGeom prst="rect">
            <a:avLst/>
          </a:prstGeom>
          <a:solidFill>
            <a:srgbClr val="1C6EA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Recommendation 5</a:t>
            </a:r>
          </a:p>
        </p:txBody>
      </p:sp>
      <p:pic>
        <p:nvPicPr>
          <p:cNvPr id="5" name="Picture 4" descr="Image">
            <a:extLst>
              <a:ext uri="{FF2B5EF4-FFF2-40B4-BE49-F238E27FC236}">
                <a16:creationId xmlns:a16="http://schemas.microsoft.com/office/drawing/2014/main" id="{F7C07DDC-1D6F-ADDD-FD72-528D7CBFBC8F}"/>
              </a:ext>
            </a:extLst>
          </p:cNvPr>
          <p:cNvPicPr>
            <a:picLocks noChangeAspect="1" noChangeArrowheads="1"/>
          </p:cNvPicPr>
          <p:nvPr/>
        </p:nvPicPr>
        <p:blipFill rotWithShape="1">
          <a:blip r:embed="rId3" cstate="hqprint">
            <a:extLst>
              <a:ext uri="{28A0092B-C50C-407E-A947-70E740481C1C}">
                <a14:useLocalDpi xmlns:a14="http://schemas.microsoft.com/office/drawing/2010/main" val="0"/>
              </a:ext>
            </a:extLst>
          </a:blip>
          <a:srcRect l="10451" t="14306" r="13093" b="23472"/>
          <a:stretch/>
        </p:blipFill>
        <p:spPr bwMode="auto">
          <a:xfrm>
            <a:off x="10207406" y="-1"/>
            <a:ext cx="1984594" cy="1631373"/>
          </a:xfrm>
          <a:prstGeom prst="rect">
            <a:avLst/>
          </a:prstGeom>
          <a:noFill/>
          <a:extLst>
            <a:ext uri="{909E8E84-426E-40DD-AFC4-6F175D3DCCD1}">
              <a14:hiddenFill xmlns:a14="http://schemas.microsoft.com/office/drawing/2010/main">
                <a:solidFill>
                  <a:srgbClr val="FFFFFF"/>
                </a:solidFill>
              </a14:hiddenFill>
            </a:ext>
          </a:extLst>
        </p:spPr>
      </p:pic>
      <p:sp>
        <p:nvSpPr>
          <p:cNvPr id="6" name="Slide Number Placeholder 5">
            <a:extLst>
              <a:ext uri="{FF2B5EF4-FFF2-40B4-BE49-F238E27FC236}">
                <a16:creationId xmlns:a16="http://schemas.microsoft.com/office/drawing/2014/main" id="{8C31CC69-763C-5FFC-300F-5A343064736E}"/>
              </a:ext>
            </a:extLst>
          </p:cNvPr>
          <p:cNvSpPr txBox="1">
            <a:spLocks/>
          </p:cNvSpPr>
          <p:nvPr/>
        </p:nvSpPr>
        <p:spPr>
          <a:xfrm>
            <a:off x="8610600" y="6356350"/>
            <a:ext cx="2743200" cy="365125"/>
          </a:xfrm>
          <a:prstGeom prst="rect">
            <a:avLst/>
          </a:prstGeom>
        </p:spPr>
        <p:txBody>
          <a:bodyPr vert="horz" lIns="91440" tIns="45720" rIns="91440" bIns="45720" rtlCol="0" anchor="ctr"/>
          <a:lstStyle>
            <a:defPPr>
              <a:defRPr lang="pt-BR"/>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7C5FB69-2CB3-49B9-B4E6-11F1FBD64252}" type="slidenum">
              <a:rPr lang="pt-BR" smtClean="0"/>
              <a:pPr/>
              <a:t>10</a:t>
            </a:fld>
            <a:endParaRPr lang="pt-BR"/>
          </a:p>
        </p:txBody>
      </p:sp>
      <p:sp>
        <p:nvSpPr>
          <p:cNvPr id="2" name="CaixaDeTexto 2">
            <a:extLst>
              <a:ext uri="{FF2B5EF4-FFF2-40B4-BE49-F238E27FC236}">
                <a16:creationId xmlns:a16="http://schemas.microsoft.com/office/drawing/2014/main" id="{E6C6601A-2BBE-CF3A-BC89-42861D1CB936}"/>
              </a:ext>
            </a:extLst>
          </p:cNvPr>
          <p:cNvSpPr txBox="1"/>
          <p:nvPr/>
        </p:nvSpPr>
        <p:spPr>
          <a:xfrm>
            <a:off x="6096000" y="2526513"/>
            <a:ext cx="4377070" cy="4555093"/>
          </a:xfrm>
          <a:prstGeom prst="rect">
            <a:avLst/>
          </a:prstGeom>
          <a:noFill/>
        </p:spPr>
        <p:txBody>
          <a:bodyPr wrap="square" rtlCol="0">
            <a:spAutoFit/>
          </a:bodyPr>
          <a:lstStyle/>
          <a:p>
            <a:pPr rtl="0">
              <a:spcBef>
                <a:spcPts val="0"/>
              </a:spcBef>
              <a:spcAft>
                <a:spcPts val="0"/>
              </a:spcAft>
            </a:pPr>
            <a:r>
              <a:rPr lang="en-GB" sz="2200" b="1" dirty="0"/>
              <a:t>Commitments to equitable green technology and knowledge transfer and to building distributed manufacturing capacity should be scaled up </a:t>
            </a:r>
            <a:r>
              <a:rPr lang="en-GB" sz="2200" dirty="0"/>
              <a:t>to ensure that all G20 countries are able to advance along new pathways for development that bring urgent climate action together with economic growth goals. </a:t>
            </a:r>
            <a:r>
              <a:rPr lang="en-US" sz="2400" dirty="0"/>
              <a:t/>
            </a:r>
            <a:br>
              <a:rPr lang="en-US" sz="2400" dirty="0"/>
            </a:br>
            <a:endParaRPr lang="en-CA" sz="2400" dirty="0"/>
          </a:p>
          <a:p>
            <a:pPr algn="just" rtl="0">
              <a:spcBef>
                <a:spcPts val="0"/>
              </a:spcBef>
              <a:spcAft>
                <a:spcPts val="0"/>
              </a:spcAft>
            </a:pPr>
            <a:endParaRPr lang="en-CA" sz="2400" dirty="0"/>
          </a:p>
        </p:txBody>
      </p:sp>
      <p:sp>
        <p:nvSpPr>
          <p:cNvPr id="7" name="Rectangle 6">
            <a:extLst>
              <a:ext uri="{FF2B5EF4-FFF2-40B4-BE49-F238E27FC236}">
                <a16:creationId xmlns:a16="http://schemas.microsoft.com/office/drawing/2014/main" id="{98ABF8FD-4341-AF38-A04B-75FD1905086C}"/>
              </a:ext>
            </a:extLst>
          </p:cNvPr>
          <p:cNvSpPr/>
          <p:nvPr/>
        </p:nvSpPr>
        <p:spPr>
          <a:xfrm>
            <a:off x="6096000" y="1833767"/>
            <a:ext cx="2496995" cy="508000"/>
          </a:xfrm>
          <a:prstGeom prst="rect">
            <a:avLst/>
          </a:prstGeom>
          <a:solidFill>
            <a:srgbClr val="1C6EA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Recommendation 6</a:t>
            </a:r>
          </a:p>
        </p:txBody>
      </p:sp>
      <p:sp>
        <p:nvSpPr>
          <p:cNvPr id="8" name="CaixaDeTexto 1">
            <a:extLst>
              <a:ext uri="{FF2B5EF4-FFF2-40B4-BE49-F238E27FC236}">
                <a16:creationId xmlns:a16="http://schemas.microsoft.com/office/drawing/2014/main" id="{BE783F1A-E6E1-A8D3-ABB3-081E9C902220}"/>
              </a:ext>
            </a:extLst>
          </p:cNvPr>
          <p:cNvSpPr txBox="1"/>
          <p:nvPr/>
        </p:nvSpPr>
        <p:spPr>
          <a:xfrm>
            <a:off x="503918" y="311150"/>
            <a:ext cx="9530731" cy="1200329"/>
          </a:xfrm>
          <a:prstGeom prst="rect">
            <a:avLst/>
          </a:prstGeom>
          <a:noFill/>
        </p:spPr>
        <p:txBody>
          <a:bodyPr wrap="square" rtlCol="0">
            <a:spAutoFit/>
          </a:bodyPr>
          <a:lstStyle/>
          <a:p>
            <a:r>
              <a:rPr lang="en-US" sz="3600" b="1" dirty="0"/>
              <a:t>Green industrial strategy cannot only be a national project</a:t>
            </a:r>
          </a:p>
        </p:txBody>
      </p:sp>
    </p:spTree>
    <p:extLst>
      <p:ext uri="{BB962C8B-B14F-4D97-AF65-F5344CB8AC3E}">
        <p14:creationId xmlns:p14="http://schemas.microsoft.com/office/powerpoint/2010/main" val="10735675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Image">
            <a:extLst>
              <a:ext uri="{FF2B5EF4-FFF2-40B4-BE49-F238E27FC236}">
                <a16:creationId xmlns:a16="http://schemas.microsoft.com/office/drawing/2014/main" id="{D016D2AB-A134-30A5-0B8F-898B7BDA40E6}"/>
              </a:ext>
            </a:extLst>
          </p:cNvPr>
          <p:cNvPicPr>
            <a:picLocks noChangeAspect="1" noChangeArrowheads="1"/>
          </p:cNvPicPr>
          <p:nvPr/>
        </p:nvPicPr>
        <p:blipFill rotWithShape="1">
          <a:blip r:embed="rId3" cstate="hqprint">
            <a:extLst>
              <a:ext uri="{28A0092B-C50C-407E-A947-70E740481C1C}">
                <a14:useLocalDpi xmlns:a14="http://schemas.microsoft.com/office/drawing/2010/main" val="0"/>
              </a:ext>
            </a:extLst>
          </a:blip>
          <a:srcRect l="10451" t="14306" r="13093" b="23472"/>
          <a:stretch/>
        </p:blipFill>
        <p:spPr bwMode="auto">
          <a:xfrm>
            <a:off x="10207406" y="-1"/>
            <a:ext cx="1984594" cy="1631373"/>
          </a:xfrm>
          <a:prstGeom prst="rect">
            <a:avLst/>
          </a:prstGeom>
          <a:noFill/>
          <a:extLst>
            <a:ext uri="{909E8E84-426E-40DD-AFC4-6F175D3DCCD1}">
              <a14:hiddenFill xmlns:a14="http://schemas.microsoft.com/office/drawing/2010/main">
                <a:solidFill>
                  <a:srgbClr val="FFFFFF"/>
                </a:solidFill>
              </a14:hiddenFill>
            </a:ext>
          </a:extLst>
        </p:spPr>
      </p:pic>
      <p:sp>
        <p:nvSpPr>
          <p:cNvPr id="5" name="Slide Number Placeholder 5">
            <a:extLst>
              <a:ext uri="{FF2B5EF4-FFF2-40B4-BE49-F238E27FC236}">
                <a16:creationId xmlns:a16="http://schemas.microsoft.com/office/drawing/2014/main" id="{A83B5232-98C5-02B6-3C7F-FF0CB5BDF5DB}"/>
              </a:ext>
            </a:extLst>
          </p:cNvPr>
          <p:cNvSpPr txBox="1">
            <a:spLocks/>
          </p:cNvSpPr>
          <p:nvPr/>
        </p:nvSpPr>
        <p:spPr>
          <a:xfrm>
            <a:off x="8610600" y="6356350"/>
            <a:ext cx="2743200" cy="365125"/>
          </a:xfrm>
          <a:prstGeom prst="rect">
            <a:avLst/>
          </a:prstGeom>
        </p:spPr>
        <p:txBody>
          <a:bodyPr vert="horz" lIns="91440" tIns="45720" rIns="91440" bIns="45720" rtlCol="0" anchor="ctr"/>
          <a:lstStyle>
            <a:defPPr>
              <a:defRPr lang="pt-BR"/>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7C5FB69-2CB3-49B9-B4E6-11F1FBD64252}" type="slidenum">
              <a:rPr lang="pt-BR" smtClean="0"/>
              <a:pPr/>
              <a:t>11</a:t>
            </a:fld>
            <a:endParaRPr lang="pt-BR"/>
          </a:p>
        </p:txBody>
      </p:sp>
      <p:sp>
        <p:nvSpPr>
          <p:cNvPr id="7" name="CaixaDeTexto 1">
            <a:extLst>
              <a:ext uri="{FF2B5EF4-FFF2-40B4-BE49-F238E27FC236}">
                <a16:creationId xmlns:a16="http://schemas.microsoft.com/office/drawing/2014/main" id="{9053E462-32C0-D005-FEB2-85EF46B49ADE}"/>
              </a:ext>
            </a:extLst>
          </p:cNvPr>
          <p:cNvSpPr txBox="1"/>
          <p:nvPr/>
        </p:nvSpPr>
        <p:spPr>
          <a:xfrm>
            <a:off x="503918" y="311150"/>
            <a:ext cx="9478282" cy="1200329"/>
          </a:xfrm>
          <a:prstGeom prst="rect">
            <a:avLst/>
          </a:prstGeom>
          <a:noFill/>
        </p:spPr>
        <p:txBody>
          <a:bodyPr wrap="square" rtlCol="0">
            <a:spAutoFit/>
          </a:bodyPr>
          <a:lstStyle/>
          <a:p>
            <a:r>
              <a:rPr lang="en-US" sz="3600" b="1" dirty="0"/>
              <a:t>There is enough money, it just isn’t going to the right places</a:t>
            </a:r>
          </a:p>
        </p:txBody>
      </p:sp>
      <p:sp>
        <p:nvSpPr>
          <p:cNvPr id="14" name="TextBox 13">
            <a:extLst>
              <a:ext uri="{FF2B5EF4-FFF2-40B4-BE49-F238E27FC236}">
                <a16:creationId xmlns:a16="http://schemas.microsoft.com/office/drawing/2014/main" id="{6E2A9861-7B78-50BB-0FFE-345A5F6A3720}"/>
              </a:ext>
            </a:extLst>
          </p:cNvPr>
          <p:cNvSpPr txBox="1"/>
          <p:nvPr/>
        </p:nvSpPr>
        <p:spPr>
          <a:xfrm>
            <a:off x="825508" y="1748317"/>
            <a:ext cx="4981484" cy="4893647"/>
          </a:xfrm>
          <a:prstGeom prst="rect">
            <a:avLst/>
          </a:prstGeom>
          <a:noFill/>
        </p:spPr>
        <p:txBody>
          <a:bodyPr wrap="square" rtlCol="0">
            <a:spAutoFit/>
          </a:bodyPr>
          <a:lstStyle/>
          <a:p>
            <a:r>
              <a:rPr lang="en-CA" sz="2400" b="1" dirty="0">
                <a:effectLst/>
                <a:latin typeface="Calibri" panose="020F0502020204030204" pitchFamily="34" charset="0"/>
                <a:cs typeface="Calibri" panose="020F0502020204030204" pitchFamily="34" charset="0"/>
              </a:rPr>
              <a:t>$1.11 trillion </a:t>
            </a:r>
            <a:r>
              <a:rPr lang="en-CA" sz="2000" b="1" dirty="0">
                <a:effectLst/>
                <a:latin typeface="Calibri" panose="020F0502020204030204" pitchFamily="34" charset="0"/>
                <a:cs typeface="Calibri" panose="020F0502020204030204" pitchFamily="34" charset="0"/>
              </a:rPr>
              <a:t> </a:t>
            </a:r>
          </a:p>
          <a:p>
            <a:r>
              <a:rPr lang="en-CA" sz="2000" dirty="0">
                <a:effectLst/>
                <a:latin typeface="Calibri" panose="020F0502020204030204" pitchFamily="34" charset="0"/>
                <a:cs typeface="Calibri" panose="020F0502020204030204" pitchFamily="34" charset="0"/>
              </a:rPr>
              <a:t>In stock buybacks in 2023 </a:t>
            </a:r>
          </a:p>
          <a:p>
            <a:r>
              <a:rPr lang="en-CA" sz="2000" dirty="0">
                <a:effectLst/>
                <a:latin typeface="Calibri" panose="020F0502020204030204" pitchFamily="34" charset="0"/>
                <a:cs typeface="Calibri" panose="020F0502020204030204" pitchFamily="34" charset="0"/>
              </a:rPr>
              <a:t>Source: Janus Henderson &amp; </a:t>
            </a:r>
            <a:r>
              <a:rPr lang="en-CA" sz="2000" dirty="0" err="1">
                <a:effectLst/>
                <a:latin typeface="Calibri" panose="020F0502020204030204" pitchFamily="34" charset="0"/>
                <a:cs typeface="Calibri" panose="020F0502020204030204" pitchFamily="34" charset="0"/>
              </a:rPr>
              <a:t>Factset</a:t>
            </a:r>
            <a:r>
              <a:rPr lang="en-CA" sz="2000" dirty="0">
                <a:effectLst/>
                <a:latin typeface="Calibri" panose="020F0502020204030204" pitchFamily="34" charset="0"/>
                <a:cs typeface="Calibri" panose="020F0502020204030204" pitchFamily="34" charset="0"/>
              </a:rPr>
              <a:t>, April 2023 </a:t>
            </a:r>
            <a:br>
              <a:rPr lang="en-CA" sz="2000" dirty="0">
                <a:effectLst/>
                <a:latin typeface="Calibri" panose="020F0502020204030204" pitchFamily="34" charset="0"/>
                <a:cs typeface="Calibri" panose="020F0502020204030204" pitchFamily="34" charset="0"/>
              </a:rPr>
            </a:br>
            <a:endParaRPr lang="en-CA" sz="2000" dirty="0">
              <a:effectLst/>
              <a:latin typeface="Calibri" panose="020F0502020204030204" pitchFamily="34" charset="0"/>
              <a:cs typeface="Calibri" panose="020F0502020204030204" pitchFamily="34" charset="0"/>
            </a:endParaRPr>
          </a:p>
          <a:p>
            <a:r>
              <a:rPr lang="en-CA" sz="2400" b="1" dirty="0">
                <a:effectLst/>
                <a:latin typeface="Calibri" panose="020F0502020204030204" pitchFamily="34" charset="0"/>
                <a:cs typeface="Calibri" panose="020F0502020204030204" pitchFamily="34" charset="0"/>
              </a:rPr>
              <a:t>$104 billion  </a:t>
            </a:r>
          </a:p>
          <a:p>
            <a:r>
              <a:rPr lang="en-CA" sz="2000" dirty="0">
                <a:effectLst/>
                <a:latin typeface="Calibri" panose="020F0502020204030204" pitchFamily="34" charset="0"/>
                <a:cs typeface="Calibri" panose="020F0502020204030204" pitchFamily="34" charset="0"/>
              </a:rPr>
              <a:t>Distributed in stock buybacks and dividends in 2023 by BP, Shell, Chevron, ExxonMobil, and TotalEnergies   </a:t>
            </a:r>
          </a:p>
          <a:p>
            <a:r>
              <a:rPr lang="en-CA" sz="2000" dirty="0">
                <a:effectLst/>
                <a:latin typeface="Calibri" panose="020F0502020204030204" pitchFamily="34" charset="0"/>
                <a:cs typeface="Calibri" panose="020F0502020204030204" pitchFamily="34" charset="0"/>
              </a:rPr>
              <a:t>Source: Ambrose, 2024 </a:t>
            </a:r>
            <a:br>
              <a:rPr lang="en-CA" sz="2000" dirty="0">
                <a:effectLst/>
                <a:latin typeface="Calibri" panose="020F0502020204030204" pitchFamily="34" charset="0"/>
                <a:cs typeface="Calibri" panose="020F0502020204030204" pitchFamily="34" charset="0"/>
              </a:rPr>
            </a:br>
            <a:endParaRPr lang="en-CA" sz="2000" dirty="0">
              <a:effectLst/>
              <a:latin typeface="Calibri" panose="020F0502020204030204" pitchFamily="34" charset="0"/>
              <a:cs typeface="Calibri" panose="020F0502020204030204" pitchFamily="34" charset="0"/>
            </a:endParaRPr>
          </a:p>
          <a:p>
            <a:r>
              <a:rPr lang="en-CA" sz="2400" b="1" dirty="0">
                <a:effectLst/>
                <a:latin typeface="Calibri" panose="020F0502020204030204" pitchFamily="34" charset="0"/>
                <a:cs typeface="Calibri" panose="020F0502020204030204" pitchFamily="34" charset="0"/>
              </a:rPr>
              <a:t>$7 trillion </a:t>
            </a:r>
          </a:p>
          <a:p>
            <a:r>
              <a:rPr lang="en-CA" sz="2000" dirty="0">
                <a:effectLst/>
                <a:latin typeface="Calibri" panose="020F0502020204030204" pitchFamily="34" charset="0"/>
                <a:cs typeface="Calibri" panose="020F0502020204030204" pitchFamily="34" charset="0"/>
              </a:rPr>
              <a:t>On fossil fuel subsidies in 2022, including direct and indirect costs   </a:t>
            </a:r>
          </a:p>
          <a:p>
            <a:r>
              <a:rPr lang="en-CA" sz="2000" dirty="0">
                <a:effectLst/>
                <a:latin typeface="Calibri" panose="020F0502020204030204" pitchFamily="34" charset="0"/>
                <a:cs typeface="Calibri" panose="020F0502020204030204" pitchFamily="34" charset="0"/>
              </a:rPr>
              <a:t>Source: IMF, 2023 </a:t>
            </a:r>
          </a:p>
        </p:txBody>
      </p:sp>
      <p:sp>
        <p:nvSpPr>
          <p:cNvPr id="16" name="TextBox 15">
            <a:extLst>
              <a:ext uri="{FF2B5EF4-FFF2-40B4-BE49-F238E27FC236}">
                <a16:creationId xmlns:a16="http://schemas.microsoft.com/office/drawing/2014/main" id="{04B25F1D-473B-856A-B843-059DEFACB40A}"/>
              </a:ext>
            </a:extLst>
          </p:cNvPr>
          <p:cNvSpPr txBox="1"/>
          <p:nvPr/>
        </p:nvSpPr>
        <p:spPr>
          <a:xfrm>
            <a:off x="6486961" y="1838404"/>
            <a:ext cx="4866839" cy="4585871"/>
          </a:xfrm>
          <a:prstGeom prst="rect">
            <a:avLst/>
          </a:prstGeom>
          <a:noFill/>
        </p:spPr>
        <p:txBody>
          <a:bodyPr wrap="square" rtlCol="0">
            <a:spAutoFit/>
          </a:bodyPr>
          <a:lstStyle/>
          <a:p>
            <a:r>
              <a:rPr lang="en-CA" sz="2400" b="1" dirty="0">
                <a:effectLst/>
                <a:latin typeface="Calibri" panose="020F0502020204030204" pitchFamily="34" charset="0"/>
                <a:cs typeface="Calibri" panose="020F0502020204030204" pitchFamily="34" charset="0"/>
              </a:rPr>
              <a:t>$500-600 billion</a:t>
            </a:r>
          </a:p>
          <a:p>
            <a:r>
              <a:rPr lang="en-CA" sz="2000" dirty="0">
                <a:effectLst/>
                <a:latin typeface="Calibri" panose="020F0502020204030204" pitchFamily="34" charset="0"/>
                <a:cs typeface="Calibri" panose="020F0502020204030204" pitchFamily="34" charset="0"/>
              </a:rPr>
              <a:t>In corporate tax revenue lost per year due to tax havens</a:t>
            </a:r>
          </a:p>
          <a:p>
            <a:r>
              <a:rPr lang="en-CA" sz="2000" dirty="0">
                <a:effectLst/>
                <a:latin typeface="Calibri" panose="020F0502020204030204" pitchFamily="34" charset="0"/>
                <a:cs typeface="Calibri" panose="020F0502020204030204" pitchFamily="34" charset="0"/>
              </a:rPr>
              <a:t>Source: </a:t>
            </a:r>
            <a:r>
              <a:rPr lang="en-CA" sz="2000" dirty="0" err="1">
                <a:effectLst/>
                <a:latin typeface="Calibri" panose="020F0502020204030204" pitchFamily="34" charset="0"/>
                <a:cs typeface="Calibri" panose="020F0502020204030204" pitchFamily="34" charset="0"/>
              </a:rPr>
              <a:t>Shaxson</a:t>
            </a:r>
            <a:r>
              <a:rPr lang="en-CA" sz="2000" dirty="0">
                <a:effectLst/>
                <a:latin typeface="Calibri" panose="020F0502020204030204" pitchFamily="34" charset="0"/>
                <a:cs typeface="Calibri" panose="020F0502020204030204" pitchFamily="34" charset="0"/>
              </a:rPr>
              <a:t>, 2019  </a:t>
            </a:r>
          </a:p>
          <a:p>
            <a:endParaRPr lang="en-CA" sz="2000" dirty="0">
              <a:effectLst/>
              <a:latin typeface="Calibri" panose="020F0502020204030204" pitchFamily="34" charset="0"/>
              <a:cs typeface="Calibri" panose="020F0502020204030204" pitchFamily="34" charset="0"/>
            </a:endParaRPr>
          </a:p>
          <a:p>
            <a:r>
              <a:rPr lang="en-CA" sz="2400" b="1" dirty="0">
                <a:effectLst/>
                <a:latin typeface="Calibri" panose="020F0502020204030204" pitchFamily="34" charset="0"/>
                <a:cs typeface="Calibri" panose="020F0502020204030204" pitchFamily="34" charset="0"/>
              </a:rPr>
              <a:t>$4.3 trillion </a:t>
            </a:r>
          </a:p>
          <a:p>
            <a:r>
              <a:rPr lang="en-CA" sz="2000" dirty="0">
                <a:effectLst/>
                <a:latin typeface="Calibri" panose="020F0502020204030204" pitchFamily="34" charset="0"/>
                <a:cs typeface="Calibri" panose="020F0502020204030204" pitchFamily="34" charset="0"/>
              </a:rPr>
              <a:t>SDG financing gap for developing countries </a:t>
            </a:r>
          </a:p>
          <a:p>
            <a:r>
              <a:rPr lang="en-CA" sz="2000" dirty="0">
                <a:effectLst/>
                <a:latin typeface="Calibri" panose="020F0502020204030204" pitchFamily="34" charset="0"/>
                <a:cs typeface="Calibri" panose="020F0502020204030204" pitchFamily="34" charset="0"/>
              </a:rPr>
              <a:t>Source: UNCTAD World Investment Report, 2022 </a:t>
            </a:r>
            <a:br>
              <a:rPr lang="en-CA" sz="2000" dirty="0">
                <a:effectLst/>
                <a:latin typeface="Calibri" panose="020F0502020204030204" pitchFamily="34" charset="0"/>
                <a:cs typeface="Calibri" panose="020F0502020204030204" pitchFamily="34" charset="0"/>
              </a:rPr>
            </a:br>
            <a:endParaRPr lang="en-CA" sz="2000" dirty="0">
              <a:effectLst/>
              <a:latin typeface="Calibri" panose="020F0502020204030204" pitchFamily="34" charset="0"/>
              <a:cs typeface="Calibri" panose="020F0502020204030204" pitchFamily="34" charset="0"/>
            </a:endParaRPr>
          </a:p>
          <a:p>
            <a:r>
              <a:rPr lang="en-CA" sz="2400" b="1" dirty="0">
                <a:effectLst/>
                <a:latin typeface="Calibri" panose="020F0502020204030204" pitchFamily="34" charset="0"/>
                <a:cs typeface="Calibri" panose="020F0502020204030204" pitchFamily="34" charset="0"/>
              </a:rPr>
              <a:t>1% </a:t>
            </a:r>
          </a:p>
          <a:p>
            <a:r>
              <a:rPr lang="en-CA" sz="2000" dirty="0">
                <a:effectLst/>
                <a:latin typeface="Calibri" panose="020F0502020204030204" pitchFamily="34" charset="0"/>
                <a:cs typeface="Calibri" panose="020F0502020204030204" pitchFamily="34" charset="0"/>
              </a:rPr>
              <a:t>Of global financial assets need to be shifted to fill the SDG financing gap </a:t>
            </a:r>
          </a:p>
          <a:p>
            <a:r>
              <a:rPr lang="en-CA" sz="2000" dirty="0">
                <a:effectLst/>
                <a:latin typeface="Calibri" panose="020F0502020204030204" pitchFamily="34" charset="0"/>
                <a:cs typeface="Calibri" panose="020F0502020204030204" pitchFamily="34" charset="0"/>
              </a:rPr>
              <a:t>Source: OECD, 2022 </a:t>
            </a:r>
          </a:p>
        </p:txBody>
      </p:sp>
    </p:spTree>
    <p:extLst>
      <p:ext uri="{BB962C8B-B14F-4D97-AF65-F5344CB8AC3E}">
        <p14:creationId xmlns:p14="http://schemas.microsoft.com/office/powerpoint/2010/main" val="11063298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A4EE8C-E2A9-7C72-6F15-07BCD2515E28}"/>
            </a:ext>
          </a:extLst>
        </p:cNvPr>
        <p:cNvGrpSpPr/>
        <p:nvPr/>
      </p:nvGrpSpPr>
      <p:grpSpPr>
        <a:xfrm>
          <a:off x="0" y="0"/>
          <a:ext cx="0" cy="0"/>
          <a:chOff x="0" y="0"/>
          <a:chExt cx="0" cy="0"/>
        </a:xfrm>
      </p:grpSpPr>
      <p:pic>
        <p:nvPicPr>
          <p:cNvPr id="6" name="Picture 5" descr="Image">
            <a:extLst>
              <a:ext uri="{FF2B5EF4-FFF2-40B4-BE49-F238E27FC236}">
                <a16:creationId xmlns:a16="http://schemas.microsoft.com/office/drawing/2014/main" id="{C91264F0-299F-F7BF-A36B-B6221BA20D76}"/>
              </a:ext>
            </a:extLst>
          </p:cNvPr>
          <p:cNvPicPr>
            <a:picLocks noChangeAspect="1" noChangeArrowheads="1"/>
          </p:cNvPicPr>
          <p:nvPr/>
        </p:nvPicPr>
        <p:blipFill rotWithShape="1">
          <a:blip r:embed="rId3" cstate="hqprint">
            <a:extLst>
              <a:ext uri="{28A0092B-C50C-407E-A947-70E740481C1C}">
                <a14:useLocalDpi xmlns:a14="http://schemas.microsoft.com/office/drawing/2010/main" val="0"/>
              </a:ext>
            </a:extLst>
          </a:blip>
          <a:srcRect l="10451" t="14306" r="13093" b="23472"/>
          <a:stretch/>
        </p:blipFill>
        <p:spPr bwMode="auto">
          <a:xfrm>
            <a:off x="10207406" y="-1"/>
            <a:ext cx="1984594" cy="1631373"/>
          </a:xfrm>
          <a:prstGeom prst="rect">
            <a:avLst/>
          </a:prstGeom>
          <a:noFill/>
          <a:extLst>
            <a:ext uri="{909E8E84-426E-40DD-AFC4-6F175D3DCCD1}">
              <a14:hiddenFill xmlns:a14="http://schemas.microsoft.com/office/drawing/2010/main">
                <a:solidFill>
                  <a:srgbClr val="FFFFFF"/>
                </a:solidFill>
              </a14:hiddenFill>
            </a:ext>
          </a:extLst>
        </p:spPr>
      </p:pic>
      <p:sp>
        <p:nvSpPr>
          <p:cNvPr id="5" name="Slide Number Placeholder 5">
            <a:extLst>
              <a:ext uri="{FF2B5EF4-FFF2-40B4-BE49-F238E27FC236}">
                <a16:creationId xmlns:a16="http://schemas.microsoft.com/office/drawing/2014/main" id="{8D889824-50EB-D014-654C-72576501B8A8}"/>
              </a:ext>
            </a:extLst>
          </p:cNvPr>
          <p:cNvSpPr txBox="1">
            <a:spLocks/>
          </p:cNvSpPr>
          <p:nvPr/>
        </p:nvSpPr>
        <p:spPr>
          <a:xfrm>
            <a:off x="8610600" y="6356350"/>
            <a:ext cx="2743200" cy="365125"/>
          </a:xfrm>
          <a:prstGeom prst="rect">
            <a:avLst/>
          </a:prstGeom>
        </p:spPr>
        <p:txBody>
          <a:bodyPr vert="horz" lIns="91440" tIns="45720" rIns="91440" bIns="45720" rtlCol="0" anchor="ctr"/>
          <a:lstStyle>
            <a:defPPr>
              <a:defRPr lang="pt-BR"/>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7C5FB69-2CB3-49B9-B4E6-11F1FBD64252}" type="slidenum">
              <a:rPr lang="pt-BR" smtClean="0"/>
              <a:pPr/>
              <a:t>12</a:t>
            </a:fld>
            <a:endParaRPr lang="pt-BR"/>
          </a:p>
        </p:txBody>
      </p:sp>
      <p:sp>
        <p:nvSpPr>
          <p:cNvPr id="7" name="CaixaDeTexto 1">
            <a:extLst>
              <a:ext uri="{FF2B5EF4-FFF2-40B4-BE49-F238E27FC236}">
                <a16:creationId xmlns:a16="http://schemas.microsoft.com/office/drawing/2014/main" id="{DE3258E3-72F8-D5D4-0A1C-E2771C167D43}"/>
              </a:ext>
            </a:extLst>
          </p:cNvPr>
          <p:cNvSpPr txBox="1"/>
          <p:nvPr/>
        </p:nvSpPr>
        <p:spPr>
          <a:xfrm>
            <a:off x="503918" y="311150"/>
            <a:ext cx="9478282" cy="1200329"/>
          </a:xfrm>
          <a:prstGeom prst="rect">
            <a:avLst/>
          </a:prstGeom>
          <a:noFill/>
        </p:spPr>
        <p:txBody>
          <a:bodyPr wrap="square" rtlCol="0">
            <a:spAutoFit/>
          </a:bodyPr>
          <a:lstStyle/>
          <a:p>
            <a:r>
              <a:rPr lang="en-US" sz="3600" b="1" dirty="0"/>
              <a:t>There is enough money, it just isn’t going to the right places</a:t>
            </a:r>
          </a:p>
        </p:txBody>
      </p:sp>
      <p:sp>
        <p:nvSpPr>
          <p:cNvPr id="9" name="TextBox 8">
            <a:extLst>
              <a:ext uri="{FF2B5EF4-FFF2-40B4-BE49-F238E27FC236}">
                <a16:creationId xmlns:a16="http://schemas.microsoft.com/office/drawing/2014/main" id="{521944D8-7215-2136-8654-BC4640471C94}"/>
              </a:ext>
            </a:extLst>
          </p:cNvPr>
          <p:cNvSpPr txBox="1"/>
          <p:nvPr/>
        </p:nvSpPr>
        <p:spPr>
          <a:xfrm>
            <a:off x="1352340" y="2831067"/>
            <a:ext cx="4317461" cy="1800493"/>
          </a:xfrm>
          <a:prstGeom prst="rect">
            <a:avLst/>
          </a:prstGeom>
          <a:noFill/>
        </p:spPr>
        <p:txBody>
          <a:bodyPr wrap="square" rtlCol="0">
            <a:spAutoFit/>
          </a:bodyPr>
          <a:lstStyle/>
          <a:p>
            <a:pPr hangingPunct="0"/>
            <a:r>
              <a:rPr lang="en-US" sz="4000" b="1" spc="-150" dirty="0">
                <a:solidFill>
                  <a:schemeClr val="tx1"/>
                </a:solidFill>
                <a:latin typeface="Calibri" panose="020F0502020204030204" pitchFamily="34" charset="0"/>
                <a:cs typeface="Calibri" panose="020F0502020204030204" pitchFamily="34" charset="0"/>
              </a:rPr>
              <a:t>$2.2 trillion</a:t>
            </a:r>
          </a:p>
          <a:p>
            <a:pPr hangingPunct="0"/>
            <a:r>
              <a:rPr lang="en-US" sz="2400" dirty="0">
                <a:solidFill>
                  <a:schemeClr val="tx1"/>
                </a:solidFill>
                <a:latin typeface="Calibri" panose="020F0502020204030204" pitchFamily="34" charset="0"/>
                <a:ea typeface="Open Sans Light" panose="020B0306030504020204" pitchFamily="34" charset="0"/>
                <a:cs typeface="Calibri" panose="020F0502020204030204" pitchFamily="34" charset="0"/>
              </a:rPr>
              <a:t>Multilateral development banks (MDBs) total assets under management </a:t>
            </a:r>
          </a:p>
        </p:txBody>
      </p:sp>
      <p:sp>
        <p:nvSpPr>
          <p:cNvPr id="11" name="TextBox 10">
            <a:extLst>
              <a:ext uri="{FF2B5EF4-FFF2-40B4-BE49-F238E27FC236}">
                <a16:creationId xmlns:a16="http://schemas.microsoft.com/office/drawing/2014/main" id="{399BB2CD-C735-FBB3-18EB-BCA23DEE2615}"/>
              </a:ext>
            </a:extLst>
          </p:cNvPr>
          <p:cNvSpPr txBox="1"/>
          <p:nvPr/>
        </p:nvSpPr>
        <p:spPr>
          <a:xfrm>
            <a:off x="6574143" y="2831068"/>
            <a:ext cx="4072914" cy="1815882"/>
          </a:xfrm>
          <a:prstGeom prst="rect">
            <a:avLst/>
          </a:prstGeom>
          <a:noFill/>
        </p:spPr>
        <p:txBody>
          <a:bodyPr wrap="square" rtlCol="0">
            <a:spAutoFit/>
          </a:bodyPr>
          <a:lstStyle/>
          <a:p>
            <a:pPr lvl="1" hangingPunct="0"/>
            <a:r>
              <a:rPr lang="en-US" sz="4000" b="1" spc="-150" dirty="0">
                <a:solidFill>
                  <a:schemeClr val="tx1"/>
                </a:solidFill>
                <a:latin typeface="Calibri" panose="020F0502020204030204" pitchFamily="34" charset="0"/>
                <a:cs typeface="Calibri" panose="020F0502020204030204" pitchFamily="34" charset="0"/>
              </a:rPr>
              <a:t>$20.2 trillion</a:t>
            </a:r>
          </a:p>
          <a:p>
            <a:pPr lvl="1" hangingPunct="0"/>
            <a:r>
              <a:rPr lang="en-US" sz="2400" dirty="0">
                <a:solidFill>
                  <a:schemeClr val="tx1"/>
                </a:solidFill>
                <a:latin typeface="Calibri" panose="020F0502020204030204" pitchFamily="34" charset="0"/>
                <a:ea typeface="Open Sans Light" panose="020B0306030504020204" pitchFamily="34" charset="0"/>
                <a:cs typeface="Calibri" panose="020F0502020204030204" pitchFamily="34" charset="0"/>
              </a:rPr>
              <a:t>National development banks (NDBs) total assets under management</a:t>
            </a:r>
          </a:p>
        </p:txBody>
      </p:sp>
    </p:spTree>
    <p:extLst>
      <p:ext uri="{BB962C8B-B14F-4D97-AF65-F5344CB8AC3E}">
        <p14:creationId xmlns:p14="http://schemas.microsoft.com/office/powerpoint/2010/main" val="13488689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C4193AF7-DCF5-4E0F-5BC4-6E24A53E4967}"/>
              </a:ext>
            </a:extLst>
          </p:cNvPr>
          <p:cNvSpPr txBox="1"/>
          <p:nvPr/>
        </p:nvSpPr>
        <p:spPr>
          <a:xfrm>
            <a:off x="2725483" y="3090446"/>
            <a:ext cx="6741033" cy="677108"/>
          </a:xfrm>
          <a:prstGeom prst="rect">
            <a:avLst/>
          </a:prstGeom>
          <a:noFill/>
        </p:spPr>
        <p:txBody>
          <a:bodyPr wrap="square" lIns="91440" tIns="45720" rIns="91440" bIns="45720" rtlCol="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800" b="1" i="0" u="none" strike="noStrike" kern="1200" cap="none" spc="0" normalizeH="0" baseline="0" noProof="0" dirty="0">
                <a:ln>
                  <a:noFill/>
                </a:ln>
                <a:solidFill>
                  <a:prstClr val="white"/>
                </a:solidFill>
                <a:effectLst/>
                <a:uLnTx/>
                <a:uFillTx/>
                <a:latin typeface="Aptos Display" panose="02110004020202020204"/>
                <a:ea typeface="+mn-ea"/>
                <a:cs typeface="+mn-cs"/>
              </a:rPr>
              <a:t>3. Financing the green transition </a:t>
            </a:r>
          </a:p>
        </p:txBody>
      </p:sp>
    </p:spTree>
    <p:extLst>
      <p:ext uri="{BB962C8B-B14F-4D97-AF65-F5344CB8AC3E}">
        <p14:creationId xmlns:p14="http://schemas.microsoft.com/office/powerpoint/2010/main" val="30854859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928B8C-8C63-5F32-C976-FBA9C11C1F9D}"/>
            </a:ext>
          </a:extLst>
        </p:cNvPr>
        <p:cNvGrpSpPr/>
        <p:nvPr/>
      </p:nvGrpSpPr>
      <p:grpSpPr>
        <a:xfrm>
          <a:off x="0" y="0"/>
          <a:ext cx="0" cy="0"/>
          <a:chOff x="0" y="0"/>
          <a:chExt cx="0" cy="0"/>
        </a:xfrm>
      </p:grpSpPr>
      <p:sp>
        <p:nvSpPr>
          <p:cNvPr id="3" name="CaixaDeTexto 2">
            <a:extLst>
              <a:ext uri="{FF2B5EF4-FFF2-40B4-BE49-F238E27FC236}">
                <a16:creationId xmlns:a16="http://schemas.microsoft.com/office/drawing/2014/main" id="{FF2EFB33-A1DB-4967-652C-4B080A642B48}"/>
              </a:ext>
            </a:extLst>
          </p:cNvPr>
          <p:cNvSpPr txBox="1"/>
          <p:nvPr/>
        </p:nvSpPr>
        <p:spPr>
          <a:xfrm>
            <a:off x="1742081" y="3110378"/>
            <a:ext cx="9253667" cy="1107996"/>
          </a:xfrm>
          <a:prstGeom prst="rect">
            <a:avLst/>
          </a:prstGeom>
          <a:noFill/>
        </p:spPr>
        <p:txBody>
          <a:bodyPr wrap="square" rtlCol="0">
            <a:spAutoFit/>
          </a:bodyPr>
          <a:lstStyle/>
          <a:p>
            <a:pPr algn="just"/>
            <a:r>
              <a:rPr lang="en-CA" sz="2200" b="1" dirty="0"/>
              <a:t>G20 countries—especially high-income G20 countries—should show leadership by providing and scaling up the financing required </a:t>
            </a:r>
            <a:r>
              <a:rPr lang="en-CA" sz="2200" dirty="0"/>
              <a:t>for economies to transform. </a:t>
            </a:r>
          </a:p>
        </p:txBody>
      </p:sp>
      <p:sp>
        <p:nvSpPr>
          <p:cNvPr id="4" name="Rectangle 3">
            <a:extLst>
              <a:ext uri="{FF2B5EF4-FFF2-40B4-BE49-F238E27FC236}">
                <a16:creationId xmlns:a16="http://schemas.microsoft.com/office/drawing/2014/main" id="{CDF37FFD-32E8-F1A8-2F01-7C3133B7C45A}"/>
              </a:ext>
            </a:extLst>
          </p:cNvPr>
          <p:cNvSpPr/>
          <p:nvPr/>
        </p:nvSpPr>
        <p:spPr>
          <a:xfrm>
            <a:off x="1742081" y="2451409"/>
            <a:ext cx="2496995" cy="508000"/>
          </a:xfrm>
          <a:prstGeom prst="rect">
            <a:avLst/>
          </a:prstGeom>
          <a:solidFill>
            <a:srgbClr val="1C6EA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Recommendation 7</a:t>
            </a:r>
          </a:p>
        </p:txBody>
      </p:sp>
      <p:pic>
        <p:nvPicPr>
          <p:cNvPr id="6" name="Picture 5" descr="Image">
            <a:extLst>
              <a:ext uri="{FF2B5EF4-FFF2-40B4-BE49-F238E27FC236}">
                <a16:creationId xmlns:a16="http://schemas.microsoft.com/office/drawing/2014/main" id="{9EFDE317-CCCC-BDB5-CED1-AD38146F2018}"/>
              </a:ext>
            </a:extLst>
          </p:cNvPr>
          <p:cNvPicPr>
            <a:picLocks noChangeAspect="1" noChangeArrowheads="1"/>
          </p:cNvPicPr>
          <p:nvPr/>
        </p:nvPicPr>
        <p:blipFill rotWithShape="1">
          <a:blip r:embed="rId3" cstate="hqprint">
            <a:extLst>
              <a:ext uri="{28A0092B-C50C-407E-A947-70E740481C1C}">
                <a14:useLocalDpi xmlns:a14="http://schemas.microsoft.com/office/drawing/2010/main" val="0"/>
              </a:ext>
            </a:extLst>
          </a:blip>
          <a:srcRect l="10451" t="14306" r="13093" b="23472"/>
          <a:stretch/>
        </p:blipFill>
        <p:spPr bwMode="auto">
          <a:xfrm>
            <a:off x="10207406" y="-1"/>
            <a:ext cx="1984594" cy="1631373"/>
          </a:xfrm>
          <a:prstGeom prst="rect">
            <a:avLst/>
          </a:prstGeom>
          <a:noFill/>
          <a:extLst>
            <a:ext uri="{909E8E84-426E-40DD-AFC4-6F175D3DCCD1}">
              <a14:hiddenFill xmlns:a14="http://schemas.microsoft.com/office/drawing/2010/main">
                <a:solidFill>
                  <a:srgbClr val="FFFFFF"/>
                </a:solidFill>
              </a14:hiddenFill>
            </a:ext>
          </a:extLst>
        </p:spPr>
      </p:pic>
      <p:sp>
        <p:nvSpPr>
          <p:cNvPr id="5" name="Slide Number Placeholder 5">
            <a:extLst>
              <a:ext uri="{FF2B5EF4-FFF2-40B4-BE49-F238E27FC236}">
                <a16:creationId xmlns:a16="http://schemas.microsoft.com/office/drawing/2014/main" id="{3E7386B2-86F0-1E60-9EE6-E5345A2C4D9C}"/>
              </a:ext>
            </a:extLst>
          </p:cNvPr>
          <p:cNvSpPr txBox="1">
            <a:spLocks/>
          </p:cNvSpPr>
          <p:nvPr/>
        </p:nvSpPr>
        <p:spPr>
          <a:xfrm>
            <a:off x="8610600" y="6356350"/>
            <a:ext cx="2743200" cy="365125"/>
          </a:xfrm>
          <a:prstGeom prst="rect">
            <a:avLst/>
          </a:prstGeom>
        </p:spPr>
        <p:txBody>
          <a:bodyPr vert="horz" lIns="91440" tIns="45720" rIns="91440" bIns="45720" rtlCol="0" anchor="ctr"/>
          <a:lstStyle>
            <a:defPPr>
              <a:defRPr lang="pt-BR"/>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7C5FB69-2CB3-49B9-B4E6-11F1FBD64252}" type="slidenum">
              <a:rPr lang="pt-BR" smtClean="0"/>
              <a:pPr/>
              <a:t>14</a:t>
            </a:fld>
            <a:endParaRPr lang="pt-BR"/>
          </a:p>
        </p:txBody>
      </p:sp>
    </p:spTree>
    <p:extLst>
      <p:ext uri="{BB962C8B-B14F-4D97-AF65-F5344CB8AC3E}">
        <p14:creationId xmlns:p14="http://schemas.microsoft.com/office/powerpoint/2010/main" val="39022709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ixaDeTexto 2">
            <a:extLst>
              <a:ext uri="{FF2B5EF4-FFF2-40B4-BE49-F238E27FC236}">
                <a16:creationId xmlns:a16="http://schemas.microsoft.com/office/drawing/2014/main" id="{E6C6601A-2BBE-CF3A-BC89-42861D1CB936}"/>
              </a:ext>
            </a:extLst>
          </p:cNvPr>
          <p:cNvSpPr txBox="1"/>
          <p:nvPr/>
        </p:nvSpPr>
        <p:spPr>
          <a:xfrm>
            <a:off x="1053153" y="1782341"/>
            <a:ext cx="10036268" cy="4185761"/>
          </a:xfrm>
          <a:prstGeom prst="rect">
            <a:avLst/>
          </a:prstGeom>
          <a:noFill/>
        </p:spPr>
        <p:txBody>
          <a:bodyPr wrap="square" rtlCol="0">
            <a:spAutoFit/>
          </a:bodyPr>
          <a:lstStyle/>
          <a:p>
            <a:pPr algn="just"/>
            <a:r>
              <a:rPr lang="en-CA" sz="2400" b="1" dirty="0"/>
              <a:t>The G20 should reinforce existing calls for an equitable global financial architecture that supports countries’ ability to create fiscal space and raise capital for green investment.</a:t>
            </a:r>
            <a:r>
              <a:rPr lang="en-CA" sz="2400" dirty="0"/>
              <a:t> This includes:</a:t>
            </a:r>
          </a:p>
          <a:p>
            <a:pPr marL="342900" indent="-342900" algn="just">
              <a:spcBef>
                <a:spcPts val="1200"/>
              </a:spcBef>
              <a:spcAft>
                <a:spcPts val="1200"/>
              </a:spcAft>
              <a:buFontTx/>
              <a:buChar char="-"/>
            </a:pPr>
            <a:r>
              <a:rPr lang="en-CA" sz="2400" dirty="0"/>
              <a:t>Access to cheaper long-term capital</a:t>
            </a:r>
          </a:p>
          <a:p>
            <a:pPr marL="342900" indent="-342900" algn="just">
              <a:spcAft>
                <a:spcPts val="1200"/>
              </a:spcAft>
              <a:buFontTx/>
              <a:buChar char="-"/>
            </a:pPr>
            <a:r>
              <a:rPr lang="en-CA" sz="2400" dirty="0"/>
              <a:t>Improvements in domestic resource mobilization, carbon taxes and other international levies</a:t>
            </a:r>
          </a:p>
          <a:p>
            <a:pPr marL="342900" indent="-342900" algn="just">
              <a:spcAft>
                <a:spcPts val="1200"/>
              </a:spcAft>
              <a:buFontTx/>
              <a:buChar char="-"/>
            </a:pPr>
            <a:r>
              <a:rPr lang="en-CA" sz="2400" dirty="0"/>
              <a:t>Issuance and on-lending of SDRs </a:t>
            </a:r>
          </a:p>
          <a:p>
            <a:pPr marL="342900" indent="-342900" algn="just">
              <a:spcAft>
                <a:spcPts val="1200"/>
              </a:spcAft>
              <a:buFontTx/>
              <a:buChar char="-"/>
            </a:pPr>
            <a:r>
              <a:rPr lang="en-CA" sz="2400" dirty="0"/>
              <a:t>Adequate funding of MDBs and the IMF</a:t>
            </a:r>
          </a:p>
          <a:p>
            <a:pPr marL="342900" indent="-342900" algn="just">
              <a:spcAft>
                <a:spcPts val="1200"/>
              </a:spcAft>
              <a:buFontTx/>
              <a:buChar char="-"/>
            </a:pPr>
            <a:r>
              <a:rPr lang="en-CA" sz="2400" dirty="0"/>
              <a:t>Improvements in the debt management and resolution system</a:t>
            </a:r>
          </a:p>
        </p:txBody>
      </p:sp>
      <p:sp>
        <p:nvSpPr>
          <p:cNvPr id="4" name="Rectangle 3">
            <a:extLst>
              <a:ext uri="{FF2B5EF4-FFF2-40B4-BE49-F238E27FC236}">
                <a16:creationId xmlns:a16="http://schemas.microsoft.com/office/drawing/2014/main" id="{98ABF8FD-4341-AF38-A04B-75FD1905086C}"/>
              </a:ext>
            </a:extLst>
          </p:cNvPr>
          <p:cNvSpPr/>
          <p:nvPr/>
        </p:nvSpPr>
        <p:spPr>
          <a:xfrm>
            <a:off x="1053153" y="1123372"/>
            <a:ext cx="2496995" cy="508000"/>
          </a:xfrm>
          <a:prstGeom prst="rect">
            <a:avLst/>
          </a:prstGeom>
          <a:solidFill>
            <a:srgbClr val="1C6EA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Recommendation 8</a:t>
            </a:r>
          </a:p>
        </p:txBody>
      </p:sp>
      <p:pic>
        <p:nvPicPr>
          <p:cNvPr id="2" name="Picture 1" descr="Image">
            <a:extLst>
              <a:ext uri="{FF2B5EF4-FFF2-40B4-BE49-F238E27FC236}">
                <a16:creationId xmlns:a16="http://schemas.microsoft.com/office/drawing/2014/main" id="{EA067F37-DC65-E2D6-9660-DD9A3EFA0579}"/>
              </a:ext>
            </a:extLst>
          </p:cNvPr>
          <p:cNvPicPr>
            <a:picLocks noChangeAspect="1" noChangeArrowheads="1"/>
          </p:cNvPicPr>
          <p:nvPr/>
        </p:nvPicPr>
        <p:blipFill rotWithShape="1">
          <a:blip r:embed="rId3" cstate="hqprint">
            <a:extLst>
              <a:ext uri="{28A0092B-C50C-407E-A947-70E740481C1C}">
                <a14:useLocalDpi xmlns:a14="http://schemas.microsoft.com/office/drawing/2010/main" val="0"/>
              </a:ext>
            </a:extLst>
          </a:blip>
          <a:srcRect l="10451" t="14306" r="13093" b="23472"/>
          <a:stretch/>
        </p:blipFill>
        <p:spPr bwMode="auto">
          <a:xfrm>
            <a:off x="10207406" y="-1"/>
            <a:ext cx="1984594" cy="1631373"/>
          </a:xfrm>
          <a:prstGeom prst="rect">
            <a:avLst/>
          </a:prstGeom>
          <a:noFill/>
          <a:extLst>
            <a:ext uri="{909E8E84-426E-40DD-AFC4-6F175D3DCCD1}">
              <a14:hiddenFill xmlns:a14="http://schemas.microsoft.com/office/drawing/2010/main">
                <a:solidFill>
                  <a:srgbClr val="FFFFFF"/>
                </a:solidFill>
              </a14:hiddenFill>
            </a:ext>
          </a:extLst>
        </p:spPr>
      </p:pic>
      <p:sp>
        <p:nvSpPr>
          <p:cNvPr id="7" name="Slide Number Placeholder 5">
            <a:extLst>
              <a:ext uri="{FF2B5EF4-FFF2-40B4-BE49-F238E27FC236}">
                <a16:creationId xmlns:a16="http://schemas.microsoft.com/office/drawing/2014/main" id="{D4F8CCD8-A4F2-610D-8EC6-D556634A0B2A}"/>
              </a:ext>
            </a:extLst>
          </p:cNvPr>
          <p:cNvSpPr txBox="1">
            <a:spLocks/>
          </p:cNvSpPr>
          <p:nvPr/>
        </p:nvSpPr>
        <p:spPr>
          <a:xfrm>
            <a:off x="8610600" y="6356350"/>
            <a:ext cx="2743200" cy="365125"/>
          </a:xfrm>
          <a:prstGeom prst="rect">
            <a:avLst/>
          </a:prstGeom>
        </p:spPr>
        <p:txBody>
          <a:bodyPr vert="horz" lIns="91440" tIns="45720" rIns="91440" bIns="45720" rtlCol="0" anchor="ctr"/>
          <a:lstStyle>
            <a:defPPr>
              <a:defRPr lang="pt-BR"/>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7C5FB69-2CB3-49B9-B4E6-11F1FBD64252}" type="slidenum">
              <a:rPr lang="pt-BR" smtClean="0"/>
              <a:pPr/>
              <a:t>15</a:t>
            </a:fld>
            <a:endParaRPr lang="pt-BR"/>
          </a:p>
        </p:txBody>
      </p:sp>
    </p:spTree>
    <p:extLst>
      <p:ext uri="{BB962C8B-B14F-4D97-AF65-F5344CB8AC3E}">
        <p14:creationId xmlns:p14="http://schemas.microsoft.com/office/powerpoint/2010/main" val="40176057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ixaDeTexto 2">
            <a:extLst>
              <a:ext uri="{FF2B5EF4-FFF2-40B4-BE49-F238E27FC236}">
                <a16:creationId xmlns:a16="http://schemas.microsoft.com/office/drawing/2014/main" id="{E6C6601A-2BBE-CF3A-BC89-42861D1CB936}"/>
              </a:ext>
            </a:extLst>
          </p:cNvPr>
          <p:cNvSpPr txBox="1"/>
          <p:nvPr/>
        </p:nvSpPr>
        <p:spPr>
          <a:xfrm>
            <a:off x="1351313" y="2117120"/>
            <a:ext cx="9260893" cy="1107996"/>
          </a:xfrm>
          <a:prstGeom prst="rect">
            <a:avLst/>
          </a:prstGeom>
          <a:noFill/>
        </p:spPr>
        <p:txBody>
          <a:bodyPr wrap="square" rtlCol="0">
            <a:spAutoFit/>
          </a:bodyPr>
          <a:lstStyle/>
          <a:p>
            <a:pPr algn="just"/>
            <a:r>
              <a:rPr lang="en-GB" sz="2200" b="0" i="0" dirty="0">
                <a:solidFill>
                  <a:srgbClr val="000000"/>
                </a:solidFill>
                <a:effectLst/>
                <a:latin typeface="WordVisi_MSFontService"/>
              </a:rPr>
              <a:t>The G20 should emphasize the role of public </a:t>
            </a:r>
            <a:r>
              <a:rPr lang="en-GB" sz="2200" dirty="0">
                <a:solidFill>
                  <a:srgbClr val="000000"/>
                </a:solidFill>
                <a:latin typeface="WordVisi_MSFontService"/>
              </a:rPr>
              <a:t>d</a:t>
            </a:r>
            <a:r>
              <a:rPr lang="en-GB" sz="2200" b="0" i="0" dirty="0">
                <a:solidFill>
                  <a:srgbClr val="000000"/>
                </a:solidFill>
                <a:effectLst/>
                <a:latin typeface="WordVisi_MSFontService"/>
              </a:rPr>
              <a:t>evelopment </a:t>
            </a:r>
            <a:r>
              <a:rPr lang="en-GB" sz="2200" dirty="0">
                <a:solidFill>
                  <a:srgbClr val="000000"/>
                </a:solidFill>
                <a:latin typeface="WordVisi_MSFontService"/>
              </a:rPr>
              <a:t>b</a:t>
            </a:r>
            <a:r>
              <a:rPr lang="en-GB" sz="2200" b="0" i="0" dirty="0">
                <a:solidFill>
                  <a:srgbClr val="000000"/>
                </a:solidFill>
                <a:effectLst/>
                <a:latin typeface="WordVisi_MSFontService"/>
              </a:rPr>
              <a:t>anks, including </a:t>
            </a:r>
            <a:r>
              <a:rPr lang="en-GB" sz="2200" dirty="0">
                <a:solidFill>
                  <a:srgbClr val="000000"/>
                </a:solidFill>
                <a:latin typeface="WordVisi_MSFontService"/>
              </a:rPr>
              <a:t>national, regional and multilateral development banks (NDBs, RDBs, MDBs) and</a:t>
            </a:r>
            <a:r>
              <a:rPr lang="en-GB" sz="2200" b="0" i="0" dirty="0">
                <a:solidFill>
                  <a:srgbClr val="000000"/>
                </a:solidFill>
                <a:effectLst/>
                <a:latin typeface="WordVisi_MSFontService"/>
              </a:rPr>
              <a:t> </a:t>
            </a:r>
            <a:r>
              <a:rPr lang="en-GB" sz="2200" b="1" i="0" dirty="0">
                <a:solidFill>
                  <a:srgbClr val="000000"/>
                </a:solidFill>
                <a:effectLst/>
                <a:latin typeface="WordVisi_MSFontService"/>
              </a:rPr>
              <a:t>empower NDBs to deliver patient long-term, NDC-oriented lending.</a:t>
            </a:r>
            <a:endParaRPr lang="en-CA" sz="2200" dirty="0"/>
          </a:p>
        </p:txBody>
      </p:sp>
      <p:sp>
        <p:nvSpPr>
          <p:cNvPr id="4" name="Rectangle 3">
            <a:extLst>
              <a:ext uri="{FF2B5EF4-FFF2-40B4-BE49-F238E27FC236}">
                <a16:creationId xmlns:a16="http://schemas.microsoft.com/office/drawing/2014/main" id="{98ABF8FD-4341-AF38-A04B-75FD1905086C}"/>
              </a:ext>
            </a:extLst>
          </p:cNvPr>
          <p:cNvSpPr/>
          <p:nvPr/>
        </p:nvSpPr>
        <p:spPr>
          <a:xfrm>
            <a:off x="1351314" y="1458151"/>
            <a:ext cx="2496995" cy="508000"/>
          </a:xfrm>
          <a:prstGeom prst="rect">
            <a:avLst/>
          </a:prstGeom>
          <a:solidFill>
            <a:srgbClr val="1C6EA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Recommendation 9</a:t>
            </a:r>
          </a:p>
        </p:txBody>
      </p:sp>
      <p:pic>
        <p:nvPicPr>
          <p:cNvPr id="2" name="Picture 1" descr="Image">
            <a:extLst>
              <a:ext uri="{FF2B5EF4-FFF2-40B4-BE49-F238E27FC236}">
                <a16:creationId xmlns:a16="http://schemas.microsoft.com/office/drawing/2014/main" id="{B05579DF-8A73-E869-4FE8-34D04F18AA2C}"/>
              </a:ext>
            </a:extLst>
          </p:cNvPr>
          <p:cNvPicPr>
            <a:picLocks noChangeAspect="1" noChangeArrowheads="1"/>
          </p:cNvPicPr>
          <p:nvPr/>
        </p:nvPicPr>
        <p:blipFill rotWithShape="1">
          <a:blip r:embed="rId3" cstate="hqprint">
            <a:extLst>
              <a:ext uri="{28A0092B-C50C-407E-A947-70E740481C1C}">
                <a14:useLocalDpi xmlns:a14="http://schemas.microsoft.com/office/drawing/2010/main" val="0"/>
              </a:ext>
            </a:extLst>
          </a:blip>
          <a:srcRect l="10451" t="14306" r="13093" b="23472"/>
          <a:stretch/>
        </p:blipFill>
        <p:spPr bwMode="auto">
          <a:xfrm>
            <a:off x="10207406" y="-1"/>
            <a:ext cx="1984594" cy="1631373"/>
          </a:xfrm>
          <a:prstGeom prst="rect">
            <a:avLst/>
          </a:prstGeom>
          <a:noFill/>
          <a:extLst>
            <a:ext uri="{909E8E84-426E-40DD-AFC4-6F175D3DCCD1}">
              <a14:hiddenFill xmlns:a14="http://schemas.microsoft.com/office/drawing/2010/main">
                <a:solidFill>
                  <a:srgbClr val="FFFFFF"/>
                </a:solidFill>
              </a14:hiddenFill>
            </a:ext>
          </a:extLst>
        </p:spPr>
      </p:pic>
      <p:sp>
        <p:nvSpPr>
          <p:cNvPr id="6" name="Slide Number Placeholder 5">
            <a:extLst>
              <a:ext uri="{FF2B5EF4-FFF2-40B4-BE49-F238E27FC236}">
                <a16:creationId xmlns:a16="http://schemas.microsoft.com/office/drawing/2014/main" id="{978205F5-ADF6-624B-421C-2126BA38E3D6}"/>
              </a:ext>
            </a:extLst>
          </p:cNvPr>
          <p:cNvSpPr txBox="1">
            <a:spLocks/>
          </p:cNvSpPr>
          <p:nvPr/>
        </p:nvSpPr>
        <p:spPr>
          <a:xfrm>
            <a:off x="8610600" y="6356350"/>
            <a:ext cx="2743200" cy="365125"/>
          </a:xfrm>
          <a:prstGeom prst="rect">
            <a:avLst/>
          </a:prstGeom>
        </p:spPr>
        <p:txBody>
          <a:bodyPr vert="horz" lIns="91440" tIns="45720" rIns="91440" bIns="45720" rtlCol="0" anchor="ctr"/>
          <a:lstStyle>
            <a:defPPr>
              <a:defRPr lang="pt-BR"/>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7C5FB69-2CB3-49B9-B4E6-11F1FBD64252}" type="slidenum">
              <a:rPr lang="pt-BR" smtClean="0"/>
              <a:pPr/>
              <a:t>16</a:t>
            </a:fld>
            <a:endParaRPr lang="pt-BR"/>
          </a:p>
        </p:txBody>
      </p:sp>
      <p:sp>
        <p:nvSpPr>
          <p:cNvPr id="5" name="CaixaDeTexto 2">
            <a:extLst>
              <a:ext uri="{FF2B5EF4-FFF2-40B4-BE49-F238E27FC236}">
                <a16:creationId xmlns:a16="http://schemas.microsoft.com/office/drawing/2014/main" id="{C4A0D622-8D8C-E7B6-3C8E-ECB9BCA61B72}"/>
              </a:ext>
            </a:extLst>
          </p:cNvPr>
          <p:cNvSpPr txBox="1"/>
          <p:nvPr/>
        </p:nvSpPr>
        <p:spPr>
          <a:xfrm>
            <a:off x="1351314" y="4087969"/>
            <a:ext cx="9260892" cy="769441"/>
          </a:xfrm>
          <a:prstGeom prst="rect">
            <a:avLst/>
          </a:prstGeom>
          <a:noFill/>
        </p:spPr>
        <p:txBody>
          <a:bodyPr wrap="square" rtlCol="0">
            <a:spAutoFit/>
          </a:bodyPr>
          <a:lstStyle/>
          <a:p>
            <a:pPr algn="just"/>
            <a:r>
              <a:rPr lang="en-GB" sz="2200" dirty="0"/>
              <a:t>The G20 should </a:t>
            </a:r>
            <a:r>
              <a:rPr lang="en-GB" sz="2200" b="1" dirty="0"/>
              <a:t>align the financing strategies of NDBs, RDBs, and MDBs </a:t>
            </a:r>
            <a:r>
              <a:rPr lang="en-GB" sz="2200" dirty="0"/>
              <a:t>to respond to global and regional climate challenges. </a:t>
            </a:r>
            <a:endParaRPr lang="en-CA" sz="2200" dirty="0"/>
          </a:p>
        </p:txBody>
      </p:sp>
      <p:sp>
        <p:nvSpPr>
          <p:cNvPr id="7" name="Rectangle 6">
            <a:extLst>
              <a:ext uri="{FF2B5EF4-FFF2-40B4-BE49-F238E27FC236}">
                <a16:creationId xmlns:a16="http://schemas.microsoft.com/office/drawing/2014/main" id="{4F2D7283-8064-5548-9CE1-4D04E4163AB3}"/>
              </a:ext>
            </a:extLst>
          </p:cNvPr>
          <p:cNvSpPr/>
          <p:nvPr/>
        </p:nvSpPr>
        <p:spPr>
          <a:xfrm>
            <a:off x="1351314" y="3429000"/>
            <a:ext cx="2496995" cy="508000"/>
          </a:xfrm>
          <a:prstGeom prst="rect">
            <a:avLst/>
          </a:prstGeom>
          <a:solidFill>
            <a:srgbClr val="1C6EA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Recommendation 10</a:t>
            </a:r>
          </a:p>
        </p:txBody>
      </p:sp>
    </p:spTree>
    <p:extLst>
      <p:ext uri="{BB962C8B-B14F-4D97-AF65-F5344CB8AC3E}">
        <p14:creationId xmlns:p14="http://schemas.microsoft.com/office/powerpoint/2010/main" val="28632286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ixaDeTexto 2">
            <a:extLst>
              <a:ext uri="{FF2B5EF4-FFF2-40B4-BE49-F238E27FC236}">
                <a16:creationId xmlns:a16="http://schemas.microsoft.com/office/drawing/2014/main" id="{E6C6601A-2BBE-CF3A-BC89-42861D1CB936}"/>
              </a:ext>
            </a:extLst>
          </p:cNvPr>
          <p:cNvSpPr txBox="1"/>
          <p:nvPr/>
        </p:nvSpPr>
        <p:spPr>
          <a:xfrm>
            <a:off x="1446001" y="2880357"/>
            <a:ext cx="10036268" cy="1569660"/>
          </a:xfrm>
          <a:prstGeom prst="rect">
            <a:avLst/>
          </a:prstGeom>
          <a:noFill/>
        </p:spPr>
        <p:txBody>
          <a:bodyPr wrap="square" rtlCol="0">
            <a:spAutoFit/>
          </a:bodyPr>
          <a:lstStyle/>
          <a:p>
            <a:r>
              <a:rPr lang="en-GB" sz="2400" b="1" dirty="0"/>
              <a:t>The G20 Sustainable Finance Working Group, NGFS and </a:t>
            </a:r>
            <a:r>
              <a:rPr lang="en-GB" sz="2400" dirty="0"/>
              <a:t>G20 Global Partnership for Financial Inclusion</a:t>
            </a:r>
            <a:r>
              <a:rPr lang="en-GB" sz="2400" b="1" dirty="0"/>
              <a:t> should work together to develop strategies for enhancing inclusive green finance.</a:t>
            </a:r>
            <a:r>
              <a:rPr lang="en-GB" sz="2400" dirty="0"/>
              <a:t> </a:t>
            </a:r>
            <a:r>
              <a:rPr lang="en-CA" sz="2400" dirty="0"/>
              <a:t/>
            </a:r>
            <a:br>
              <a:rPr lang="en-CA" sz="2400" dirty="0"/>
            </a:br>
            <a:endParaRPr lang="en-CA" sz="2400" dirty="0"/>
          </a:p>
        </p:txBody>
      </p:sp>
      <p:sp>
        <p:nvSpPr>
          <p:cNvPr id="4" name="Rectangle 3">
            <a:extLst>
              <a:ext uri="{FF2B5EF4-FFF2-40B4-BE49-F238E27FC236}">
                <a16:creationId xmlns:a16="http://schemas.microsoft.com/office/drawing/2014/main" id="{98ABF8FD-4341-AF38-A04B-75FD1905086C}"/>
              </a:ext>
            </a:extLst>
          </p:cNvPr>
          <p:cNvSpPr/>
          <p:nvPr/>
        </p:nvSpPr>
        <p:spPr>
          <a:xfrm>
            <a:off x="1446001" y="2221388"/>
            <a:ext cx="2496995" cy="508000"/>
          </a:xfrm>
          <a:prstGeom prst="rect">
            <a:avLst/>
          </a:prstGeom>
          <a:solidFill>
            <a:srgbClr val="1C6EA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Recommendation 11</a:t>
            </a:r>
          </a:p>
        </p:txBody>
      </p:sp>
      <p:pic>
        <p:nvPicPr>
          <p:cNvPr id="2" name="Picture 1" descr="Image">
            <a:extLst>
              <a:ext uri="{FF2B5EF4-FFF2-40B4-BE49-F238E27FC236}">
                <a16:creationId xmlns:a16="http://schemas.microsoft.com/office/drawing/2014/main" id="{3FC79FC1-CDEB-24F2-9FB5-2C494560E5AB}"/>
              </a:ext>
            </a:extLst>
          </p:cNvPr>
          <p:cNvPicPr>
            <a:picLocks noChangeAspect="1" noChangeArrowheads="1"/>
          </p:cNvPicPr>
          <p:nvPr/>
        </p:nvPicPr>
        <p:blipFill rotWithShape="1">
          <a:blip r:embed="rId3" cstate="hqprint">
            <a:extLst>
              <a:ext uri="{28A0092B-C50C-407E-A947-70E740481C1C}">
                <a14:useLocalDpi xmlns:a14="http://schemas.microsoft.com/office/drawing/2010/main" val="0"/>
              </a:ext>
            </a:extLst>
          </a:blip>
          <a:srcRect l="10451" t="14306" r="13093" b="23472"/>
          <a:stretch/>
        </p:blipFill>
        <p:spPr bwMode="auto">
          <a:xfrm>
            <a:off x="10207406" y="-1"/>
            <a:ext cx="1984594" cy="1631373"/>
          </a:xfrm>
          <a:prstGeom prst="rect">
            <a:avLst/>
          </a:prstGeom>
          <a:noFill/>
          <a:extLst>
            <a:ext uri="{909E8E84-426E-40DD-AFC4-6F175D3DCCD1}">
              <a14:hiddenFill xmlns:a14="http://schemas.microsoft.com/office/drawing/2010/main">
                <a:solidFill>
                  <a:srgbClr val="FFFFFF"/>
                </a:solidFill>
              </a14:hiddenFill>
            </a:ext>
          </a:extLst>
        </p:spPr>
      </p:pic>
      <p:sp>
        <p:nvSpPr>
          <p:cNvPr id="6" name="Slide Number Placeholder 5">
            <a:extLst>
              <a:ext uri="{FF2B5EF4-FFF2-40B4-BE49-F238E27FC236}">
                <a16:creationId xmlns:a16="http://schemas.microsoft.com/office/drawing/2014/main" id="{42AE64B8-CB62-9846-F6D8-8FCEECF588BF}"/>
              </a:ext>
            </a:extLst>
          </p:cNvPr>
          <p:cNvSpPr txBox="1">
            <a:spLocks/>
          </p:cNvSpPr>
          <p:nvPr/>
        </p:nvSpPr>
        <p:spPr>
          <a:xfrm>
            <a:off x="8610600" y="6356350"/>
            <a:ext cx="2743200" cy="365125"/>
          </a:xfrm>
          <a:prstGeom prst="rect">
            <a:avLst/>
          </a:prstGeom>
        </p:spPr>
        <p:txBody>
          <a:bodyPr vert="horz" lIns="91440" tIns="45720" rIns="91440" bIns="45720" rtlCol="0" anchor="ctr"/>
          <a:lstStyle>
            <a:defPPr>
              <a:defRPr lang="pt-BR"/>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7C5FB69-2CB3-49B9-B4E6-11F1FBD64252}" type="slidenum">
              <a:rPr lang="pt-BR" smtClean="0"/>
              <a:pPr/>
              <a:t>17</a:t>
            </a:fld>
            <a:endParaRPr lang="pt-BR"/>
          </a:p>
        </p:txBody>
      </p:sp>
    </p:spTree>
    <p:extLst>
      <p:ext uri="{BB962C8B-B14F-4D97-AF65-F5344CB8AC3E}">
        <p14:creationId xmlns:p14="http://schemas.microsoft.com/office/powerpoint/2010/main" val="18011209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ixaDeTexto 2">
            <a:extLst>
              <a:ext uri="{FF2B5EF4-FFF2-40B4-BE49-F238E27FC236}">
                <a16:creationId xmlns:a16="http://schemas.microsoft.com/office/drawing/2014/main" id="{E6C6601A-2BBE-CF3A-BC89-42861D1CB936}"/>
              </a:ext>
            </a:extLst>
          </p:cNvPr>
          <p:cNvSpPr txBox="1"/>
          <p:nvPr/>
        </p:nvSpPr>
        <p:spPr>
          <a:xfrm>
            <a:off x="1077866" y="1692823"/>
            <a:ext cx="10036268" cy="4493538"/>
          </a:xfrm>
          <a:prstGeom prst="rect">
            <a:avLst/>
          </a:prstGeom>
          <a:noFill/>
        </p:spPr>
        <p:txBody>
          <a:bodyPr wrap="square" rtlCol="0">
            <a:spAutoFit/>
          </a:bodyPr>
          <a:lstStyle/>
          <a:p>
            <a:r>
              <a:rPr lang="en-GB" sz="2200" b="1" dirty="0"/>
              <a:t>Central banks, supervisory and regulatory bodies should—</a:t>
            </a:r>
            <a:r>
              <a:rPr lang="en-GB" sz="2200" b="1" u="sng" dirty="0"/>
              <a:t>within their mandates</a:t>
            </a:r>
            <a:r>
              <a:rPr lang="en-GB" sz="2200" b="1" dirty="0"/>
              <a:t>—implement policies that mitigate climate-related financial risks and foster the conditions for mobilizing private sector finance towards green investments and away from carbon-intensive ones</a:t>
            </a:r>
            <a:r>
              <a:rPr lang="en-GB" sz="2200" dirty="0"/>
              <a:t>. </a:t>
            </a:r>
          </a:p>
          <a:p>
            <a:endParaRPr lang="en-GB" sz="2200" dirty="0"/>
          </a:p>
          <a:p>
            <a:r>
              <a:rPr lang="en-GB" sz="2200" dirty="0"/>
              <a:t>Appropriate tools will vary by country and mandate, but could include:</a:t>
            </a:r>
          </a:p>
          <a:p>
            <a:pPr marL="342900" indent="-342900">
              <a:buFont typeface="Arial" panose="020B0604020202020204" pitchFamily="34" charset="0"/>
              <a:buChar char="•"/>
            </a:pPr>
            <a:r>
              <a:rPr lang="en-GB" sz="2200" dirty="0"/>
              <a:t>Advancing more robust, globally standardized interoperable taxonomies and disclosure requirements</a:t>
            </a:r>
          </a:p>
          <a:p>
            <a:pPr marL="342900" indent="-342900">
              <a:buFont typeface="Arial" panose="020B0604020202020204" pitchFamily="34" charset="0"/>
              <a:buChar char="•"/>
            </a:pPr>
            <a:r>
              <a:rPr lang="en-GB" sz="2200" dirty="0"/>
              <a:t>Reforming risk assessment processes by addressing data gaps</a:t>
            </a:r>
          </a:p>
          <a:p>
            <a:pPr marL="342900" indent="-342900">
              <a:buFont typeface="Arial" panose="020B0604020202020204" pitchFamily="34" charset="0"/>
              <a:buChar char="•"/>
            </a:pPr>
            <a:r>
              <a:rPr lang="en-GB" sz="2200" dirty="0"/>
              <a:t>Adopting adequate forward looking climate risk models</a:t>
            </a:r>
          </a:p>
          <a:p>
            <a:pPr marL="342900" indent="-342900">
              <a:buFont typeface="Arial" panose="020B0604020202020204" pitchFamily="34" charset="0"/>
              <a:buChar char="•"/>
            </a:pPr>
            <a:r>
              <a:rPr lang="en-GB" sz="2200" dirty="0"/>
              <a:t>Taking proactive measures to phase out carbon-intensive financing in collateral frameworks or corporate bond portfolios</a:t>
            </a:r>
          </a:p>
          <a:p>
            <a:pPr marL="342900" indent="-342900">
              <a:buFont typeface="Arial" panose="020B0604020202020204" pitchFamily="34" charset="0"/>
              <a:buChar char="•"/>
            </a:pPr>
            <a:r>
              <a:rPr lang="en-GB" sz="2200" dirty="0"/>
              <a:t>Green credit allocation</a:t>
            </a:r>
            <a:endParaRPr lang="en-CA" sz="2200" dirty="0"/>
          </a:p>
        </p:txBody>
      </p:sp>
      <p:sp>
        <p:nvSpPr>
          <p:cNvPr id="4" name="Rectangle 3">
            <a:extLst>
              <a:ext uri="{FF2B5EF4-FFF2-40B4-BE49-F238E27FC236}">
                <a16:creationId xmlns:a16="http://schemas.microsoft.com/office/drawing/2014/main" id="{98ABF8FD-4341-AF38-A04B-75FD1905086C}"/>
              </a:ext>
            </a:extLst>
          </p:cNvPr>
          <p:cNvSpPr/>
          <p:nvPr/>
        </p:nvSpPr>
        <p:spPr>
          <a:xfrm>
            <a:off x="1077866" y="1033854"/>
            <a:ext cx="2496995" cy="508000"/>
          </a:xfrm>
          <a:prstGeom prst="rect">
            <a:avLst/>
          </a:prstGeom>
          <a:solidFill>
            <a:srgbClr val="1C6EA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Recommendation 12</a:t>
            </a:r>
          </a:p>
        </p:txBody>
      </p:sp>
      <p:pic>
        <p:nvPicPr>
          <p:cNvPr id="2" name="Picture 1" descr="Image">
            <a:extLst>
              <a:ext uri="{FF2B5EF4-FFF2-40B4-BE49-F238E27FC236}">
                <a16:creationId xmlns:a16="http://schemas.microsoft.com/office/drawing/2014/main" id="{BDBCEDC7-90E8-8127-8164-488E6F5B9936}"/>
              </a:ext>
            </a:extLst>
          </p:cNvPr>
          <p:cNvPicPr>
            <a:picLocks noChangeAspect="1" noChangeArrowheads="1"/>
          </p:cNvPicPr>
          <p:nvPr/>
        </p:nvPicPr>
        <p:blipFill rotWithShape="1">
          <a:blip r:embed="rId3" cstate="hqprint">
            <a:extLst>
              <a:ext uri="{28A0092B-C50C-407E-A947-70E740481C1C}">
                <a14:useLocalDpi xmlns:a14="http://schemas.microsoft.com/office/drawing/2010/main" val="0"/>
              </a:ext>
            </a:extLst>
          </a:blip>
          <a:srcRect l="10451" t="14306" r="13093" b="23472"/>
          <a:stretch/>
        </p:blipFill>
        <p:spPr bwMode="auto">
          <a:xfrm>
            <a:off x="10207406" y="-1"/>
            <a:ext cx="1984594" cy="1631373"/>
          </a:xfrm>
          <a:prstGeom prst="rect">
            <a:avLst/>
          </a:prstGeom>
          <a:noFill/>
          <a:extLst>
            <a:ext uri="{909E8E84-426E-40DD-AFC4-6F175D3DCCD1}">
              <a14:hiddenFill xmlns:a14="http://schemas.microsoft.com/office/drawing/2010/main">
                <a:solidFill>
                  <a:srgbClr val="FFFFFF"/>
                </a:solidFill>
              </a14:hiddenFill>
            </a:ext>
          </a:extLst>
        </p:spPr>
      </p:pic>
      <p:sp>
        <p:nvSpPr>
          <p:cNvPr id="6" name="Slide Number Placeholder 5">
            <a:extLst>
              <a:ext uri="{FF2B5EF4-FFF2-40B4-BE49-F238E27FC236}">
                <a16:creationId xmlns:a16="http://schemas.microsoft.com/office/drawing/2014/main" id="{799A8B1F-A409-BFAC-1FD2-B51AD98621C2}"/>
              </a:ext>
            </a:extLst>
          </p:cNvPr>
          <p:cNvSpPr txBox="1">
            <a:spLocks/>
          </p:cNvSpPr>
          <p:nvPr/>
        </p:nvSpPr>
        <p:spPr>
          <a:xfrm>
            <a:off x="8610600" y="6356350"/>
            <a:ext cx="2743200" cy="365125"/>
          </a:xfrm>
          <a:prstGeom prst="rect">
            <a:avLst/>
          </a:prstGeom>
        </p:spPr>
        <p:txBody>
          <a:bodyPr vert="horz" lIns="91440" tIns="45720" rIns="91440" bIns="45720" rtlCol="0" anchor="ctr"/>
          <a:lstStyle>
            <a:defPPr>
              <a:defRPr lang="pt-BR"/>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7C5FB69-2CB3-49B9-B4E6-11F1FBD64252}" type="slidenum">
              <a:rPr lang="pt-BR" smtClean="0"/>
              <a:pPr/>
              <a:t>18</a:t>
            </a:fld>
            <a:endParaRPr lang="pt-BR"/>
          </a:p>
        </p:txBody>
      </p:sp>
    </p:spTree>
    <p:extLst>
      <p:ext uri="{BB962C8B-B14F-4D97-AF65-F5344CB8AC3E}">
        <p14:creationId xmlns:p14="http://schemas.microsoft.com/office/powerpoint/2010/main" val="11152823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33" name="Rectangle 1032">
            <a:extLst>
              <a:ext uri="{FF2B5EF4-FFF2-40B4-BE49-F238E27FC236}">
                <a16:creationId xmlns:a16="http://schemas.microsoft.com/office/drawing/2014/main" id="{3346177D-ADC4-4968-B747-5CFCD390B5B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CaixaDeTexto 7">
            <a:extLst>
              <a:ext uri="{FF2B5EF4-FFF2-40B4-BE49-F238E27FC236}">
                <a16:creationId xmlns:a16="http://schemas.microsoft.com/office/drawing/2014/main" id="{157AA0C5-A7D8-0055-BDC2-1AA4D0BDD250}"/>
              </a:ext>
            </a:extLst>
          </p:cNvPr>
          <p:cNvSpPr txBox="1"/>
          <p:nvPr/>
        </p:nvSpPr>
        <p:spPr>
          <a:xfrm>
            <a:off x="941041" y="2386206"/>
            <a:ext cx="5754896" cy="2326263"/>
          </a:xfrm>
          <a:prstGeom prst="rect">
            <a:avLst/>
          </a:prstGeom>
        </p:spPr>
        <p:txBody>
          <a:bodyPr vert="horz" lIns="91440" tIns="45720" rIns="91440" bIns="45720" rtlCol="0" anchor="b">
            <a:normAutofit/>
          </a:bodyPr>
          <a:lstStyle/>
          <a:p>
            <a:pPr>
              <a:lnSpc>
                <a:spcPct val="90000"/>
              </a:lnSpc>
              <a:spcBef>
                <a:spcPct val="0"/>
              </a:spcBef>
              <a:spcAft>
                <a:spcPts val="600"/>
              </a:spcAft>
            </a:pPr>
            <a:r>
              <a:rPr lang="en-US" sz="7800" b="1" kern="1200" dirty="0">
                <a:solidFill>
                  <a:schemeClr val="tx1"/>
                </a:solidFill>
                <a:latin typeface="+mj-lt"/>
                <a:ea typeface="+mj-ea"/>
                <a:cs typeface="+mj-cs"/>
              </a:rPr>
              <a:t>Questions?</a:t>
            </a:r>
          </a:p>
          <a:p>
            <a:pPr>
              <a:lnSpc>
                <a:spcPct val="90000"/>
              </a:lnSpc>
              <a:spcBef>
                <a:spcPct val="0"/>
              </a:spcBef>
              <a:spcAft>
                <a:spcPts val="600"/>
              </a:spcAft>
            </a:pPr>
            <a:endParaRPr lang="en-US" sz="7800" b="1" kern="1200" dirty="0">
              <a:solidFill>
                <a:schemeClr val="tx1"/>
              </a:solidFill>
              <a:latin typeface="+mj-lt"/>
              <a:ea typeface="+mj-ea"/>
              <a:cs typeface="+mj-cs"/>
            </a:endParaRPr>
          </a:p>
        </p:txBody>
      </p:sp>
      <p:sp>
        <p:nvSpPr>
          <p:cNvPr id="1035" name="Rectangle 1034">
            <a:extLst>
              <a:ext uri="{FF2B5EF4-FFF2-40B4-BE49-F238E27FC236}">
                <a16:creationId xmlns:a16="http://schemas.microsoft.com/office/drawing/2014/main" id="{0844A943-BF79-4FEA-ABB1-3BD54D23660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90000">
                <a:srgbClr val="000000"/>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5" name="Rectangle 1036">
            <a:extLst>
              <a:ext uri="{FF2B5EF4-FFF2-40B4-BE49-F238E27FC236}">
                <a16:creationId xmlns:a16="http://schemas.microsoft.com/office/drawing/2014/main" id="{6437CC72-F4A8-4DC3-AFAB-D22C482C8100}"/>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0">
                <a:srgbClr val="000000">
                  <a:alpha val="50000"/>
                </a:srgbClr>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descr="Image">
            <a:extLst>
              <a:ext uri="{FF2B5EF4-FFF2-40B4-BE49-F238E27FC236}">
                <a16:creationId xmlns:a16="http://schemas.microsoft.com/office/drawing/2014/main" id="{687D6A3A-318B-B7DF-B54B-111AF0CD7A7A}"/>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0451" t="14306" r="13093" b="23472"/>
          <a:stretch/>
        </p:blipFill>
        <p:spPr bwMode="auto">
          <a:xfrm>
            <a:off x="8679977" y="3513425"/>
            <a:ext cx="3512022" cy="28869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815856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Image">
            <a:extLst>
              <a:ext uri="{FF2B5EF4-FFF2-40B4-BE49-F238E27FC236}">
                <a16:creationId xmlns:a16="http://schemas.microsoft.com/office/drawing/2014/main" id="{B8770F51-0E88-A15F-0C08-D9BF765B328B}"/>
              </a:ext>
            </a:extLst>
          </p:cNvPr>
          <p:cNvPicPr>
            <a:picLocks noChangeAspect="1" noChangeArrowheads="1"/>
          </p:cNvPicPr>
          <p:nvPr/>
        </p:nvPicPr>
        <p:blipFill rotWithShape="1">
          <a:blip r:embed="rId3" cstate="hqprint">
            <a:extLst>
              <a:ext uri="{28A0092B-C50C-407E-A947-70E740481C1C}">
                <a14:useLocalDpi xmlns:a14="http://schemas.microsoft.com/office/drawing/2010/main" val="0"/>
              </a:ext>
            </a:extLst>
          </a:blip>
          <a:srcRect l="10451" t="14306" r="13093" b="23472"/>
          <a:stretch/>
        </p:blipFill>
        <p:spPr bwMode="auto">
          <a:xfrm>
            <a:off x="10699844" y="0"/>
            <a:ext cx="1492155" cy="1226579"/>
          </a:xfrm>
          <a:prstGeom prst="rect">
            <a:avLst/>
          </a:prstGeom>
          <a:noFill/>
          <a:extLst>
            <a:ext uri="{909E8E84-426E-40DD-AFC4-6F175D3DCCD1}">
              <a14:hiddenFill xmlns:a14="http://schemas.microsoft.com/office/drawing/2010/main">
                <a:solidFill>
                  <a:srgbClr val="FFFFFF"/>
                </a:solidFill>
              </a14:hiddenFill>
            </a:ext>
          </a:extLst>
        </p:spPr>
      </p:pic>
      <p:sp>
        <p:nvSpPr>
          <p:cNvPr id="7" name="CaixaDeTexto 1">
            <a:extLst>
              <a:ext uri="{FF2B5EF4-FFF2-40B4-BE49-F238E27FC236}">
                <a16:creationId xmlns:a16="http://schemas.microsoft.com/office/drawing/2014/main" id="{70896A70-6C74-6A2C-FEAC-D168BCA32BDE}"/>
              </a:ext>
            </a:extLst>
          </p:cNvPr>
          <p:cNvSpPr txBox="1"/>
          <p:nvPr/>
        </p:nvSpPr>
        <p:spPr>
          <a:xfrm>
            <a:off x="402318" y="323285"/>
            <a:ext cx="5474704" cy="646331"/>
          </a:xfrm>
          <a:prstGeom prst="rect">
            <a:avLst/>
          </a:prstGeom>
          <a:noFill/>
        </p:spPr>
        <p:txBody>
          <a:bodyPr wrap="square" rtlCol="0">
            <a:spAutoFit/>
          </a:bodyPr>
          <a:lstStyle/>
          <a:p>
            <a:r>
              <a:rPr lang="en-US" sz="3600" b="1" dirty="0"/>
              <a:t>Key Messages</a:t>
            </a:r>
          </a:p>
        </p:txBody>
      </p:sp>
      <p:sp>
        <p:nvSpPr>
          <p:cNvPr id="8" name="Textfeld 7">
            <a:extLst>
              <a:ext uri="{FF2B5EF4-FFF2-40B4-BE49-F238E27FC236}">
                <a16:creationId xmlns:a16="http://schemas.microsoft.com/office/drawing/2014/main" id="{566BFF81-3301-B178-6F4F-CB0BC314CB2B}"/>
              </a:ext>
            </a:extLst>
          </p:cNvPr>
          <p:cNvSpPr txBox="1"/>
          <p:nvPr/>
        </p:nvSpPr>
        <p:spPr>
          <a:xfrm>
            <a:off x="527006" y="1234425"/>
            <a:ext cx="5208775" cy="430887"/>
          </a:xfrm>
          <a:prstGeom prst="rect">
            <a:avLst/>
          </a:prstGeom>
          <a:solidFill>
            <a:srgbClr val="1C6EA7"/>
          </a:solidFill>
          <a:ln w="28575">
            <a:solidFill>
              <a:srgbClr val="1C6EA7"/>
            </a:solidFill>
          </a:ln>
        </p:spPr>
        <p:txBody>
          <a:bodyPr wrap="square" rtlCol="0">
            <a:spAutoFit/>
          </a:bodyPr>
          <a:lstStyle/>
          <a:p>
            <a:r>
              <a:rPr lang="en-US" sz="2200" b="1" dirty="0">
                <a:solidFill>
                  <a:schemeClr val="bg1"/>
                </a:solidFill>
              </a:rPr>
              <a:t>OUR OBJECTIVE:</a:t>
            </a:r>
          </a:p>
        </p:txBody>
      </p:sp>
      <p:sp>
        <p:nvSpPr>
          <p:cNvPr id="9" name="Textfeld 8">
            <a:extLst>
              <a:ext uri="{FF2B5EF4-FFF2-40B4-BE49-F238E27FC236}">
                <a16:creationId xmlns:a16="http://schemas.microsoft.com/office/drawing/2014/main" id="{FD3C8984-5DA8-DA07-B863-180146E0769C}"/>
              </a:ext>
            </a:extLst>
          </p:cNvPr>
          <p:cNvSpPr txBox="1"/>
          <p:nvPr/>
        </p:nvSpPr>
        <p:spPr>
          <a:xfrm>
            <a:off x="6425025" y="1219122"/>
            <a:ext cx="5208775" cy="430887"/>
          </a:xfrm>
          <a:prstGeom prst="rect">
            <a:avLst/>
          </a:prstGeom>
          <a:solidFill>
            <a:srgbClr val="32B44C"/>
          </a:solidFill>
          <a:ln w="28575">
            <a:solidFill>
              <a:srgbClr val="32B44C"/>
            </a:solidFill>
          </a:ln>
        </p:spPr>
        <p:txBody>
          <a:bodyPr wrap="square" rtlCol="0">
            <a:spAutoFit/>
          </a:bodyPr>
          <a:lstStyle/>
          <a:p>
            <a:r>
              <a:rPr lang="en-US" sz="2200" b="1" dirty="0">
                <a:solidFill>
                  <a:schemeClr val="bg1"/>
                </a:solidFill>
              </a:rPr>
              <a:t>OUR AMBITION:</a:t>
            </a:r>
          </a:p>
        </p:txBody>
      </p:sp>
      <p:sp>
        <p:nvSpPr>
          <p:cNvPr id="10" name="Textfeld 9">
            <a:extLst>
              <a:ext uri="{FF2B5EF4-FFF2-40B4-BE49-F238E27FC236}">
                <a16:creationId xmlns:a16="http://schemas.microsoft.com/office/drawing/2014/main" id="{46D3A2EC-949E-3A80-414B-1B97F8D4853D}"/>
              </a:ext>
            </a:extLst>
          </p:cNvPr>
          <p:cNvSpPr txBox="1"/>
          <p:nvPr/>
        </p:nvSpPr>
        <p:spPr>
          <a:xfrm>
            <a:off x="565911" y="3865692"/>
            <a:ext cx="10622222" cy="2585323"/>
          </a:xfrm>
          <a:prstGeom prst="rect">
            <a:avLst/>
          </a:prstGeom>
          <a:noFill/>
          <a:ln w="28575">
            <a:solidFill>
              <a:srgbClr val="F8B123"/>
            </a:solidFill>
          </a:ln>
        </p:spPr>
        <p:txBody>
          <a:bodyPr wrap="square" rtlCol="0">
            <a:spAutoFit/>
          </a:bodyPr>
          <a:lstStyle/>
          <a:p>
            <a:r>
              <a:rPr lang="en-US" sz="2200" dirty="0"/>
              <a:t>G20 countries should commit to </a:t>
            </a:r>
            <a:r>
              <a:rPr lang="en-US" sz="2200" b="1" dirty="0"/>
              <a:t>new development pathways </a:t>
            </a:r>
            <a:r>
              <a:rPr lang="en-GB" sz="2200" i="0" dirty="0">
                <a:solidFill>
                  <a:srgbClr val="000000"/>
                </a:solidFill>
                <a:effectLst/>
              </a:rPr>
              <a:t>compatible with the Paris Agreement goal of limiting warming to </a:t>
            </a:r>
            <a:r>
              <a:rPr lang="en-US" sz="2200" dirty="0">
                <a:solidFill>
                  <a:srgbClr val="000000"/>
                </a:solidFill>
              </a:rPr>
              <a:t>1.5°C above pre-industrial levels.</a:t>
            </a:r>
            <a:endParaRPr lang="en-US" sz="2200" dirty="0"/>
          </a:p>
          <a:p>
            <a:pPr marL="342900" indent="-342900">
              <a:spcBef>
                <a:spcPts val="1200"/>
              </a:spcBef>
              <a:spcAft>
                <a:spcPts val="1200"/>
              </a:spcAft>
              <a:buFont typeface="Arial" panose="020B0604020202020204" pitchFamily="34" charset="0"/>
              <a:buChar char="•"/>
            </a:pPr>
            <a:r>
              <a:rPr lang="en-GB" sz="2200" i="0" dirty="0">
                <a:solidFill>
                  <a:srgbClr val="000000"/>
                </a:solidFill>
                <a:effectLst/>
              </a:rPr>
              <a:t>Achieving this goal </a:t>
            </a:r>
            <a:r>
              <a:rPr lang="en-GB" sz="2200" b="1" i="0" dirty="0">
                <a:solidFill>
                  <a:srgbClr val="000000"/>
                </a:solidFill>
                <a:effectLst/>
              </a:rPr>
              <a:t>requires </a:t>
            </a:r>
            <a:r>
              <a:rPr lang="en-GB" sz="2200" b="1" dirty="0">
                <a:solidFill>
                  <a:srgbClr val="000000"/>
                </a:solidFill>
              </a:rPr>
              <a:t>g</a:t>
            </a:r>
            <a:r>
              <a:rPr lang="en-GB" sz="2200" b="1" i="0" dirty="0">
                <a:solidFill>
                  <a:srgbClr val="000000"/>
                </a:solidFill>
                <a:effectLst/>
              </a:rPr>
              <a:t>reen </a:t>
            </a:r>
            <a:r>
              <a:rPr lang="en-GB" sz="2200" b="1" dirty="0">
                <a:solidFill>
                  <a:srgbClr val="000000"/>
                </a:solidFill>
              </a:rPr>
              <a:t>i</a:t>
            </a:r>
            <a:r>
              <a:rPr lang="en-GB" sz="2200" b="1" i="0" dirty="0">
                <a:solidFill>
                  <a:srgbClr val="000000"/>
                </a:solidFill>
                <a:effectLst/>
              </a:rPr>
              <a:t>ndustrial </a:t>
            </a:r>
            <a:r>
              <a:rPr lang="en-GB" sz="2200" b="1" dirty="0">
                <a:solidFill>
                  <a:srgbClr val="000000"/>
                </a:solidFill>
              </a:rPr>
              <a:t>s</a:t>
            </a:r>
            <a:r>
              <a:rPr lang="en-GB" sz="2200" b="1" i="0" dirty="0">
                <a:solidFill>
                  <a:srgbClr val="000000"/>
                </a:solidFill>
                <a:effectLst/>
              </a:rPr>
              <a:t>trategy</a:t>
            </a:r>
          </a:p>
          <a:p>
            <a:pPr marL="342900" indent="-342900">
              <a:spcAft>
                <a:spcPts val="1200"/>
              </a:spcAft>
              <a:buFont typeface="Arial" panose="020B0604020202020204" pitchFamily="34" charset="0"/>
              <a:buChar char="•"/>
            </a:pPr>
            <a:r>
              <a:rPr lang="en-GB" sz="2200" i="0" dirty="0">
                <a:solidFill>
                  <a:srgbClr val="000000"/>
                </a:solidFill>
                <a:effectLst/>
              </a:rPr>
              <a:t>It also </a:t>
            </a:r>
            <a:r>
              <a:rPr lang="en-GB" sz="2200" b="1" i="0" dirty="0">
                <a:solidFill>
                  <a:srgbClr val="000000"/>
                </a:solidFill>
                <a:effectLst/>
              </a:rPr>
              <a:t>requires a rapid expansion of affordable green finance</a:t>
            </a:r>
          </a:p>
          <a:p>
            <a:pPr marL="342900" indent="-342900">
              <a:spcAft>
                <a:spcPts val="1200"/>
              </a:spcAft>
              <a:buFont typeface="Arial" panose="020B0604020202020204" pitchFamily="34" charset="0"/>
              <a:buChar char="•"/>
            </a:pPr>
            <a:r>
              <a:rPr lang="en-US" sz="2200" b="1" dirty="0">
                <a:solidFill>
                  <a:srgbClr val="000000"/>
                </a:solidFill>
              </a:rPr>
              <a:t>G</a:t>
            </a:r>
            <a:r>
              <a:rPr lang="en-CA" sz="2200" b="1" dirty="0">
                <a:solidFill>
                  <a:srgbClr val="000000"/>
                </a:solidFill>
              </a:rPr>
              <a:t>lobal governance </a:t>
            </a:r>
            <a:r>
              <a:rPr lang="en-CA" sz="2200" dirty="0">
                <a:solidFill>
                  <a:srgbClr val="000000"/>
                </a:solidFill>
              </a:rPr>
              <a:t>of both green industrial strategy and green finance </a:t>
            </a:r>
            <a:r>
              <a:rPr lang="en-CA" sz="2200" b="1" dirty="0">
                <a:solidFill>
                  <a:srgbClr val="000000"/>
                </a:solidFill>
              </a:rPr>
              <a:t>should prioritise equity</a:t>
            </a:r>
          </a:p>
        </p:txBody>
      </p:sp>
      <p:sp>
        <p:nvSpPr>
          <p:cNvPr id="11" name="Textfeld 10">
            <a:extLst>
              <a:ext uri="{FF2B5EF4-FFF2-40B4-BE49-F238E27FC236}">
                <a16:creationId xmlns:a16="http://schemas.microsoft.com/office/drawing/2014/main" id="{B0DC6FBF-CADA-4C44-E17E-BB69E836B6D9}"/>
              </a:ext>
            </a:extLst>
          </p:cNvPr>
          <p:cNvSpPr txBox="1"/>
          <p:nvPr/>
        </p:nvSpPr>
        <p:spPr>
          <a:xfrm>
            <a:off x="527006" y="1693471"/>
            <a:ext cx="5208775" cy="1446550"/>
          </a:xfrm>
          <a:prstGeom prst="rect">
            <a:avLst/>
          </a:prstGeom>
          <a:noFill/>
          <a:ln w="28575">
            <a:solidFill>
              <a:srgbClr val="1C6EA7"/>
            </a:solidFill>
          </a:ln>
        </p:spPr>
        <p:txBody>
          <a:bodyPr wrap="square" rtlCol="0">
            <a:spAutoFit/>
          </a:bodyPr>
          <a:lstStyle/>
          <a:p>
            <a:r>
              <a:rPr lang="en-US" sz="2200" dirty="0"/>
              <a:t>Global </a:t>
            </a:r>
            <a:r>
              <a:rPr lang="en-US" sz="2200" b="1" dirty="0"/>
              <a:t>emissions must drop from </a:t>
            </a:r>
            <a:r>
              <a:rPr lang="en-CA" sz="2200" b="1" i="0" u="none" strike="noStrike" dirty="0">
                <a:solidFill>
                  <a:srgbClr val="000000"/>
                </a:solidFill>
                <a:effectLst/>
              </a:rPr>
              <a:t>57.4 Gt of CO2 equivalent (GtCO2e) in 2022 </a:t>
            </a:r>
            <a:r>
              <a:rPr lang="en-US" sz="2200" b="1" dirty="0"/>
              <a:t>to </a:t>
            </a:r>
            <a:r>
              <a:rPr lang="en-CA" sz="2200" b="1" i="0" u="none" strike="noStrike" dirty="0">
                <a:solidFill>
                  <a:srgbClr val="000000"/>
                </a:solidFill>
                <a:effectLst/>
              </a:rPr>
              <a:t>27 GtCO2e by 2030</a:t>
            </a:r>
            <a:r>
              <a:rPr lang="en-CA" sz="2200" b="0" i="0" u="none" strike="noStrike" dirty="0">
                <a:solidFill>
                  <a:srgbClr val="000000"/>
                </a:solidFill>
                <a:effectLst/>
              </a:rPr>
              <a:t>, to </a:t>
            </a:r>
            <a:r>
              <a:rPr lang="en-US" sz="2200" dirty="0">
                <a:solidFill>
                  <a:srgbClr val="000000"/>
                </a:solidFill>
              </a:rPr>
              <a:t>achieve the </a:t>
            </a:r>
            <a:r>
              <a:rPr lang="en-US" sz="2200" dirty="0"/>
              <a:t>1.5°C goal of the Paris Agreement. </a:t>
            </a:r>
          </a:p>
        </p:txBody>
      </p:sp>
      <p:sp>
        <p:nvSpPr>
          <p:cNvPr id="12" name="Textfeld 11">
            <a:extLst>
              <a:ext uri="{FF2B5EF4-FFF2-40B4-BE49-F238E27FC236}">
                <a16:creationId xmlns:a16="http://schemas.microsoft.com/office/drawing/2014/main" id="{D08E94E0-89F8-EE83-ED16-1A4A58C5C784}"/>
              </a:ext>
            </a:extLst>
          </p:cNvPr>
          <p:cNvSpPr txBox="1"/>
          <p:nvPr/>
        </p:nvSpPr>
        <p:spPr>
          <a:xfrm>
            <a:off x="6425024" y="1665312"/>
            <a:ext cx="5208776" cy="1446550"/>
          </a:xfrm>
          <a:prstGeom prst="rect">
            <a:avLst/>
          </a:prstGeom>
          <a:noFill/>
          <a:ln w="28575">
            <a:solidFill>
              <a:srgbClr val="32B44C"/>
            </a:solidFill>
          </a:ln>
        </p:spPr>
        <p:txBody>
          <a:bodyPr wrap="square" rtlCol="0">
            <a:spAutoFit/>
          </a:bodyPr>
          <a:lstStyle/>
          <a:p>
            <a:r>
              <a:rPr lang="en-US" sz="2200" dirty="0"/>
              <a:t>G20 countries are responsible for 80% of emissions and should </a:t>
            </a:r>
            <a:r>
              <a:rPr lang="en-US" sz="2200" b="1" dirty="0"/>
              <a:t>take responsibility for 80% of the required reduction</a:t>
            </a:r>
            <a:r>
              <a:rPr lang="en-US" sz="2200" dirty="0"/>
              <a:t>.  </a:t>
            </a:r>
          </a:p>
        </p:txBody>
      </p:sp>
      <p:sp>
        <p:nvSpPr>
          <p:cNvPr id="13" name="Textfeld 12">
            <a:extLst>
              <a:ext uri="{FF2B5EF4-FFF2-40B4-BE49-F238E27FC236}">
                <a16:creationId xmlns:a16="http://schemas.microsoft.com/office/drawing/2014/main" id="{A00C4732-1D24-8174-9369-97517793D258}"/>
              </a:ext>
            </a:extLst>
          </p:cNvPr>
          <p:cNvSpPr txBox="1"/>
          <p:nvPr/>
        </p:nvSpPr>
        <p:spPr>
          <a:xfrm>
            <a:off x="600099" y="3401297"/>
            <a:ext cx="10622222" cy="430887"/>
          </a:xfrm>
          <a:prstGeom prst="rect">
            <a:avLst/>
          </a:prstGeom>
          <a:solidFill>
            <a:srgbClr val="F8B123"/>
          </a:solidFill>
          <a:ln w="28575">
            <a:solidFill>
              <a:srgbClr val="F8B123"/>
            </a:solidFill>
          </a:ln>
        </p:spPr>
        <p:txBody>
          <a:bodyPr wrap="square" rtlCol="0">
            <a:spAutoFit/>
          </a:bodyPr>
          <a:lstStyle/>
          <a:p>
            <a:r>
              <a:rPr lang="en-US" sz="2200" b="1" dirty="0">
                <a:solidFill>
                  <a:schemeClr val="bg1"/>
                </a:solidFill>
              </a:rPr>
              <a:t>ACTION:</a:t>
            </a:r>
          </a:p>
        </p:txBody>
      </p:sp>
      <p:sp>
        <p:nvSpPr>
          <p:cNvPr id="15" name="Pfeil nach oben 14">
            <a:extLst>
              <a:ext uri="{FF2B5EF4-FFF2-40B4-BE49-F238E27FC236}">
                <a16:creationId xmlns:a16="http://schemas.microsoft.com/office/drawing/2014/main" id="{E42C19FF-9C13-9A09-583F-30F1FAAF2BD7}"/>
              </a:ext>
            </a:extLst>
          </p:cNvPr>
          <p:cNvSpPr/>
          <p:nvPr/>
        </p:nvSpPr>
        <p:spPr>
          <a:xfrm>
            <a:off x="3025050" y="3125262"/>
            <a:ext cx="395568" cy="299258"/>
          </a:xfrm>
          <a:prstGeom prst="upArrow">
            <a:avLst/>
          </a:prstGeom>
          <a:solidFill>
            <a:schemeClr val="bg2">
              <a:lumMod val="9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Pfeil nach oben 15">
            <a:extLst>
              <a:ext uri="{FF2B5EF4-FFF2-40B4-BE49-F238E27FC236}">
                <a16:creationId xmlns:a16="http://schemas.microsoft.com/office/drawing/2014/main" id="{14284D17-4FE1-87F2-D0B1-4EFFF41D85D4}"/>
              </a:ext>
            </a:extLst>
          </p:cNvPr>
          <p:cNvSpPr/>
          <p:nvPr/>
        </p:nvSpPr>
        <p:spPr>
          <a:xfrm rot="10800000">
            <a:off x="8421467" y="3125262"/>
            <a:ext cx="395568" cy="299258"/>
          </a:xfrm>
          <a:prstGeom prst="upArrow">
            <a:avLst/>
          </a:prstGeom>
          <a:solidFill>
            <a:schemeClr val="bg2">
              <a:lumMod val="9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Pfeil nach oben 14">
            <a:extLst>
              <a:ext uri="{FF2B5EF4-FFF2-40B4-BE49-F238E27FC236}">
                <a16:creationId xmlns:a16="http://schemas.microsoft.com/office/drawing/2014/main" id="{01C8A233-53A3-4E19-08E9-F3084D9D0467}"/>
              </a:ext>
            </a:extLst>
          </p:cNvPr>
          <p:cNvSpPr/>
          <p:nvPr/>
        </p:nvSpPr>
        <p:spPr>
          <a:xfrm rot="5400000">
            <a:off x="5898216" y="2679492"/>
            <a:ext cx="395568" cy="299258"/>
          </a:xfrm>
          <a:prstGeom prst="upArrow">
            <a:avLst/>
          </a:prstGeom>
          <a:solidFill>
            <a:schemeClr val="bg2">
              <a:lumMod val="9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Slide Number Placeholder 5">
            <a:extLst>
              <a:ext uri="{FF2B5EF4-FFF2-40B4-BE49-F238E27FC236}">
                <a16:creationId xmlns:a16="http://schemas.microsoft.com/office/drawing/2014/main" id="{A67E484D-3EF5-2BCC-6DDF-0018D49246A2}"/>
              </a:ext>
            </a:extLst>
          </p:cNvPr>
          <p:cNvSpPr txBox="1">
            <a:spLocks/>
          </p:cNvSpPr>
          <p:nvPr/>
        </p:nvSpPr>
        <p:spPr>
          <a:xfrm>
            <a:off x="8610600" y="6356350"/>
            <a:ext cx="2743200" cy="365125"/>
          </a:xfrm>
          <a:prstGeom prst="rect">
            <a:avLst/>
          </a:prstGeom>
        </p:spPr>
        <p:txBody>
          <a:bodyPr vert="horz" lIns="91440" tIns="45720" rIns="91440" bIns="45720" rtlCol="0" anchor="ctr"/>
          <a:lstStyle>
            <a:defPPr>
              <a:defRPr lang="pt-BR"/>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7C5FB69-2CB3-49B9-B4E6-11F1FBD64252}" type="slidenum">
              <a:rPr lang="pt-BR" smtClean="0"/>
              <a:pPr/>
              <a:t>2</a:t>
            </a:fld>
            <a:endParaRPr lang="pt-BR"/>
          </a:p>
        </p:txBody>
      </p:sp>
    </p:spTree>
    <p:extLst>
      <p:ext uri="{BB962C8B-B14F-4D97-AF65-F5344CB8AC3E}">
        <p14:creationId xmlns:p14="http://schemas.microsoft.com/office/powerpoint/2010/main" val="1919654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Image">
            <a:extLst>
              <a:ext uri="{FF2B5EF4-FFF2-40B4-BE49-F238E27FC236}">
                <a16:creationId xmlns:a16="http://schemas.microsoft.com/office/drawing/2014/main" id="{B8770F51-0E88-A15F-0C08-D9BF765B328B}"/>
              </a:ext>
            </a:extLst>
          </p:cNvPr>
          <p:cNvPicPr>
            <a:picLocks noChangeAspect="1" noChangeArrowheads="1"/>
          </p:cNvPicPr>
          <p:nvPr/>
        </p:nvPicPr>
        <p:blipFill rotWithShape="1">
          <a:blip r:embed="rId3" cstate="hqprint">
            <a:extLst>
              <a:ext uri="{28A0092B-C50C-407E-A947-70E740481C1C}">
                <a14:useLocalDpi xmlns:a14="http://schemas.microsoft.com/office/drawing/2010/main" val="0"/>
              </a:ext>
            </a:extLst>
          </a:blip>
          <a:srcRect l="10451" t="14306" r="13093" b="23472"/>
          <a:stretch/>
        </p:blipFill>
        <p:spPr bwMode="auto">
          <a:xfrm>
            <a:off x="10699844" y="0"/>
            <a:ext cx="1492155" cy="1226579"/>
          </a:xfrm>
          <a:prstGeom prst="rect">
            <a:avLst/>
          </a:prstGeom>
          <a:noFill/>
          <a:extLst>
            <a:ext uri="{909E8E84-426E-40DD-AFC4-6F175D3DCCD1}">
              <a14:hiddenFill xmlns:a14="http://schemas.microsoft.com/office/drawing/2010/main">
                <a:solidFill>
                  <a:srgbClr val="FFFFFF"/>
                </a:solidFill>
              </a14:hiddenFill>
            </a:ext>
          </a:extLst>
        </p:spPr>
      </p:pic>
      <p:sp>
        <p:nvSpPr>
          <p:cNvPr id="7" name="CaixaDeTexto 1">
            <a:extLst>
              <a:ext uri="{FF2B5EF4-FFF2-40B4-BE49-F238E27FC236}">
                <a16:creationId xmlns:a16="http://schemas.microsoft.com/office/drawing/2014/main" id="{70896A70-6C74-6A2C-FEAC-D168BCA32BDE}"/>
              </a:ext>
            </a:extLst>
          </p:cNvPr>
          <p:cNvSpPr txBox="1"/>
          <p:nvPr/>
        </p:nvSpPr>
        <p:spPr>
          <a:xfrm>
            <a:off x="402318" y="323285"/>
            <a:ext cx="7099918" cy="646331"/>
          </a:xfrm>
          <a:prstGeom prst="rect">
            <a:avLst/>
          </a:prstGeom>
          <a:noFill/>
        </p:spPr>
        <p:txBody>
          <a:bodyPr wrap="square" rtlCol="0">
            <a:spAutoFit/>
          </a:bodyPr>
          <a:lstStyle/>
          <a:p>
            <a:r>
              <a:rPr lang="en-US" sz="3600" b="1" dirty="0"/>
              <a:t>Picking up the pace of change</a:t>
            </a:r>
          </a:p>
        </p:txBody>
      </p:sp>
      <p:sp>
        <p:nvSpPr>
          <p:cNvPr id="4" name="TextBox 3">
            <a:extLst>
              <a:ext uri="{FF2B5EF4-FFF2-40B4-BE49-F238E27FC236}">
                <a16:creationId xmlns:a16="http://schemas.microsoft.com/office/drawing/2014/main" id="{D7842BA0-B761-854C-3B4C-9EAA4AA55BF5}"/>
              </a:ext>
            </a:extLst>
          </p:cNvPr>
          <p:cNvSpPr txBox="1"/>
          <p:nvPr/>
        </p:nvSpPr>
        <p:spPr>
          <a:xfrm>
            <a:off x="1128156" y="1790917"/>
            <a:ext cx="9856519" cy="5047536"/>
          </a:xfrm>
          <a:prstGeom prst="rect">
            <a:avLst/>
          </a:prstGeom>
          <a:noFill/>
        </p:spPr>
        <p:txBody>
          <a:bodyPr wrap="square">
            <a:spAutoFit/>
          </a:bodyPr>
          <a:lstStyle/>
          <a:p>
            <a:pPr algn="just"/>
            <a:r>
              <a:rPr lang="en-GB" sz="2400" b="1" dirty="0">
                <a:cs typeface="Arial" panose="020B0604020202020204" pitchFamily="34" charset="0"/>
              </a:rPr>
              <a:t>The costs of inaction are far greater than the costs of action</a:t>
            </a:r>
            <a:r>
              <a:rPr lang="en-US" sz="2400" dirty="0">
                <a:ea typeface="Geneva" panose="020B0503030404040204" pitchFamily="34" charset="0"/>
                <a:cs typeface="Arial" panose="020B0604020202020204" pitchFamily="34" charset="0"/>
              </a:rPr>
              <a:t> </a:t>
            </a:r>
          </a:p>
          <a:p>
            <a:pPr marL="342900" indent="-342900" algn="just">
              <a:spcAft>
                <a:spcPts val="600"/>
              </a:spcAft>
              <a:buFont typeface="Arial" panose="020B0604020202020204" pitchFamily="34" charset="0"/>
              <a:buChar char="•"/>
            </a:pPr>
            <a:r>
              <a:rPr lang="en-US" sz="2400" dirty="0">
                <a:ea typeface="Geneva" panose="020B0503030404040204" pitchFamily="34" charset="0"/>
                <a:cs typeface="Arial" panose="020B0604020202020204" pitchFamily="34" charset="0"/>
              </a:rPr>
              <a:t>Under current policies, warming is projected to exceed 3°C which would lead to macroeconomic losses of at least 18% of GDP by 2050 and 20% by 2100. </a:t>
            </a:r>
          </a:p>
          <a:p>
            <a:pPr marL="342900" indent="-342900" algn="just">
              <a:buFont typeface="Arial" panose="020B0604020202020204" pitchFamily="34" charset="0"/>
              <a:buChar char="•"/>
            </a:pPr>
            <a:endParaRPr lang="en-US" sz="2400" dirty="0">
              <a:ea typeface="Geneva" panose="020B0503030404040204" pitchFamily="34" charset="0"/>
              <a:cs typeface="Arial" panose="020B0604020202020204" pitchFamily="34" charset="0"/>
            </a:endParaRPr>
          </a:p>
          <a:p>
            <a:pPr marL="0" lvl="1" algn="just"/>
            <a:r>
              <a:rPr lang="en-US" sz="2400" b="1" dirty="0">
                <a:ea typeface="Geneva" panose="020B0503030404040204" pitchFamily="34" charset="0"/>
                <a:cs typeface="Arial" panose="020B0604020202020204" pitchFamily="34" charset="0"/>
              </a:rPr>
              <a:t>G20 states should act with urgency to reduce emissions and shift investments away from carbon-intensive activities.</a:t>
            </a:r>
          </a:p>
          <a:p>
            <a:pPr marL="342900" lvl="1" indent="-342900" algn="just">
              <a:spcAft>
                <a:spcPts val="600"/>
              </a:spcAft>
              <a:buFont typeface="Arial" panose="020B0604020202020204" pitchFamily="34" charset="0"/>
              <a:buChar char="•"/>
            </a:pPr>
            <a:r>
              <a:rPr lang="en-US" sz="2400" dirty="0">
                <a:ea typeface="Geneva" panose="020B0503030404040204" pitchFamily="34" charset="0"/>
                <a:cs typeface="Arial" panose="020B0604020202020204" pitchFamily="34" charset="0"/>
              </a:rPr>
              <a:t>G20 emissions continue to rise and fossil fuel subsidies have more than doubled since 2022.</a:t>
            </a:r>
          </a:p>
          <a:p>
            <a:pPr marL="0" lvl="1" algn="just"/>
            <a:endParaRPr lang="en-CA" sz="2200" dirty="0">
              <a:ea typeface="Geneva" panose="020B0503030404040204" pitchFamily="34" charset="0"/>
              <a:cs typeface="Arial" panose="020B0604020202020204" pitchFamily="34" charset="0"/>
            </a:endParaRPr>
          </a:p>
          <a:p>
            <a:pPr marL="0" lvl="1" algn="just"/>
            <a:endParaRPr lang="en-CA" sz="2200" dirty="0">
              <a:ea typeface="Geneva" panose="020B0503030404040204" pitchFamily="34" charset="0"/>
              <a:cs typeface="Arial" panose="020B0604020202020204" pitchFamily="34" charset="0"/>
            </a:endParaRPr>
          </a:p>
          <a:p>
            <a:pPr marL="0" lvl="1" algn="just"/>
            <a:endParaRPr lang="en-CA" sz="2200" dirty="0">
              <a:ea typeface="Geneva" panose="020B0503030404040204" pitchFamily="34" charset="0"/>
              <a:cs typeface="Arial" panose="020B0604020202020204" pitchFamily="34" charset="0"/>
            </a:endParaRPr>
          </a:p>
          <a:p>
            <a:pPr marL="0" lvl="1" algn="just"/>
            <a:r>
              <a:rPr lang="en-CA" sz="1200" dirty="0">
                <a:ea typeface="Geneva" panose="020B0503030404040204" pitchFamily="34" charset="0"/>
                <a:cs typeface="Arial" panose="020B0604020202020204" pitchFamily="34" charset="0"/>
              </a:rPr>
              <a:t>Sources: </a:t>
            </a:r>
            <a:r>
              <a:rPr lang="en-US" sz="1200" dirty="0">
                <a:ea typeface="Geneva" panose="020B0503030404040204" pitchFamily="34" charset="0"/>
                <a:cs typeface="Arial" panose="020B0604020202020204" pitchFamily="34" charset="0"/>
              </a:rPr>
              <a:t>Swiss Re 2021, NGFS 2022; UNEP 2022; IISD 2023; </a:t>
            </a:r>
            <a:r>
              <a:rPr lang="en-CA" sz="1200" dirty="0"/>
              <a:t>Ambrose, 2024</a:t>
            </a:r>
            <a:endParaRPr lang="en-US" sz="1200" dirty="0">
              <a:ea typeface="Geneva" panose="020B0503030404040204" pitchFamily="34" charset="0"/>
              <a:cs typeface="Arial" panose="020B0604020202020204" pitchFamily="34" charset="0"/>
            </a:endParaRPr>
          </a:p>
          <a:p>
            <a:pPr marL="342900" indent="-342900" algn="just">
              <a:buFont typeface="Arial" panose="020B0604020202020204" pitchFamily="34" charset="0"/>
              <a:buChar char="•"/>
            </a:pPr>
            <a:endParaRPr lang="en-US" dirty="0">
              <a:ea typeface="Geneva" panose="020B0503030404040204" pitchFamily="34" charset="0"/>
              <a:cs typeface="Arial" panose="020B0604020202020204" pitchFamily="34" charset="0"/>
            </a:endParaRPr>
          </a:p>
        </p:txBody>
      </p:sp>
      <p:sp>
        <p:nvSpPr>
          <p:cNvPr id="6" name="Slide Number Placeholder 5">
            <a:extLst>
              <a:ext uri="{FF2B5EF4-FFF2-40B4-BE49-F238E27FC236}">
                <a16:creationId xmlns:a16="http://schemas.microsoft.com/office/drawing/2014/main" id="{1E3D78F3-25BB-C80E-944A-D42604CE504C}"/>
              </a:ext>
            </a:extLst>
          </p:cNvPr>
          <p:cNvSpPr txBox="1">
            <a:spLocks/>
          </p:cNvSpPr>
          <p:nvPr/>
        </p:nvSpPr>
        <p:spPr>
          <a:xfrm>
            <a:off x="8610600" y="6356350"/>
            <a:ext cx="2743200" cy="365125"/>
          </a:xfrm>
          <a:prstGeom prst="rect">
            <a:avLst/>
          </a:prstGeom>
        </p:spPr>
        <p:txBody>
          <a:bodyPr vert="horz" lIns="91440" tIns="45720" rIns="91440" bIns="45720" rtlCol="0" anchor="ctr"/>
          <a:lstStyle>
            <a:defPPr>
              <a:defRPr lang="pt-BR"/>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7C5FB69-2CB3-49B9-B4E6-11F1FBD64252}" type="slidenum">
              <a:rPr lang="pt-BR" smtClean="0"/>
              <a:pPr/>
              <a:t>3</a:t>
            </a:fld>
            <a:endParaRPr lang="pt-BR"/>
          </a:p>
        </p:txBody>
      </p:sp>
    </p:spTree>
    <p:extLst>
      <p:ext uri="{BB962C8B-B14F-4D97-AF65-F5344CB8AC3E}">
        <p14:creationId xmlns:p14="http://schemas.microsoft.com/office/powerpoint/2010/main" val="33463119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02E9A0-BD02-440D-D08D-83354971A2C6}"/>
            </a:ext>
          </a:extLst>
        </p:cNvPr>
        <p:cNvGrpSpPr/>
        <p:nvPr/>
      </p:nvGrpSpPr>
      <p:grpSpPr>
        <a:xfrm>
          <a:off x="0" y="0"/>
          <a:ext cx="0" cy="0"/>
          <a:chOff x="0" y="0"/>
          <a:chExt cx="0" cy="0"/>
        </a:xfrm>
      </p:grpSpPr>
      <p:pic>
        <p:nvPicPr>
          <p:cNvPr id="2" name="Picture 1" descr="Image">
            <a:extLst>
              <a:ext uri="{FF2B5EF4-FFF2-40B4-BE49-F238E27FC236}">
                <a16:creationId xmlns:a16="http://schemas.microsoft.com/office/drawing/2014/main" id="{13EECAD5-FBE9-C590-DDF6-CB0464C10756}"/>
              </a:ext>
            </a:extLst>
          </p:cNvPr>
          <p:cNvPicPr>
            <a:picLocks noChangeAspect="1" noChangeArrowheads="1"/>
          </p:cNvPicPr>
          <p:nvPr/>
        </p:nvPicPr>
        <p:blipFill rotWithShape="1">
          <a:blip r:embed="rId3" cstate="hqprint">
            <a:extLst>
              <a:ext uri="{28A0092B-C50C-407E-A947-70E740481C1C}">
                <a14:useLocalDpi xmlns:a14="http://schemas.microsoft.com/office/drawing/2010/main" val="0"/>
              </a:ext>
            </a:extLst>
          </a:blip>
          <a:srcRect l="10451" t="14306" r="13093" b="23472"/>
          <a:stretch/>
        </p:blipFill>
        <p:spPr bwMode="auto">
          <a:xfrm>
            <a:off x="10699844" y="0"/>
            <a:ext cx="1492155" cy="1226579"/>
          </a:xfrm>
          <a:prstGeom prst="rect">
            <a:avLst/>
          </a:prstGeom>
          <a:noFill/>
          <a:extLst>
            <a:ext uri="{909E8E84-426E-40DD-AFC4-6F175D3DCCD1}">
              <a14:hiddenFill xmlns:a14="http://schemas.microsoft.com/office/drawing/2010/main">
                <a:solidFill>
                  <a:srgbClr val="FFFFFF"/>
                </a:solidFill>
              </a14:hiddenFill>
            </a:ext>
          </a:extLst>
        </p:spPr>
      </p:pic>
      <p:sp>
        <p:nvSpPr>
          <p:cNvPr id="7" name="CaixaDeTexto 1">
            <a:extLst>
              <a:ext uri="{FF2B5EF4-FFF2-40B4-BE49-F238E27FC236}">
                <a16:creationId xmlns:a16="http://schemas.microsoft.com/office/drawing/2014/main" id="{C11EACC6-4EAE-4F2A-530B-1173F7050246}"/>
              </a:ext>
            </a:extLst>
          </p:cNvPr>
          <p:cNvSpPr txBox="1"/>
          <p:nvPr/>
        </p:nvSpPr>
        <p:spPr>
          <a:xfrm>
            <a:off x="1779372" y="2397948"/>
            <a:ext cx="10651524" cy="2062103"/>
          </a:xfrm>
          <a:prstGeom prst="rect">
            <a:avLst/>
          </a:prstGeom>
          <a:noFill/>
        </p:spPr>
        <p:txBody>
          <a:bodyPr wrap="square" rtlCol="0">
            <a:spAutoFit/>
          </a:bodyPr>
          <a:lstStyle/>
          <a:p>
            <a:r>
              <a:rPr lang="en-US" sz="3200" b="1" dirty="0"/>
              <a:t>Market fixing                         Market shaping</a:t>
            </a:r>
          </a:p>
          <a:p>
            <a:endParaRPr lang="en-US" sz="3200" b="1" dirty="0"/>
          </a:p>
          <a:p>
            <a:endParaRPr lang="en-US" sz="3200" b="1" dirty="0"/>
          </a:p>
          <a:p>
            <a:r>
              <a:rPr lang="en-US" sz="3200" b="1" dirty="0"/>
              <a:t>Finance gaps                          Restructuring finance</a:t>
            </a:r>
          </a:p>
        </p:txBody>
      </p:sp>
      <p:sp>
        <p:nvSpPr>
          <p:cNvPr id="6" name="Slide Number Placeholder 5">
            <a:extLst>
              <a:ext uri="{FF2B5EF4-FFF2-40B4-BE49-F238E27FC236}">
                <a16:creationId xmlns:a16="http://schemas.microsoft.com/office/drawing/2014/main" id="{6F2B2CE1-F411-C7A5-BFD5-21C2747900CA}"/>
              </a:ext>
            </a:extLst>
          </p:cNvPr>
          <p:cNvSpPr txBox="1">
            <a:spLocks/>
          </p:cNvSpPr>
          <p:nvPr/>
        </p:nvSpPr>
        <p:spPr>
          <a:xfrm>
            <a:off x="8610600" y="6356350"/>
            <a:ext cx="2743200" cy="365125"/>
          </a:xfrm>
          <a:prstGeom prst="rect">
            <a:avLst/>
          </a:prstGeom>
        </p:spPr>
        <p:txBody>
          <a:bodyPr vert="horz" lIns="91440" tIns="45720" rIns="91440" bIns="45720" rtlCol="0" anchor="ctr"/>
          <a:lstStyle>
            <a:defPPr>
              <a:defRPr lang="pt-BR"/>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7C5FB69-2CB3-49B9-B4E6-11F1FBD64252}" type="slidenum">
              <a:rPr lang="pt-BR" smtClean="0"/>
              <a:pPr/>
              <a:t>4</a:t>
            </a:fld>
            <a:endParaRPr lang="pt-BR"/>
          </a:p>
        </p:txBody>
      </p:sp>
      <p:sp>
        <p:nvSpPr>
          <p:cNvPr id="3" name="Right Arrow 2">
            <a:extLst>
              <a:ext uri="{FF2B5EF4-FFF2-40B4-BE49-F238E27FC236}">
                <a16:creationId xmlns:a16="http://schemas.microsoft.com/office/drawing/2014/main" id="{8EE08C3A-6FEF-8804-F758-5C0E3513EE61}"/>
              </a:ext>
            </a:extLst>
          </p:cNvPr>
          <p:cNvSpPr/>
          <p:nvPr/>
        </p:nvSpPr>
        <p:spPr>
          <a:xfrm>
            <a:off x="4993859" y="2443265"/>
            <a:ext cx="978408" cy="48463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ight Arrow 4">
            <a:extLst>
              <a:ext uri="{FF2B5EF4-FFF2-40B4-BE49-F238E27FC236}">
                <a16:creationId xmlns:a16="http://schemas.microsoft.com/office/drawing/2014/main" id="{0A7B9C0B-E9C8-3170-9BEC-3BEA77F87416}"/>
              </a:ext>
            </a:extLst>
          </p:cNvPr>
          <p:cNvSpPr/>
          <p:nvPr/>
        </p:nvSpPr>
        <p:spPr>
          <a:xfrm>
            <a:off x="4993859" y="3961676"/>
            <a:ext cx="978408" cy="48463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626014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a:extLst>
              <a:ext uri="{FF2B5EF4-FFF2-40B4-BE49-F238E27FC236}">
                <a16:creationId xmlns:a16="http://schemas.microsoft.com/office/drawing/2014/main" id="{C1C8AEFB-F2B9-926D-4AFF-ADED3AB94CAD}"/>
              </a:ext>
            </a:extLst>
          </p:cNvPr>
          <p:cNvSpPr txBox="1"/>
          <p:nvPr/>
        </p:nvSpPr>
        <p:spPr>
          <a:xfrm>
            <a:off x="503918" y="311150"/>
            <a:ext cx="3674339" cy="646331"/>
          </a:xfrm>
          <a:prstGeom prst="rect">
            <a:avLst/>
          </a:prstGeom>
          <a:noFill/>
        </p:spPr>
        <p:txBody>
          <a:bodyPr wrap="none" rtlCol="0">
            <a:spAutoFit/>
          </a:bodyPr>
          <a:lstStyle/>
          <a:p>
            <a:r>
              <a:rPr lang="en-US" sz="3600" b="1" dirty="0"/>
              <a:t>Dispelling Myths</a:t>
            </a:r>
          </a:p>
        </p:txBody>
      </p:sp>
      <p:pic>
        <p:nvPicPr>
          <p:cNvPr id="6" name="Picture 5" descr="Image">
            <a:extLst>
              <a:ext uri="{FF2B5EF4-FFF2-40B4-BE49-F238E27FC236}">
                <a16:creationId xmlns:a16="http://schemas.microsoft.com/office/drawing/2014/main" id="{B5815250-B284-6FA6-E7FB-0B3152CE9F02}"/>
              </a:ext>
            </a:extLst>
          </p:cNvPr>
          <p:cNvPicPr>
            <a:picLocks noChangeAspect="1" noChangeArrowheads="1"/>
          </p:cNvPicPr>
          <p:nvPr/>
        </p:nvPicPr>
        <p:blipFill rotWithShape="1">
          <a:blip r:embed="rId2" cstate="hqprint">
            <a:extLst>
              <a:ext uri="{28A0092B-C50C-407E-A947-70E740481C1C}">
                <a14:useLocalDpi xmlns:a14="http://schemas.microsoft.com/office/drawing/2010/main" val="0"/>
              </a:ext>
            </a:extLst>
          </a:blip>
          <a:srcRect l="10451" t="14306" r="13093" b="23472"/>
          <a:stretch/>
        </p:blipFill>
        <p:spPr bwMode="auto">
          <a:xfrm>
            <a:off x="10699844" y="0"/>
            <a:ext cx="1492155" cy="1226579"/>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8" name="Table 7">
            <a:extLst>
              <a:ext uri="{FF2B5EF4-FFF2-40B4-BE49-F238E27FC236}">
                <a16:creationId xmlns:a16="http://schemas.microsoft.com/office/drawing/2014/main" id="{93BA33DA-C6BB-6D2D-91C7-E85309F40079}"/>
              </a:ext>
            </a:extLst>
          </p:cNvPr>
          <p:cNvGraphicFramePr>
            <a:graphicFrameLocks noGrp="1"/>
          </p:cNvGraphicFramePr>
          <p:nvPr>
            <p:extLst>
              <p:ext uri="{D42A27DB-BD31-4B8C-83A1-F6EECF244321}">
                <p14:modId xmlns:p14="http://schemas.microsoft.com/office/powerpoint/2010/main" val="3145819535"/>
              </p:ext>
            </p:extLst>
          </p:nvPr>
        </p:nvGraphicFramePr>
        <p:xfrm>
          <a:off x="625736" y="1237387"/>
          <a:ext cx="10940528" cy="5217770"/>
        </p:xfrm>
        <a:graphic>
          <a:graphicData uri="http://schemas.openxmlformats.org/drawingml/2006/table">
            <a:tbl>
              <a:tblPr/>
              <a:tblGrid>
                <a:gridCol w="5470264">
                  <a:extLst>
                    <a:ext uri="{9D8B030D-6E8A-4147-A177-3AD203B41FA5}">
                      <a16:colId xmlns:a16="http://schemas.microsoft.com/office/drawing/2014/main" val="3343582980"/>
                    </a:ext>
                  </a:extLst>
                </a:gridCol>
                <a:gridCol w="5470264">
                  <a:extLst>
                    <a:ext uri="{9D8B030D-6E8A-4147-A177-3AD203B41FA5}">
                      <a16:colId xmlns:a16="http://schemas.microsoft.com/office/drawing/2014/main" val="4047073388"/>
                    </a:ext>
                  </a:extLst>
                </a:gridCol>
              </a:tblGrid>
              <a:tr h="354575">
                <a:tc>
                  <a:txBody>
                    <a:bodyPr/>
                    <a:lstStyle/>
                    <a:p>
                      <a:pPr rtl="0" fontAlgn="t">
                        <a:spcBef>
                          <a:spcPts val="0"/>
                        </a:spcBef>
                        <a:spcAft>
                          <a:spcPts val="0"/>
                        </a:spcAft>
                      </a:pPr>
                      <a:r>
                        <a:rPr lang="en-CA" sz="2000" b="1" kern="1200" dirty="0">
                          <a:solidFill>
                            <a:schemeClr val="bg1"/>
                          </a:solidFill>
                          <a:latin typeface="+mn-lt"/>
                          <a:ea typeface="+mn-ea"/>
                          <a:cs typeface="+mn-cs"/>
                        </a:rPr>
                        <a:t>Common myths blocking urgent action</a:t>
                      </a:r>
                    </a:p>
                  </a:txBody>
                  <a:tcPr marL="73025" marR="73025">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C6EA7"/>
                    </a:solidFill>
                  </a:tcPr>
                </a:tc>
                <a:tc>
                  <a:txBody>
                    <a:bodyPr/>
                    <a:lstStyle/>
                    <a:p>
                      <a:pPr rtl="0" fontAlgn="t">
                        <a:spcBef>
                          <a:spcPts val="0"/>
                        </a:spcBef>
                        <a:spcAft>
                          <a:spcPts val="0"/>
                        </a:spcAft>
                      </a:pPr>
                      <a:r>
                        <a:rPr lang="en-CA" sz="2000" b="1" kern="1200" dirty="0">
                          <a:solidFill>
                            <a:schemeClr val="bg1"/>
                          </a:solidFill>
                          <a:latin typeface="+mn-lt"/>
                          <a:ea typeface="+mn-ea"/>
                          <a:cs typeface="+mn-cs"/>
                        </a:rPr>
                        <a:t>Counter argument</a:t>
                      </a:r>
                    </a:p>
                  </a:txBody>
                  <a:tcPr marL="73025" marR="73025">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1C6EA7"/>
                    </a:solidFill>
                  </a:tcPr>
                </a:tc>
                <a:extLst>
                  <a:ext uri="{0D108BD9-81ED-4DB2-BD59-A6C34878D82A}">
                    <a16:rowId xmlns:a16="http://schemas.microsoft.com/office/drawing/2014/main" val="595570292"/>
                  </a:ext>
                </a:extLst>
              </a:tr>
              <a:tr h="827342">
                <a:tc>
                  <a:txBody>
                    <a:bodyPr/>
                    <a:lstStyle/>
                    <a:p>
                      <a:pPr algn="just" rtl="0" fontAlgn="t">
                        <a:spcBef>
                          <a:spcPts val="0"/>
                        </a:spcBef>
                        <a:spcAft>
                          <a:spcPts val="0"/>
                        </a:spcAft>
                      </a:pPr>
                      <a:r>
                        <a:rPr lang="en-CA" sz="1800" b="0" kern="1200" dirty="0">
                          <a:solidFill>
                            <a:schemeClr val="tx1"/>
                          </a:solidFill>
                          <a:latin typeface="+mn-lt"/>
                          <a:ea typeface="+mn-ea"/>
                          <a:cs typeface="+mn-cs"/>
                        </a:rPr>
                        <a:t>Myth 1: “Market signals can drive decarbonisation without direct government intervention.”</a:t>
                      </a:r>
                    </a:p>
                  </a:txBody>
                  <a:tcPr marL="73025" marR="73025">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just" rtl="0" fontAlgn="t">
                        <a:spcBef>
                          <a:spcPts val="0"/>
                        </a:spcBef>
                        <a:spcAft>
                          <a:spcPts val="0"/>
                        </a:spcAft>
                      </a:pPr>
                      <a:r>
                        <a:rPr lang="en-CA" sz="1800" b="0" kern="1200" dirty="0">
                          <a:solidFill>
                            <a:schemeClr val="tx1"/>
                          </a:solidFill>
                          <a:latin typeface="+mn-lt"/>
                          <a:ea typeface="+mn-ea"/>
                          <a:cs typeface="+mn-cs"/>
                        </a:rPr>
                        <a:t>Markets alone cannot coordinate the rapid and large-scale economic transformation that is needed.</a:t>
                      </a:r>
                    </a:p>
                  </a:txBody>
                  <a:tcPr marL="73025" marR="73025">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56242209"/>
                  </a:ext>
                </a:extLst>
              </a:tr>
              <a:tr h="590959">
                <a:tc>
                  <a:txBody>
                    <a:bodyPr/>
                    <a:lstStyle/>
                    <a:p>
                      <a:pPr algn="just" rtl="0" fontAlgn="t">
                        <a:spcBef>
                          <a:spcPts val="0"/>
                        </a:spcBef>
                        <a:spcAft>
                          <a:spcPts val="0"/>
                        </a:spcAft>
                      </a:pPr>
                      <a:r>
                        <a:rPr lang="en-CA" sz="1800" b="0" kern="1200" dirty="0">
                          <a:solidFill>
                            <a:schemeClr val="tx1"/>
                          </a:solidFill>
                          <a:latin typeface="+mn-lt"/>
                          <a:ea typeface="+mn-ea"/>
                          <a:cs typeface="+mn-cs"/>
                        </a:rPr>
                        <a:t>Myth 2: “Climate action will slow economic growth.”</a:t>
                      </a:r>
                    </a:p>
                  </a:txBody>
                  <a:tcPr marL="73025" marR="73025">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just" rtl="0" fontAlgn="t">
                        <a:spcBef>
                          <a:spcPts val="0"/>
                        </a:spcBef>
                        <a:spcAft>
                          <a:spcPts val="0"/>
                        </a:spcAft>
                      </a:pPr>
                      <a:r>
                        <a:rPr lang="en-CA" sz="1800" b="0" kern="1200" dirty="0">
                          <a:solidFill>
                            <a:schemeClr val="tx1"/>
                          </a:solidFill>
                          <a:latin typeface="+mn-lt"/>
                          <a:ea typeface="+mn-ea"/>
                          <a:cs typeface="+mn-cs"/>
                        </a:rPr>
                        <a:t>Climate action and economic growth are not mutually exclusive.</a:t>
                      </a:r>
                    </a:p>
                  </a:txBody>
                  <a:tcPr marL="73025" marR="73025">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60579855"/>
                  </a:ext>
                </a:extLst>
              </a:tr>
              <a:tr h="1300109">
                <a:tc>
                  <a:txBody>
                    <a:bodyPr/>
                    <a:lstStyle/>
                    <a:p>
                      <a:pPr algn="just" rtl="0" fontAlgn="t">
                        <a:spcBef>
                          <a:spcPts val="0"/>
                        </a:spcBef>
                        <a:spcAft>
                          <a:spcPts val="0"/>
                        </a:spcAft>
                      </a:pPr>
                      <a:r>
                        <a:rPr lang="en-CA" sz="1800" b="0" kern="1200" dirty="0">
                          <a:solidFill>
                            <a:schemeClr val="tx1"/>
                          </a:solidFill>
                          <a:latin typeface="+mn-lt"/>
                          <a:ea typeface="+mn-ea"/>
                          <a:cs typeface="+mn-cs"/>
                        </a:rPr>
                        <a:t>Myth 3: “Industrial strategy does more harm than good due to government failure and capture.” </a:t>
                      </a:r>
                    </a:p>
                  </a:txBody>
                  <a:tcPr marL="73025" marR="73025">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just" rtl="0" fontAlgn="t">
                        <a:spcBef>
                          <a:spcPts val="0"/>
                        </a:spcBef>
                        <a:spcAft>
                          <a:spcPts val="0"/>
                        </a:spcAft>
                      </a:pPr>
                      <a:r>
                        <a:rPr lang="en-CA" sz="1800" b="0" kern="1200" dirty="0">
                          <a:solidFill>
                            <a:schemeClr val="tx1"/>
                          </a:solidFill>
                          <a:latin typeface="+mn-lt"/>
                          <a:ea typeface="+mn-ea"/>
                          <a:cs typeface="+mn-cs"/>
                        </a:rPr>
                        <a:t>A greater risk of government failure arises from underfunded states that lack adequate capacity to implement industrial strategies that direct growth and shape markets, and that are therefore more prone to state capture.</a:t>
                      </a:r>
                    </a:p>
                  </a:txBody>
                  <a:tcPr marL="73025" marR="73025">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02023518"/>
                  </a:ext>
                </a:extLst>
              </a:tr>
              <a:tr h="827342">
                <a:tc>
                  <a:txBody>
                    <a:bodyPr/>
                    <a:lstStyle/>
                    <a:p>
                      <a:pPr rtl="0" fontAlgn="t">
                        <a:spcBef>
                          <a:spcPts val="0"/>
                        </a:spcBef>
                        <a:spcAft>
                          <a:spcPts val="0"/>
                        </a:spcAft>
                      </a:pPr>
                      <a:r>
                        <a:rPr lang="en-CA" sz="1800" b="0" kern="1200" dirty="0">
                          <a:solidFill>
                            <a:schemeClr val="tx1"/>
                          </a:solidFill>
                          <a:latin typeface="+mn-lt"/>
                          <a:ea typeface="+mn-ea"/>
                          <a:cs typeface="+mn-cs"/>
                        </a:rPr>
                        <a:t>Myth 4: “Governments don’t have the resources to address climate needs.” </a:t>
                      </a:r>
                    </a:p>
                  </a:txBody>
                  <a:tcPr marL="73025" marR="73025">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just" rtl="0" fontAlgn="t">
                        <a:spcBef>
                          <a:spcPts val="0"/>
                        </a:spcBef>
                        <a:spcAft>
                          <a:spcPts val="0"/>
                        </a:spcAft>
                      </a:pPr>
                      <a:r>
                        <a:rPr lang="en-CA" sz="1800" b="0" kern="1200" dirty="0">
                          <a:solidFill>
                            <a:schemeClr val="tx1"/>
                          </a:solidFill>
                          <a:latin typeface="+mn-lt"/>
                          <a:ea typeface="+mn-ea"/>
                          <a:cs typeface="+mn-cs"/>
                        </a:rPr>
                        <a:t>The problem is not a lack of funding but a lack of willingness to direct it towards climate action.</a:t>
                      </a:r>
                    </a:p>
                  </a:txBody>
                  <a:tcPr marL="73025" marR="73025">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47890573"/>
                  </a:ext>
                </a:extLst>
              </a:tr>
              <a:tr h="1063726">
                <a:tc>
                  <a:txBody>
                    <a:bodyPr/>
                    <a:lstStyle/>
                    <a:p>
                      <a:pPr algn="just" rtl="0" fontAlgn="t">
                        <a:spcBef>
                          <a:spcPts val="0"/>
                        </a:spcBef>
                        <a:spcAft>
                          <a:spcPts val="0"/>
                        </a:spcAft>
                      </a:pPr>
                      <a:r>
                        <a:rPr lang="en-CA" sz="1800" b="0" kern="1200">
                          <a:solidFill>
                            <a:schemeClr val="tx1"/>
                          </a:solidFill>
                          <a:latin typeface="+mn-lt"/>
                          <a:ea typeface="+mn-ea"/>
                          <a:cs typeface="+mn-cs"/>
                        </a:rPr>
                        <a:t>Myth 5: “Blended finance—using public funds to ‘de-risk’ private investments—is always cheaper than public investment.”</a:t>
                      </a:r>
                    </a:p>
                  </a:txBody>
                  <a:tcPr marL="73025" marR="73025">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just" rtl="0" fontAlgn="t">
                        <a:spcBef>
                          <a:spcPts val="0"/>
                        </a:spcBef>
                        <a:spcAft>
                          <a:spcPts val="0"/>
                        </a:spcAft>
                      </a:pPr>
                      <a:r>
                        <a:rPr lang="en-CA" sz="1800" b="0" kern="1200" dirty="0">
                          <a:solidFill>
                            <a:schemeClr val="tx1"/>
                          </a:solidFill>
                          <a:latin typeface="+mn-lt"/>
                          <a:ea typeface="+mn-ea"/>
                          <a:cs typeface="+mn-cs"/>
                        </a:rPr>
                        <a:t>Blended finance can lead to higher long-term costs compared to public financing, particularly for middle and low-income countries.</a:t>
                      </a:r>
                    </a:p>
                  </a:txBody>
                  <a:tcPr marL="73025" marR="73025">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54406766"/>
                  </a:ext>
                </a:extLst>
              </a:tr>
            </a:tbl>
          </a:graphicData>
        </a:graphic>
      </p:graphicFrame>
      <p:sp>
        <p:nvSpPr>
          <p:cNvPr id="9" name="Rectangle 2">
            <a:extLst>
              <a:ext uri="{FF2B5EF4-FFF2-40B4-BE49-F238E27FC236}">
                <a16:creationId xmlns:a16="http://schemas.microsoft.com/office/drawing/2014/main" id="{605F6C4A-3790-7FD1-DC74-AEC676E29DDC}"/>
              </a:ext>
            </a:extLst>
          </p:cNvPr>
          <p:cNvSpPr>
            <a:spLocks noChangeArrowheads="1"/>
          </p:cNvSpPr>
          <p:nvPr/>
        </p:nvSpPr>
        <p:spPr bwMode="auto">
          <a:xfrm>
            <a:off x="3133725" y="2081213"/>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a:ln>
                  <a:noFill/>
                </a:ln>
                <a:solidFill>
                  <a:schemeClr val="tx1"/>
                </a:solidFill>
                <a:effectLst/>
                <a:latin typeface="Arial" panose="020B0604020202020204" pitchFamily="34" charset="0"/>
              </a:rPr>
              <a:t/>
            </a:r>
            <a:br>
              <a:rPr kumimoji="0" lang="en-US" altLang="en-US" sz="1800" b="0" i="0" u="none" strike="noStrike" cap="none" normalizeH="0" baseline="0">
                <a:ln>
                  <a:noFill/>
                </a:ln>
                <a:solidFill>
                  <a:schemeClr val="tx1"/>
                </a:solidFill>
                <a:effectLst/>
                <a:latin typeface="Arial" panose="020B0604020202020204" pitchFamily="34" charset="0"/>
              </a:rPr>
            </a:b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 name="Slide Number Placeholder 5">
            <a:extLst>
              <a:ext uri="{FF2B5EF4-FFF2-40B4-BE49-F238E27FC236}">
                <a16:creationId xmlns:a16="http://schemas.microsoft.com/office/drawing/2014/main" id="{21336167-4BF1-3031-9B9E-7C06A193A0AE}"/>
              </a:ext>
            </a:extLst>
          </p:cNvPr>
          <p:cNvSpPr txBox="1">
            <a:spLocks/>
          </p:cNvSpPr>
          <p:nvPr/>
        </p:nvSpPr>
        <p:spPr>
          <a:xfrm>
            <a:off x="8610600" y="6356350"/>
            <a:ext cx="2743200" cy="365125"/>
          </a:xfrm>
          <a:prstGeom prst="rect">
            <a:avLst/>
          </a:prstGeom>
        </p:spPr>
        <p:txBody>
          <a:bodyPr vert="horz" lIns="91440" tIns="45720" rIns="91440" bIns="45720" rtlCol="0" anchor="ctr"/>
          <a:lstStyle>
            <a:defPPr>
              <a:defRPr lang="pt-BR"/>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7C5FB69-2CB3-49B9-B4E6-11F1FBD64252}" type="slidenum">
              <a:rPr lang="pt-BR" smtClean="0"/>
              <a:pPr/>
              <a:t>5</a:t>
            </a:fld>
            <a:endParaRPr lang="pt-BR"/>
          </a:p>
        </p:txBody>
      </p:sp>
    </p:spTree>
    <p:extLst>
      <p:ext uri="{BB962C8B-B14F-4D97-AF65-F5344CB8AC3E}">
        <p14:creationId xmlns:p14="http://schemas.microsoft.com/office/powerpoint/2010/main" val="27046192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C4193AF7-DCF5-4E0F-5BC4-6E24A53E4967}"/>
              </a:ext>
            </a:extLst>
          </p:cNvPr>
          <p:cNvSpPr txBox="1"/>
          <p:nvPr/>
        </p:nvSpPr>
        <p:spPr>
          <a:xfrm>
            <a:off x="2104658" y="3090446"/>
            <a:ext cx="7982683" cy="677108"/>
          </a:xfrm>
          <a:prstGeom prst="rect">
            <a:avLst/>
          </a:prstGeom>
          <a:noFill/>
        </p:spPr>
        <p:txBody>
          <a:bodyPr wrap="square" lIns="91440" tIns="45720" rIns="91440" bIns="45720" rtlCol="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800" b="1" i="0" u="none" strike="noStrike" kern="1200" cap="none" spc="0" normalizeH="0" baseline="0" noProof="0" dirty="0">
                <a:ln>
                  <a:noFill/>
                </a:ln>
                <a:solidFill>
                  <a:prstClr val="white"/>
                </a:solidFill>
                <a:effectLst/>
                <a:uLnTx/>
                <a:uFillTx/>
                <a:latin typeface="Aptos Display" panose="02110004020202020204"/>
                <a:ea typeface="+mn-ea"/>
                <a:cs typeface="+mn-cs"/>
              </a:rPr>
              <a:t>2. Delivering green </a:t>
            </a:r>
            <a:r>
              <a:rPr lang="en-US" sz="3800" b="1" dirty="0" err="1">
                <a:solidFill>
                  <a:prstClr val="white"/>
                </a:solidFill>
                <a:latin typeface="Aptos Display" panose="02110004020202020204"/>
              </a:rPr>
              <a:t>i</a:t>
            </a:r>
            <a:r>
              <a:rPr kumimoji="0" lang="en-US" sz="3800" b="1" i="0" u="none" strike="noStrike" kern="1200" cap="none" spc="0" normalizeH="0" baseline="0" noProof="0" dirty="0" err="1">
                <a:ln>
                  <a:noFill/>
                </a:ln>
                <a:solidFill>
                  <a:prstClr val="white"/>
                </a:solidFill>
                <a:effectLst/>
                <a:uLnTx/>
                <a:uFillTx/>
                <a:latin typeface="Aptos Display" panose="02110004020202020204"/>
                <a:ea typeface="+mn-ea"/>
                <a:cs typeface="+mn-cs"/>
              </a:rPr>
              <a:t>ndustrial</a:t>
            </a:r>
            <a:r>
              <a:rPr kumimoji="0" lang="en-US" sz="3800" b="1" i="0" u="none" strike="noStrike" kern="1200" cap="none" spc="0" normalizeH="0" baseline="0" noProof="0" dirty="0">
                <a:ln>
                  <a:noFill/>
                </a:ln>
                <a:solidFill>
                  <a:prstClr val="white"/>
                </a:solidFill>
                <a:effectLst/>
                <a:uLnTx/>
                <a:uFillTx/>
                <a:latin typeface="Aptos Display" panose="02110004020202020204"/>
                <a:ea typeface="+mn-ea"/>
                <a:cs typeface="+mn-cs"/>
              </a:rPr>
              <a:t> </a:t>
            </a:r>
            <a:r>
              <a:rPr lang="en-US" sz="3800" b="1" dirty="0">
                <a:solidFill>
                  <a:prstClr val="white"/>
                </a:solidFill>
                <a:latin typeface="Aptos Display" panose="02110004020202020204"/>
              </a:rPr>
              <a:t>s</a:t>
            </a:r>
            <a:r>
              <a:rPr kumimoji="0" lang="en-US" sz="3800" b="1" i="0" u="none" strike="noStrike" kern="1200" cap="none" spc="0" normalizeH="0" baseline="0" noProof="0" dirty="0" err="1">
                <a:ln>
                  <a:noFill/>
                </a:ln>
                <a:solidFill>
                  <a:prstClr val="white"/>
                </a:solidFill>
                <a:effectLst/>
                <a:uLnTx/>
                <a:uFillTx/>
                <a:latin typeface="Aptos Display" panose="02110004020202020204"/>
                <a:ea typeface="+mn-ea"/>
                <a:cs typeface="+mn-cs"/>
              </a:rPr>
              <a:t>trategy</a:t>
            </a:r>
            <a:endParaRPr kumimoji="0" lang="en-US" sz="3800" b="1" i="0" u="none" strike="noStrike" kern="1200" cap="none" spc="0" normalizeH="0" baseline="0" noProof="0" dirty="0">
              <a:ln>
                <a:noFill/>
              </a:ln>
              <a:solidFill>
                <a:prstClr val="white"/>
              </a:solidFill>
              <a:effectLst/>
              <a:uLnTx/>
              <a:uFillTx/>
              <a:latin typeface="Aptos Display" panose="02110004020202020204"/>
              <a:ea typeface="+mn-ea"/>
              <a:cs typeface="+mn-cs"/>
            </a:endParaRPr>
          </a:p>
        </p:txBody>
      </p:sp>
      <p:sp>
        <p:nvSpPr>
          <p:cNvPr id="3" name="Slide Number Placeholder 2">
            <a:extLst>
              <a:ext uri="{FF2B5EF4-FFF2-40B4-BE49-F238E27FC236}">
                <a16:creationId xmlns:a16="http://schemas.microsoft.com/office/drawing/2014/main" id="{98787742-43FB-1EC5-882F-F008B2419D0E}"/>
              </a:ext>
            </a:extLst>
          </p:cNvPr>
          <p:cNvSpPr>
            <a:spLocks noGrp="1"/>
          </p:cNvSpPr>
          <p:nvPr>
            <p:ph type="sldNum" sz="quarter" idx="12"/>
          </p:nvPr>
        </p:nvSpPr>
        <p:spPr/>
        <p:txBody>
          <a:bodyPr/>
          <a:lstStyle/>
          <a:p>
            <a:fld id="{07C5FB69-2CB3-49B9-B4E6-11F1FBD64252}" type="slidenum">
              <a:rPr lang="pt-BR" smtClean="0"/>
              <a:t>6</a:t>
            </a:fld>
            <a:endParaRPr lang="pt-BR"/>
          </a:p>
        </p:txBody>
      </p:sp>
    </p:spTree>
    <p:extLst>
      <p:ext uri="{BB962C8B-B14F-4D97-AF65-F5344CB8AC3E}">
        <p14:creationId xmlns:p14="http://schemas.microsoft.com/office/powerpoint/2010/main" val="7005449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ixaDeTexto 2">
            <a:extLst>
              <a:ext uri="{FF2B5EF4-FFF2-40B4-BE49-F238E27FC236}">
                <a16:creationId xmlns:a16="http://schemas.microsoft.com/office/drawing/2014/main" id="{E6C6601A-2BBE-CF3A-BC89-42861D1CB936}"/>
              </a:ext>
            </a:extLst>
          </p:cNvPr>
          <p:cNvSpPr txBox="1"/>
          <p:nvPr/>
        </p:nvSpPr>
        <p:spPr>
          <a:xfrm>
            <a:off x="615294" y="1062674"/>
            <a:ext cx="2686046" cy="5447645"/>
          </a:xfrm>
          <a:prstGeom prst="rect">
            <a:avLst/>
          </a:prstGeom>
          <a:noFill/>
        </p:spPr>
        <p:txBody>
          <a:bodyPr wrap="square" rtlCol="0">
            <a:spAutoFit/>
          </a:bodyPr>
          <a:lstStyle/>
          <a:p>
            <a:r>
              <a:rPr lang="en-GB" sz="2200" b="1" dirty="0"/>
              <a:t>All G20 states should adopt ambitious green industrial strategies to drive sustainable, inclusive economic growth </a:t>
            </a:r>
            <a:r>
              <a:rPr lang="en-GB" sz="2200" dirty="0"/>
              <a:t>oriented around NDCs (instead of picking key sectors), to </a:t>
            </a:r>
            <a:r>
              <a:rPr lang="en-GB" sz="2200" dirty="0" err="1"/>
              <a:t>catalyze</a:t>
            </a:r>
            <a:r>
              <a:rPr lang="en-GB" sz="2200" dirty="0"/>
              <a:t> cross-sectoral investment, innovation and transformation.</a:t>
            </a:r>
            <a:r>
              <a:rPr lang="en-US" sz="1800" b="0" i="0" dirty="0">
                <a:solidFill>
                  <a:srgbClr val="000000"/>
                </a:solidFill>
                <a:effectLst/>
                <a:latin typeface="Gill Sans Light" panose="020B0302020104020203" pitchFamily="34" charset="-79"/>
              </a:rPr>
              <a:t/>
            </a:r>
            <a:br>
              <a:rPr lang="en-US" sz="1800" b="0" i="0" dirty="0">
                <a:solidFill>
                  <a:srgbClr val="000000"/>
                </a:solidFill>
                <a:effectLst/>
                <a:latin typeface="Gill Sans Light" panose="020B0302020104020203" pitchFamily="34" charset="-79"/>
              </a:rPr>
            </a:br>
            <a:endParaRPr lang="en-US" dirty="0"/>
          </a:p>
        </p:txBody>
      </p:sp>
      <p:sp>
        <p:nvSpPr>
          <p:cNvPr id="4" name="Rectangle 3">
            <a:extLst>
              <a:ext uri="{FF2B5EF4-FFF2-40B4-BE49-F238E27FC236}">
                <a16:creationId xmlns:a16="http://schemas.microsoft.com/office/drawing/2014/main" id="{98ABF8FD-4341-AF38-A04B-75FD1905086C}"/>
              </a:ext>
            </a:extLst>
          </p:cNvPr>
          <p:cNvSpPr/>
          <p:nvPr/>
        </p:nvSpPr>
        <p:spPr>
          <a:xfrm>
            <a:off x="615294" y="457751"/>
            <a:ext cx="2496995" cy="508000"/>
          </a:xfrm>
          <a:prstGeom prst="rect">
            <a:avLst/>
          </a:prstGeom>
          <a:solidFill>
            <a:srgbClr val="1C6EA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Recommendation 1</a:t>
            </a:r>
          </a:p>
        </p:txBody>
      </p:sp>
      <p:pic>
        <p:nvPicPr>
          <p:cNvPr id="9" name="Picture 8" descr="Image">
            <a:extLst>
              <a:ext uri="{FF2B5EF4-FFF2-40B4-BE49-F238E27FC236}">
                <a16:creationId xmlns:a16="http://schemas.microsoft.com/office/drawing/2014/main" id="{B5294397-7472-CD93-4DAF-0733197510B4}"/>
              </a:ext>
            </a:extLst>
          </p:cNvPr>
          <p:cNvPicPr>
            <a:picLocks noChangeAspect="1" noChangeArrowheads="1"/>
          </p:cNvPicPr>
          <p:nvPr/>
        </p:nvPicPr>
        <p:blipFill rotWithShape="1">
          <a:blip r:embed="rId3" cstate="hqprint">
            <a:extLst>
              <a:ext uri="{28A0092B-C50C-407E-A947-70E740481C1C}">
                <a14:useLocalDpi xmlns:a14="http://schemas.microsoft.com/office/drawing/2010/main" val="0"/>
              </a:ext>
            </a:extLst>
          </a:blip>
          <a:srcRect l="10451" t="14306" r="13093" b="23472"/>
          <a:stretch/>
        </p:blipFill>
        <p:spPr bwMode="auto">
          <a:xfrm>
            <a:off x="10207406" y="-1"/>
            <a:ext cx="1984594" cy="1631373"/>
          </a:xfrm>
          <a:prstGeom prst="rect">
            <a:avLst/>
          </a:prstGeom>
          <a:noFill/>
          <a:extLst>
            <a:ext uri="{909E8E84-426E-40DD-AFC4-6F175D3DCCD1}">
              <a14:hiddenFill xmlns:a14="http://schemas.microsoft.com/office/drawing/2010/main">
                <a:solidFill>
                  <a:srgbClr val="FFFFFF"/>
                </a:solidFill>
              </a14:hiddenFill>
            </a:ext>
          </a:extLst>
        </p:spPr>
      </p:pic>
      <p:sp>
        <p:nvSpPr>
          <p:cNvPr id="5" name="Slide Number Placeholder 5">
            <a:extLst>
              <a:ext uri="{FF2B5EF4-FFF2-40B4-BE49-F238E27FC236}">
                <a16:creationId xmlns:a16="http://schemas.microsoft.com/office/drawing/2014/main" id="{1095D6F3-752F-E389-192E-DBECA1556625}"/>
              </a:ext>
            </a:extLst>
          </p:cNvPr>
          <p:cNvSpPr txBox="1">
            <a:spLocks/>
          </p:cNvSpPr>
          <p:nvPr/>
        </p:nvSpPr>
        <p:spPr>
          <a:xfrm>
            <a:off x="8610600" y="6356350"/>
            <a:ext cx="2743200" cy="365125"/>
          </a:xfrm>
          <a:prstGeom prst="rect">
            <a:avLst/>
          </a:prstGeom>
        </p:spPr>
        <p:txBody>
          <a:bodyPr vert="horz" lIns="91440" tIns="45720" rIns="91440" bIns="45720" rtlCol="0" anchor="ctr"/>
          <a:lstStyle>
            <a:defPPr>
              <a:defRPr lang="pt-BR"/>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7C5FB69-2CB3-49B9-B4E6-11F1FBD64252}" type="slidenum">
              <a:rPr lang="pt-BR" smtClean="0"/>
              <a:pPr/>
              <a:t>7</a:t>
            </a:fld>
            <a:endParaRPr lang="pt-BR"/>
          </a:p>
        </p:txBody>
      </p:sp>
      <p:pic>
        <p:nvPicPr>
          <p:cNvPr id="14" name="Picture 13">
            <a:extLst>
              <a:ext uri="{FF2B5EF4-FFF2-40B4-BE49-F238E27FC236}">
                <a16:creationId xmlns:a16="http://schemas.microsoft.com/office/drawing/2014/main" id="{9450676D-6287-D6D1-D0EE-21F08A15CD27}"/>
              </a:ext>
            </a:extLst>
          </p:cNvPr>
          <p:cNvPicPr>
            <a:picLocks noChangeAspect="1"/>
          </p:cNvPicPr>
          <p:nvPr/>
        </p:nvPicPr>
        <p:blipFill>
          <a:blip r:embed="rId4"/>
          <a:stretch>
            <a:fillRect/>
          </a:stretch>
        </p:blipFill>
        <p:spPr>
          <a:xfrm>
            <a:off x="3459736" y="360828"/>
            <a:ext cx="6747670" cy="5880995"/>
          </a:xfrm>
          <a:prstGeom prst="rect">
            <a:avLst/>
          </a:prstGeom>
        </p:spPr>
      </p:pic>
      <p:sp>
        <p:nvSpPr>
          <p:cNvPr id="15" name="TextBox 14">
            <a:extLst>
              <a:ext uri="{FF2B5EF4-FFF2-40B4-BE49-F238E27FC236}">
                <a16:creationId xmlns:a16="http://schemas.microsoft.com/office/drawing/2014/main" id="{9C5F2438-1E6B-9343-06C9-C9921C7D99F2}"/>
              </a:ext>
            </a:extLst>
          </p:cNvPr>
          <p:cNvSpPr txBox="1"/>
          <p:nvPr/>
        </p:nvSpPr>
        <p:spPr>
          <a:xfrm>
            <a:off x="8561120" y="8782299"/>
            <a:ext cx="2216349" cy="369332"/>
          </a:xfrm>
          <a:prstGeom prst="rect">
            <a:avLst/>
          </a:prstGeom>
          <a:noFill/>
        </p:spPr>
        <p:txBody>
          <a:bodyPr wrap="square">
            <a:spAutoFit/>
          </a:bodyPr>
          <a:lstStyle/>
          <a:p>
            <a:pPr>
              <a:defRPr/>
            </a:pPr>
            <a:r>
              <a:rPr kumimoji="0" lang="en-GB" sz="900" b="0" i="0" u="none" strike="noStrike" kern="1200" cap="none" spc="0" normalizeH="0" baseline="0" noProof="0" dirty="0">
                <a:ln>
                  <a:noFill/>
                </a:ln>
                <a:effectLst/>
                <a:uLnTx/>
                <a:uFillTx/>
                <a:ea typeface="+mn-ea"/>
                <a:cs typeface="+mn-cs"/>
              </a:rPr>
              <a:t>Source: Mazzucato, M. (2018). </a:t>
            </a:r>
          </a:p>
          <a:p>
            <a:pPr>
              <a:defRPr/>
            </a:pPr>
            <a:endParaRPr kumimoji="0" lang="en-GB" sz="900" b="0" i="0" u="none" strike="noStrike" kern="1200" cap="none" spc="0" normalizeH="0" baseline="0" noProof="0" dirty="0">
              <a:ln>
                <a:noFill/>
              </a:ln>
              <a:effectLst/>
              <a:uLnTx/>
              <a:uFillTx/>
              <a:ea typeface="+mn-ea"/>
              <a:cs typeface="+mn-cs"/>
            </a:endParaRPr>
          </a:p>
        </p:txBody>
      </p:sp>
      <p:sp>
        <p:nvSpPr>
          <p:cNvPr id="16" name="Slide Number Placeholder 5">
            <a:extLst>
              <a:ext uri="{FF2B5EF4-FFF2-40B4-BE49-F238E27FC236}">
                <a16:creationId xmlns:a16="http://schemas.microsoft.com/office/drawing/2014/main" id="{E42AFD37-864F-460A-307B-5A1D718F7EB4}"/>
              </a:ext>
            </a:extLst>
          </p:cNvPr>
          <p:cNvSpPr txBox="1">
            <a:spLocks/>
          </p:cNvSpPr>
          <p:nvPr/>
        </p:nvSpPr>
        <p:spPr>
          <a:xfrm>
            <a:off x="8561120" y="8984924"/>
            <a:ext cx="2743200" cy="365125"/>
          </a:xfrm>
          <a:prstGeom prst="rect">
            <a:avLst/>
          </a:prstGeom>
        </p:spPr>
        <p:txBody>
          <a:bodyPr vert="horz" lIns="91440" tIns="45720" rIns="91440" bIns="45720" rtlCol="0" anchor="ctr"/>
          <a:lstStyle>
            <a:defPPr>
              <a:defRPr lang="pt-BR"/>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7C5FB69-2CB3-49B9-B4E6-11F1FBD64252}" type="slidenum">
              <a:rPr lang="pt-BR" smtClean="0"/>
              <a:pPr/>
              <a:t>7</a:t>
            </a:fld>
            <a:endParaRPr lang="pt-BR"/>
          </a:p>
        </p:txBody>
      </p:sp>
    </p:spTree>
    <p:extLst>
      <p:ext uri="{BB962C8B-B14F-4D97-AF65-F5344CB8AC3E}">
        <p14:creationId xmlns:p14="http://schemas.microsoft.com/office/powerpoint/2010/main" val="40423826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ixaDeTexto 2">
            <a:extLst>
              <a:ext uri="{FF2B5EF4-FFF2-40B4-BE49-F238E27FC236}">
                <a16:creationId xmlns:a16="http://schemas.microsoft.com/office/drawing/2014/main" id="{E6C6601A-2BBE-CF3A-BC89-42861D1CB936}"/>
              </a:ext>
            </a:extLst>
          </p:cNvPr>
          <p:cNvSpPr txBox="1"/>
          <p:nvPr/>
        </p:nvSpPr>
        <p:spPr>
          <a:xfrm>
            <a:off x="3280334" y="834558"/>
            <a:ext cx="6688476" cy="1107996"/>
          </a:xfrm>
          <a:prstGeom prst="rect">
            <a:avLst/>
          </a:prstGeom>
          <a:noFill/>
        </p:spPr>
        <p:txBody>
          <a:bodyPr wrap="square" rtlCol="0">
            <a:spAutoFit/>
          </a:bodyPr>
          <a:lstStyle/>
          <a:p>
            <a:r>
              <a:rPr lang="en-GB" sz="2200" b="1" dirty="0"/>
              <a:t>G20 countries should shift towards a whole-of-government approach </a:t>
            </a:r>
            <a:r>
              <a:rPr lang="en-GB" sz="2200" dirty="0"/>
              <a:t>in their response to the climate crisis</a:t>
            </a:r>
            <a:r>
              <a:rPr lang="en-US" sz="2200" dirty="0"/>
              <a:t>.</a:t>
            </a:r>
            <a:endParaRPr lang="en-CA" sz="2200" dirty="0"/>
          </a:p>
        </p:txBody>
      </p:sp>
      <p:sp>
        <p:nvSpPr>
          <p:cNvPr id="4" name="Rectangle 3">
            <a:extLst>
              <a:ext uri="{FF2B5EF4-FFF2-40B4-BE49-F238E27FC236}">
                <a16:creationId xmlns:a16="http://schemas.microsoft.com/office/drawing/2014/main" id="{98ABF8FD-4341-AF38-A04B-75FD1905086C}"/>
              </a:ext>
            </a:extLst>
          </p:cNvPr>
          <p:cNvSpPr/>
          <p:nvPr/>
        </p:nvSpPr>
        <p:spPr>
          <a:xfrm>
            <a:off x="509740" y="870185"/>
            <a:ext cx="2411395" cy="508000"/>
          </a:xfrm>
          <a:prstGeom prst="rect">
            <a:avLst/>
          </a:prstGeom>
          <a:solidFill>
            <a:srgbClr val="1C6EA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Recommendation 2</a:t>
            </a:r>
          </a:p>
        </p:txBody>
      </p:sp>
      <p:pic>
        <p:nvPicPr>
          <p:cNvPr id="5" name="Picture 4" descr="Image">
            <a:extLst>
              <a:ext uri="{FF2B5EF4-FFF2-40B4-BE49-F238E27FC236}">
                <a16:creationId xmlns:a16="http://schemas.microsoft.com/office/drawing/2014/main" id="{DD88474B-961F-64B0-9BFF-A725D7626115}"/>
              </a:ext>
            </a:extLst>
          </p:cNvPr>
          <p:cNvPicPr>
            <a:picLocks noChangeAspect="1" noChangeArrowheads="1"/>
          </p:cNvPicPr>
          <p:nvPr/>
        </p:nvPicPr>
        <p:blipFill rotWithShape="1">
          <a:blip r:embed="rId3" cstate="hqprint">
            <a:extLst>
              <a:ext uri="{28A0092B-C50C-407E-A947-70E740481C1C}">
                <a14:useLocalDpi xmlns:a14="http://schemas.microsoft.com/office/drawing/2010/main" val="0"/>
              </a:ext>
            </a:extLst>
          </a:blip>
          <a:srcRect l="10451" t="14306" r="13093" b="23472"/>
          <a:stretch/>
        </p:blipFill>
        <p:spPr bwMode="auto">
          <a:xfrm>
            <a:off x="10207406" y="-1"/>
            <a:ext cx="1984594" cy="1631373"/>
          </a:xfrm>
          <a:prstGeom prst="rect">
            <a:avLst/>
          </a:prstGeom>
          <a:noFill/>
          <a:extLst>
            <a:ext uri="{909E8E84-426E-40DD-AFC4-6F175D3DCCD1}">
              <a14:hiddenFill xmlns:a14="http://schemas.microsoft.com/office/drawing/2010/main">
                <a:solidFill>
                  <a:srgbClr val="FFFFFF"/>
                </a:solidFill>
              </a14:hiddenFill>
            </a:ext>
          </a:extLst>
        </p:spPr>
      </p:pic>
      <p:sp>
        <p:nvSpPr>
          <p:cNvPr id="6" name="Slide Number Placeholder 5">
            <a:extLst>
              <a:ext uri="{FF2B5EF4-FFF2-40B4-BE49-F238E27FC236}">
                <a16:creationId xmlns:a16="http://schemas.microsoft.com/office/drawing/2014/main" id="{AFD195E0-09F8-1183-47D6-0FE0CB5EFB86}"/>
              </a:ext>
            </a:extLst>
          </p:cNvPr>
          <p:cNvSpPr txBox="1">
            <a:spLocks/>
          </p:cNvSpPr>
          <p:nvPr/>
        </p:nvSpPr>
        <p:spPr>
          <a:xfrm>
            <a:off x="8610600" y="6356350"/>
            <a:ext cx="2743200" cy="365125"/>
          </a:xfrm>
          <a:prstGeom prst="rect">
            <a:avLst/>
          </a:prstGeom>
        </p:spPr>
        <p:txBody>
          <a:bodyPr vert="horz" lIns="91440" tIns="45720" rIns="91440" bIns="45720" rtlCol="0" anchor="ctr"/>
          <a:lstStyle>
            <a:defPPr>
              <a:defRPr lang="pt-BR"/>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7C5FB69-2CB3-49B9-B4E6-11F1FBD64252}" type="slidenum">
              <a:rPr lang="pt-BR" smtClean="0"/>
              <a:pPr/>
              <a:t>8</a:t>
            </a:fld>
            <a:endParaRPr lang="pt-BR"/>
          </a:p>
        </p:txBody>
      </p:sp>
      <p:sp>
        <p:nvSpPr>
          <p:cNvPr id="2" name="Rectangle 1">
            <a:extLst>
              <a:ext uri="{FF2B5EF4-FFF2-40B4-BE49-F238E27FC236}">
                <a16:creationId xmlns:a16="http://schemas.microsoft.com/office/drawing/2014/main" id="{72070024-F806-B392-B206-E8FFF86B472F}"/>
              </a:ext>
            </a:extLst>
          </p:cNvPr>
          <p:cNvSpPr/>
          <p:nvPr/>
        </p:nvSpPr>
        <p:spPr>
          <a:xfrm>
            <a:off x="2267434" y="5116235"/>
            <a:ext cx="1620000" cy="858235"/>
          </a:xfrm>
          <a:prstGeom prst="rect">
            <a:avLst/>
          </a:prstGeom>
          <a:solidFill>
            <a:srgbClr val="02424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a:solidFill>
                  <a:schemeClr val="bg2"/>
                </a:solidFill>
                <a:cs typeface="Arial" panose="020B0604020202020204" pitchFamily="34" charset="0"/>
              </a:rPr>
              <a:t>Health</a:t>
            </a:r>
          </a:p>
        </p:txBody>
      </p:sp>
      <p:sp>
        <p:nvSpPr>
          <p:cNvPr id="7" name="Rectangle 6">
            <a:extLst>
              <a:ext uri="{FF2B5EF4-FFF2-40B4-BE49-F238E27FC236}">
                <a16:creationId xmlns:a16="http://schemas.microsoft.com/office/drawing/2014/main" id="{1AB98632-B046-4F23-4D3E-27978E7355C5}"/>
              </a:ext>
            </a:extLst>
          </p:cNvPr>
          <p:cNvSpPr/>
          <p:nvPr/>
        </p:nvSpPr>
        <p:spPr>
          <a:xfrm>
            <a:off x="5699686" y="5116235"/>
            <a:ext cx="1620000" cy="858235"/>
          </a:xfrm>
          <a:prstGeom prst="rect">
            <a:avLst/>
          </a:prstGeom>
          <a:solidFill>
            <a:srgbClr val="02424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a:solidFill>
                  <a:schemeClr val="bg2"/>
                </a:solidFill>
                <a:cs typeface="Arial" panose="020B0604020202020204" pitchFamily="34" charset="0"/>
              </a:rPr>
              <a:t>Environment</a:t>
            </a:r>
          </a:p>
        </p:txBody>
      </p:sp>
      <p:sp>
        <p:nvSpPr>
          <p:cNvPr id="8" name="Rectangle 7">
            <a:extLst>
              <a:ext uri="{FF2B5EF4-FFF2-40B4-BE49-F238E27FC236}">
                <a16:creationId xmlns:a16="http://schemas.microsoft.com/office/drawing/2014/main" id="{65F81E74-844B-F86A-C0A8-D2070554F739}"/>
              </a:ext>
            </a:extLst>
          </p:cNvPr>
          <p:cNvSpPr/>
          <p:nvPr/>
        </p:nvSpPr>
        <p:spPr>
          <a:xfrm>
            <a:off x="9131939" y="5116235"/>
            <a:ext cx="1620000" cy="858235"/>
          </a:xfrm>
          <a:prstGeom prst="rect">
            <a:avLst/>
          </a:prstGeom>
          <a:solidFill>
            <a:srgbClr val="02424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bg2"/>
                </a:solidFill>
                <a:cs typeface="Arial" panose="020B0604020202020204" pitchFamily="34" charset="0"/>
              </a:rPr>
              <a:t>Finance</a:t>
            </a:r>
          </a:p>
        </p:txBody>
      </p:sp>
      <p:sp>
        <p:nvSpPr>
          <p:cNvPr id="9" name="Rectangle 8">
            <a:extLst>
              <a:ext uri="{FF2B5EF4-FFF2-40B4-BE49-F238E27FC236}">
                <a16:creationId xmlns:a16="http://schemas.microsoft.com/office/drawing/2014/main" id="{DE990D83-4921-DB99-6480-EFBE7350C49D}"/>
              </a:ext>
            </a:extLst>
          </p:cNvPr>
          <p:cNvSpPr/>
          <p:nvPr/>
        </p:nvSpPr>
        <p:spPr>
          <a:xfrm>
            <a:off x="3983560" y="5116235"/>
            <a:ext cx="1620000" cy="858235"/>
          </a:xfrm>
          <a:prstGeom prst="rect">
            <a:avLst/>
          </a:prstGeom>
          <a:solidFill>
            <a:srgbClr val="02424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a:solidFill>
                  <a:schemeClr val="bg2"/>
                </a:solidFill>
                <a:cs typeface="Arial" panose="020B0604020202020204" pitchFamily="34" charset="0"/>
              </a:rPr>
              <a:t>Economy</a:t>
            </a:r>
          </a:p>
        </p:txBody>
      </p:sp>
      <p:sp>
        <p:nvSpPr>
          <p:cNvPr id="10" name="Rectangle 9">
            <a:extLst>
              <a:ext uri="{FF2B5EF4-FFF2-40B4-BE49-F238E27FC236}">
                <a16:creationId xmlns:a16="http://schemas.microsoft.com/office/drawing/2014/main" id="{2CBC5B54-3497-8844-431F-D6ED0B71330B}"/>
              </a:ext>
            </a:extLst>
          </p:cNvPr>
          <p:cNvSpPr/>
          <p:nvPr/>
        </p:nvSpPr>
        <p:spPr>
          <a:xfrm>
            <a:off x="7415812" y="5116235"/>
            <a:ext cx="1620000" cy="858235"/>
          </a:xfrm>
          <a:prstGeom prst="rect">
            <a:avLst/>
          </a:prstGeom>
          <a:solidFill>
            <a:srgbClr val="02424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a:solidFill>
                  <a:schemeClr val="bg2"/>
                </a:solidFill>
                <a:cs typeface="Arial" panose="020B0604020202020204" pitchFamily="34" charset="0"/>
              </a:rPr>
              <a:t>Industry/ Innovation</a:t>
            </a:r>
          </a:p>
        </p:txBody>
      </p:sp>
      <p:sp>
        <p:nvSpPr>
          <p:cNvPr id="11" name="TextBox 10">
            <a:extLst>
              <a:ext uri="{FF2B5EF4-FFF2-40B4-BE49-F238E27FC236}">
                <a16:creationId xmlns:a16="http://schemas.microsoft.com/office/drawing/2014/main" id="{AFDC51AE-6D00-F78C-0F3B-90C09F5EB724}"/>
              </a:ext>
            </a:extLst>
          </p:cNvPr>
          <p:cNvSpPr txBox="1"/>
          <p:nvPr/>
        </p:nvSpPr>
        <p:spPr>
          <a:xfrm>
            <a:off x="3232833" y="3989707"/>
            <a:ext cx="6688476" cy="523220"/>
          </a:xfrm>
          <a:prstGeom prst="rect">
            <a:avLst/>
          </a:prstGeom>
          <a:noFill/>
        </p:spPr>
        <p:txBody>
          <a:bodyPr wrap="square" rtlCol="0">
            <a:spAutoFit/>
          </a:bodyPr>
          <a:lstStyle/>
          <a:p>
            <a:pPr algn="ctr"/>
            <a:r>
              <a:rPr lang="en-GB" sz="2800" b="1" dirty="0">
                <a:ea typeface="Open Sans Light" panose="020B0306030504020204" pitchFamily="34" charset="0"/>
                <a:cs typeface="Arial" panose="020B0604020202020204" pitchFamily="34" charset="0"/>
              </a:rPr>
              <a:t>Green industrial strategy</a:t>
            </a:r>
          </a:p>
        </p:txBody>
      </p:sp>
      <p:sp>
        <p:nvSpPr>
          <p:cNvPr id="12" name="Left-right Arrow 33">
            <a:extLst>
              <a:ext uri="{FF2B5EF4-FFF2-40B4-BE49-F238E27FC236}">
                <a16:creationId xmlns:a16="http://schemas.microsoft.com/office/drawing/2014/main" id="{AF88C22F-6C25-A000-59D9-B4C774344A3D}"/>
              </a:ext>
            </a:extLst>
          </p:cNvPr>
          <p:cNvSpPr/>
          <p:nvPr/>
        </p:nvSpPr>
        <p:spPr>
          <a:xfrm>
            <a:off x="2267434" y="4663869"/>
            <a:ext cx="8484505" cy="288000"/>
          </a:xfrm>
          <a:prstGeom prst="leftRightArrow">
            <a:avLst/>
          </a:prstGeom>
          <a:solidFill>
            <a:srgbClr val="00869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cs typeface="Arial" panose="020B0604020202020204" pitchFamily="34" charset="0"/>
            </a:endParaRPr>
          </a:p>
        </p:txBody>
      </p:sp>
      <p:cxnSp>
        <p:nvCxnSpPr>
          <p:cNvPr id="13" name="Straight Connector 12">
            <a:extLst>
              <a:ext uri="{FF2B5EF4-FFF2-40B4-BE49-F238E27FC236}">
                <a16:creationId xmlns:a16="http://schemas.microsoft.com/office/drawing/2014/main" id="{FF5A02B4-1229-12F1-1D28-4EB9426F1FBE}"/>
              </a:ext>
            </a:extLst>
          </p:cNvPr>
          <p:cNvCxnSpPr>
            <a:cxnSpLocks/>
          </p:cNvCxnSpPr>
          <p:nvPr/>
        </p:nvCxnSpPr>
        <p:spPr>
          <a:xfrm>
            <a:off x="2267434" y="6387184"/>
            <a:ext cx="8352000" cy="0"/>
          </a:xfrm>
          <a:prstGeom prst="line">
            <a:avLst/>
          </a:prstGeom>
          <a:ln w="57150">
            <a:solidFill>
              <a:srgbClr val="1A1919"/>
            </a:solidFill>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165F4AA2-B309-B1C5-8451-2D471197ABDC}"/>
              </a:ext>
            </a:extLst>
          </p:cNvPr>
          <p:cNvSpPr/>
          <p:nvPr/>
        </p:nvSpPr>
        <p:spPr>
          <a:xfrm>
            <a:off x="2173706" y="5034043"/>
            <a:ext cx="8662379" cy="1037689"/>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cs typeface="Arial" panose="020B0604020202020204" pitchFamily="34" charset="0"/>
            </a:endParaRPr>
          </a:p>
        </p:txBody>
      </p:sp>
      <p:sp>
        <p:nvSpPr>
          <p:cNvPr id="15" name="TextBox 14">
            <a:extLst>
              <a:ext uri="{FF2B5EF4-FFF2-40B4-BE49-F238E27FC236}">
                <a16:creationId xmlns:a16="http://schemas.microsoft.com/office/drawing/2014/main" id="{7D1CBE38-712B-934E-2D0E-CCE3D2C48448}"/>
              </a:ext>
            </a:extLst>
          </p:cNvPr>
          <p:cNvSpPr txBox="1"/>
          <p:nvPr/>
        </p:nvSpPr>
        <p:spPr>
          <a:xfrm>
            <a:off x="462240" y="5369862"/>
            <a:ext cx="1955642" cy="400110"/>
          </a:xfrm>
          <a:prstGeom prst="rect">
            <a:avLst/>
          </a:prstGeom>
          <a:noFill/>
        </p:spPr>
        <p:txBody>
          <a:bodyPr wrap="square" rtlCol="0">
            <a:spAutoFit/>
          </a:bodyPr>
          <a:lstStyle/>
          <a:p>
            <a:pPr algn="ctr"/>
            <a:r>
              <a:rPr lang="en-GB" sz="2000" dirty="0">
                <a:cs typeface="Arial" panose="020B0604020202020204" pitchFamily="34" charset="0"/>
              </a:rPr>
              <a:t>Ministries</a:t>
            </a:r>
            <a:endParaRPr lang="en-GB" sz="2000" dirty="0">
              <a:ea typeface="Open Sans Light" panose="020B0306030504020204" pitchFamily="34" charset="0"/>
              <a:cs typeface="Arial" panose="020B0604020202020204" pitchFamily="34" charset="0"/>
            </a:endParaRPr>
          </a:p>
        </p:txBody>
      </p:sp>
      <p:sp>
        <p:nvSpPr>
          <p:cNvPr id="16" name="CaixaDeTexto 2">
            <a:extLst>
              <a:ext uri="{FF2B5EF4-FFF2-40B4-BE49-F238E27FC236}">
                <a16:creationId xmlns:a16="http://schemas.microsoft.com/office/drawing/2014/main" id="{0C24A3CE-A1EA-D65B-30BB-7FAE55080F3A}"/>
              </a:ext>
            </a:extLst>
          </p:cNvPr>
          <p:cNvSpPr txBox="1"/>
          <p:nvPr/>
        </p:nvSpPr>
        <p:spPr>
          <a:xfrm>
            <a:off x="3280333" y="2105996"/>
            <a:ext cx="8120967" cy="1785104"/>
          </a:xfrm>
          <a:prstGeom prst="rect">
            <a:avLst/>
          </a:prstGeom>
          <a:noFill/>
        </p:spPr>
        <p:txBody>
          <a:bodyPr wrap="square" rtlCol="0">
            <a:spAutoFit/>
          </a:bodyPr>
          <a:lstStyle/>
          <a:p>
            <a:pPr algn="just"/>
            <a:r>
              <a:rPr lang="en-GB" sz="2200" dirty="0"/>
              <a:t>Green industrial strategy should be enabled through </a:t>
            </a:r>
            <a:r>
              <a:rPr lang="en-GB" sz="2200" b="1" dirty="0"/>
              <a:t>changes to policy tools </a:t>
            </a:r>
            <a:r>
              <a:rPr lang="en-GB" sz="2200" dirty="0"/>
              <a:t>(like procurement) and </a:t>
            </a:r>
            <a:r>
              <a:rPr lang="en-GB" sz="2200" b="1" dirty="0"/>
              <a:t>public institutions </a:t>
            </a:r>
            <a:r>
              <a:rPr lang="en-GB" sz="2200" dirty="0"/>
              <a:t>(like SOEs) as well as a reorientation of fossil fuel </a:t>
            </a:r>
            <a:r>
              <a:rPr lang="en-GB" sz="2200" b="1" dirty="0"/>
              <a:t>subsidies</a:t>
            </a:r>
            <a:r>
              <a:rPr lang="en-GB" sz="2200" dirty="0"/>
              <a:t>. How this is implemented matters – interministerial, cross-sectoral, with deep civil society engagement. </a:t>
            </a:r>
            <a:endParaRPr lang="en-US" sz="2200" dirty="0"/>
          </a:p>
        </p:txBody>
      </p:sp>
      <p:sp>
        <p:nvSpPr>
          <p:cNvPr id="17" name="Rectangle 16">
            <a:extLst>
              <a:ext uri="{FF2B5EF4-FFF2-40B4-BE49-F238E27FC236}">
                <a16:creationId xmlns:a16="http://schemas.microsoft.com/office/drawing/2014/main" id="{9BC5D73B-1C7B-4166-EFF7-A078518B5AA8}"/>
              </a:ext>
            </a:extLst>
          </p:cNvPr>
          <p:cNvSpPr/>
          <p:nvPr/>
        </p:nvSpPr>
        <p:spPr>
          <a:xfrm>
            <a:off x="522162" y="2263778"/>
            <a:ext cx="2411394" cy="508000"/>
          </a:xfrm>
          <a:prstGeom prst="rect">
            <a:avLst/>
          </a:prstGeom>
          <a:solidFill>
            <a:srgbClr val="1C6EA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Recommendation 3</a:t>
            </a:r>
          </a:p>
        </p:txBody>
      </p:sp>
    </p:spTree>
    <p:extLst>
      <p:ext uri="{BB962C8B-B14F-4D97-AF65-F5344CB8AC3E}">
        <p14:creationId xmlns:p14="http://schemas.microsoft.com/office/powerpoint/2010/main" val="3015704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ixaDeTexto 2">
            <a:extLst>
              <a:ext uri="{FF2B5EF4-FFF2-40B4-BE49-F238E27FC236}">
                <a16:creationId xmlns:a16="http://schemas.microsoft.com/office/drawing/2014/main" id="{E6C6601A-2BBE-CF3A-BC89-42861D1CB936}"/>
              </a:ext>
            </a:extLst>
          </p:cNvPr>
          <p:cNvSpPr txBox="1"/>
          <p:nvPr/>
        </p:nvSpPr>
        <p:spPr>
          <a:xfrm>
            <a:off x="626604" y="1418360"/>
            <a:ext cx="9372419" cy="1446550"/>
          </a:xfrm>
          <a:prstGeom prst="rect">
            <a:avLst/>
          </a:prstGeom>
          <a:noFill/>
        </p:spPr>
        <p:txBody>
          <a:bodyPr wrap="square" rtlCol="0">
            <a:spAutoFit/>
          </a:bodyPr>
          <a:lstStyle/>
          <a:p>
            <a:pPr rtl="0">
              <a:spcBef>
                <a:spcPts val="0"/>
              </a:spcBef>
              <a:spcAft>
                <a:spcPts val="0"/>
              </a:spcAft>
            </a:pPr>
            <a:r>
              <a:rPr lang="en-GB" sz="2200" b="1" dirty="0"/>
              <a:t>Governments and businesses should work in partnership to tackle climate change and deliver public value</a:t>
            </a:r>
            <a:r>
              <a:rPr lang="en-GB" sz="2200" dirty="0"/>
              <a:t>. Conditions can be embedded in subsidies, grants and loans provided to the private sector to turn them into levers for a just, sustainable transition</a:t>
            </a:r>
            <a:r>
              <a:rPr lang="en-US" sz="2200" dirty="0"/>
              <a:t>.</a:t>
            </a:r>
          </a:p>
        </p:txBody>
      </p:sp>
      <p:sp>
        <p:nvSpPr>
          <p:cNvPr id="4" name="Rectangle 3">
            <a:extLst>
              <a:ext uri="{FF2B5EF4-FFF2-40B4-BE49-F238E27FC236}">
                <a16:creationId xmlns:a16="http://schemas.microsoft.com/office/drawing/2014/main" id="{98ABF8FD-4341-AF38-A04B-75FD1905086C}"/>
              </a:ext>
            </a:extLst>
          </p:cNvPr>
          <p:cNvSpPr/>
          <p:nvPr/>
        </p:nvSpPr>
        <p:spPr>
          <a:xfrm>
            <a:off x="626604" y="792136"/>
            <a:ext cx="2331831" cy="508000"/>
          </a:xfrm>
          <a:prstGeom prst="rect">
            <a:avLst/>
          </a:prstGeom>
          <a:solidFill>
            <a:srgbClr val="1C6EA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Recommendation 4</a:t>
            </a:r>
          </a:p>
        </p:txBody>
      </p:sp>
      <p:pic>
        <p:nvPicPr>
          <p:cNvPr id="5" name="Picture 4" descr="Image">
            <a:extLst>
              <a:ext uri="{FF2B5EF4-FFF2-40B4-BE49-F238E27FC236}">
                <a16:creationId xmlns:a16="http://schemas.microsoft.com/office/drawing/2014/main" id="{6F31AD1C-989E-7F78-B458-D66A00A07433}"/>
              </a:ext>
            </a:extLst>
          </p:cNvPr>
          <p:cNvPicPr>
            <a:picLocks noChangeAspect="1" noChangeArrowheads="1"/>
          </p:cNvPicPr>
          <p:nvPr/>
        </p:nvPicPr>
        <p:blipFill rotWithShape="1">
          <a:blip r:embed="rId3" cstate="hqprint">
            <a:extLst>
              <a:ext uri="{28A0092B-C50C-407E-A947-70E740481C1C}">
                <a14:useLocalDpi xmlns:a14="http://schemas.microsoft.com/office/drawing/2010/main" val="0"/>
              </a:ext>
            </a:extLst>
          </a:blip>
          <a:srcRect l="10451" t="14306" r="13093" b="23472"/>
          <a:stretch/>
        </p:blipFill>
        <p:spPr bwMode="auto">
          <a:xfrm>
            <a:off x="10207406" y="-1"/>
            <a:ext cx="1984594" cy="1631373"/>
          </a:xfrm>
          <a:prstGeom prst="rect">
            <a:avLst/>
          </a:prstGeom>
          <a:noFill/>
          <a:extLst>
            <a:ext uri="{909E8E84-426E-40DD-AFC4-6F175D3DCCD1}">
              <a14:hiddenFill xmlns:a14="http://schemas.microsoft.com/office/drawing/2010/main">
                <a:solidFill>
                  <a:srgbClr val="FFFFFF"/>
                </a:solidFill>
              </a14:hiddenFill>
            </a:ext>
          </a:extLst>
        </p:spPr>
      </p:pic>
      <p:sp>
        <p:nvSpPr>
          <p:cNvPr id="6" name="Slide Number Placeholder 5">
            <a:extLst>
              <a:ext uri="{FF2B5EF4-FFF2-40B4-BE49-F238E27FC236}">
                <a16:creationId xmlns:a16="http://schemas.microsoft.com/office/drawing/2014/main" id="{C5719F06-D13D-AB71-EEB0-5EB78000F817}"/>
              </a:ext>
            </a:extLst>
          </p:cNvPr>
          <p:cNvSpPr txBox="1">
            <a:spLocks/>
          </p:cNvSpPr>
          <p:nvPr/>
        </p:nvSpPr>
        <p:spPr>
          <a:xfrm>
            <a:off x="8610600" y="6356350"/>
            <a:ext cx="2743200" cy="365125"/>
          </a:xfrm>
          <a:prstGeom prst="rect">
            <a:avLst/>
          </a:prstGeom>
        </p:spPr>
        <p:txBody>
          <a:bodyPr vert="horz" lIns="91440" tIns="45720" rIns="91440" bIns="45720" rtlCol="0" anchor="ctr"/>
          <a:lstStyle>
            <a:defPPr>
              <a:defRPr lang="pt-BR"/>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7C5FB69-2CB3-49B9-B4E6-11F1FBD64252}" type="slidenum">
              <a:rPr lang="pt-BR" smtClean="0"/>
              <a:pPr/>
              <a:t>9</a:t>
            </a:fld>
            <a:endParaRPr lang="pt-BR"/>
          </a:p>
        </p:txBody>
      </p:sp>
      <p:graphicFrame>
        <p:nvGraphicFramePr>
          <p:cNvPr id="8" name="Table 24">
            <a:extLst>
              <a:ext uri="{FF2B5EF4-FFF2-40B4-BE49-F238E27FC236}">
                <a16:creationId xmlns:a16="http://schemas.microsoft.com/office/drawing/2014/main" id="{2FDF298C-C784-919E-7FEC-79267FF35383}"/>
              </a:ext>
            </a:extLst>
          </p:cNvPr>
          <p:cNvGraphicFramePr>
            <a:graphicFrameLocks noGrp="1"/>
          </p:cNvGraphicFramePr>
          <p:nvPr>
            <p:extLst>
              <p:ext uri="{D42A27DB-BD31-4B8C-83A1-F6EECF244321}">
                <p14:modId xmlns:p14="http://schemas.microsoft.com/office/powerpoint/2010/main" val="3423954144"/>
              </p:ext>
            </p:extLst>
          </p:nvPr>
        </p:nvGraphicFramePr>
        <p:xfrm>
          <a:off x="1978389" y="3634238"/>
          <a:ext cx="8229017" cy="2417506"/>
        </p:xfrm>
        <a:graphic>
          <a:graphicData uri="http://schemas.openxmlformats.org/drawingml/2006/table">
            <a:tbl>
              <a:tblPr bandRow="1">
                <a:tableStyleId>{5C22544A-7EE6-4342-B048-85BDC9FD1C3A}</a:tableStyleId>
              </a:tblPr>
              <a:tblGrid>
                <a:gridCol w="8229017">
                  <a:extLst>
                    <a:ext uri="{9D8B030D-6E8A-4147-A177-3AD203B41FA5}">
                      <a16:colId xmlns:a16="http://schemas.microsoft.com/office/drawing/2014/main" val="4191134980"/>
                    </a:ext>
                  </a:extLst>
                </a:gridCol>
              </a:tblGrid>
              <a:tr h="679850">
                <a:tc>
                  <a:txBody>
                    <a:bodyPr/>
                    <a:lstStyle/>
                    <a:p>
                      <a:pPr>
                        <a:lnSpc>
                          <a:spcPct val="100000"/>
                        </a:lnSpc>
                      </a:pPr>
                      <a:r>
                        <a:rPr lang="en-GB" sz="2000" b="0" dirty="0">
                          <a:solidFill>
                            <a:srgbClr val="000000"/>
                          </a:solidFill>
                          <a:latin typeface="+mn-lt"/>
                          <a:cs typeface="Arial" panose="020B0604020202020204" pitchFamily="34" charset="0"/>
                        </a:rPr>
                        <a:t>Ensure that citizens and businesses have </a:t>
                      </a:r>
                      <a:r>
                        <a:rPr lang="en-GB" sz="2000" b="0" dirty="0">
                          <a:solidFill>
                            <a:srgbClr val="0070C0"/>
                          </a:solidFill>
                          <a:latin typeface="+mn-lt"/>
                          <a:cs typeface="Arial" panose="020B0604020202020204" pitchFamily="34" charset="0"/>
                        </a:rPr>
                        <a:t>ACCESS</a:t>
                      </a:r>
                      <a:r>
                        <a:rPr lang="en-GB" sz="2000" b="0" dirty="0">
                          <a:solidFill>
                            <a:srgbClr val="000000"/>
                          </a:solidFill>
                          <a:latin typeface="+mn-lt"/>
                          <a:cs typeface="Arial" panose="020B0604020202020204" pitchFamily="34" charset="0"/>
                        </a:rPr>
                        <a:t> to green goods, services and technologies.</a:t>
                      </a:r>
                      <a:endParaRPr lang="en-GB" sz="2000" b="0" i="0" dirty="0">
                        <a:effectLst/>
                        <a:latin typeface="+mn-lt"/>
                        <a:ea typeface="Times New Roman" panose="02020603050405020304" pitchFamily="18" charset="0"/>
                        <a:cs typeface="Arial" panose="020B0604020202020204" pitchFamily="34" charset="0"/>
                      </a:endParaRPr>
                    </a:p>
                  </a:txBody>
                  <a:tcPr anchor="ctr">
                    <a:lnL w="12700" cmpd="sng">
                      <a:noFill/>
                    </a:lnL>
                    <a:lnR w="12700" cmpd="sng">
                      <a:noFill/>
                    </a:lnR>
                    <a:lnT w="12700" cmpd="sng">
                      <a:noFill/>
                    </a:lnT>
                    <a:lnB w="38100" cap="flat" cmpd="sng" algn="ctr">
                      <a:solidFill>
                        <a:srgbClr val="00869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2328499"/>
                  </a:ext>
                </a:extLst>
              </a:tr>
              <a:tr h="484962">
                <a:tc>
                  <a:txBody>
                    <a:bodyPr/>
                    <a:lstStyle/>
                    <a:p>
                      <a:pPr>
                        <a:lnSpc>
                          <a:spcPct val="114000"/>
                        </a:lnSpc>
                      </a:pPr>
                      <a:r>
                        <a:rPr lang="en-GB" sz="2000" b="0" i="0" dirty="0">
                          <a:solidFill>
                            <a:srgbClr val="0070C0"/>
                          </a:solidFill>
                          <a:effectLst/>
                          <a:latin typeface="+mn-lt"/>
                          <a:ea typeface="Times New Roman" panose="02020603050405020304" pitchFamily="18" charset="0"/>
                          <a:cs typeface="Arial" panose="020B0604020202020204" pitchFamily="34" charset="0"/>
                        </a:rPr>
                        <a:t>DIRECT</a:t>
                      </a:r>
                      <a:r>
                        <a:rPr lang="en-GB" sz="2000" b="0" i="0" dirty="0">
                          <a:effectLst/>
                          <a:latin typeface="+mn-lt"/>
                          <a:ea typeface="Times New Roman" panose="02020603050405020304" pitchFamily="18" charset="0"/>
                          <a:cs typeface="Arial" panose="020B0604020202020204" pitchFamily="34" charset="0"/>
                        </a:rPr>
                        <a:t> investments towards climate objectives. </a:t>
                      </a:r>
                    </a:p>
                  </a:txBody>
                  <a:tcPr anchor="ctr">
                    <a:lnL w="12700" cmpd="sng">
                      <a:noFill/>
                    </a:lnL>
                    <a:lnR w="12700" cmpd="sng">
                      <a:noFill/>
                    </a:lnR>
                    <a:lnT w="38100" cap="flat" cmpd="sng" algn="ctr">
                      <a:solidFill>
                        <a:srgbClr val="008690"/>
                      </a:solidFill>
                      <a:prstDash val="solid"/>
                      <a:round/>
                      <a:headEnd type="none" w="med" len="med"/>
                      <a:tailEnd type="none" w="med" len="med"/>
                    </a:lnT>
                    <a:lnB w="38100" cap="flat" cmpd="sng" algn="ctr">
                      <a:solidFill>
                        <a:srgbClr val="00869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60452606"/>
                  </a:ext>
                </a:extLst>
              </a:tr>
              <a:tr h="484962">
                <a:tc>
                  <a:txBody>
                    <a:bodyPr/>
                    <a:lstStyle/>
                    <a:p>
                      <a:pPr>
                        <a:lnSpc>
                          <a:spcPct val="114000"/>
                        </a:lnSpc>
                      </a:pPr>
                      <a:r>
                        <a:rPr lang="en-GB" sz="2000" b="0" i="0" dirty="0">
                          <a:effectLst/>
                          <a:latin typeface="+mn-lt"/>
                          <a:ea typeface="Times New Roman" panose="02020603050405020304" pitchFamily="18" charset="0"/>
                          <a:cs typeface="Arial" panose="020B0604020202020204" pitchFamily="34" charset="0"/>
                        </a:rPr>
                        <a:t>Include </a:t>
                      </a:r>
                      <a:r>
                        <a:rPr lang="en-GB" sz="2000" b="0" i="0" dirty="0">
                          <a:solidFill>
                            <a:srgbClr val="0070C0"/>
                          </a:solidFill>
                          <a:effectLst/>
                          <a:latin typeface="+mn-lt"/>
                          <a:ea typeface="Times New Roman" panose="02020603050405020304" pitchFamily="18" charset="0"/>
                          <a:cs typeface="Arial" panose="020B0604020202020204" pitchFamily="34" charset="0"/>
                        </a:rPr>
                        <a:t>PROFIT-SHARING</a:t>
                      </a:r>
                      <a:r>
                        <a:rPr lang="en-GB" sz="2000" b="0" i="0" dirty="0">
                          <a:effectLst/>
                          <a:latin typeface="+mn-lt"/>
                          <a:ea typeface="Times New Roman" panose="02020603050405020304" pitchFamily="18" charset="0"/>
                          <a:cs typeface="Arial" panose="020B0604020202020204" pitchFamily="34" charset="0"/>
                        </a:rPr>
                        <a:t> provisions between contributing parties.</a:t>
                      </a:r>
                    </a:p>
                  </a:txBody>
                  <a:tcPr anchor="ctr">
                    <a:lnL w="12700" cmpd="sng">
                      <a:noFill/>
                    </a:lnL>
                    <a:lnR w="12700" cmpd="sng">
                      <a:noFill/>
                    </a:lnR>
                    <a:lnT w="38100" cap="flat" cmpd="sng" algn="ctr">
                      <a:solidFill>
                        <a:srgbClr val="008690"/>
                      </a:solidFill>
                      <a:prstDash val="solid"/>
                      <a:round/>
                      <a:headEnd type="none" w="med" len="med"/>
                      <a:tailEnd type="none" w="med" len="med"/>
                    </a:lnT>
                    <a:lnB w="38100" cap="flat" cmpd="sng" algn="ctr">
                      <a:solidFill>
                        <a:srgbClr val="00869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972147215"/>
                  </a:ext>
                </a:extLst>
              </a:tr>
              <a:tr h="746542">
                <a:tc>
                  <a:txBody>
                    <a:bodyPr/>
                    <a:lstStyle/>
                    <a:p>
                      <a:pPr>
                        <a:lnSpc>
                          <a:spcPct val="114000"/>
                        </a:lnSpc>
                      </a:pPr>
                      <a:r>
                        <a:rPr lang="en-GB" sz="2000" b="0" i="0" dirty="0">
                          <a:effectLst/>
                          <a:latin typeface="+mn-lt"/>
                          <a:ea typeface="Times New Roman" panose="02020603050405020304" pitchFamily="18" charset="0"/>
                          <a:cs typeface="Arial" panose="020B0604020202020204" pitchFamily="34" charset="0"/>
                        </a:rPr>
                        <a:t>Promote the </a:t>
                      </a:r>
                      <a:r>
                        <a:rPr lang="en-GB" sz="2000" b="0" i="0" dirty="0">
                          <a:solidFill>
                            <a:srgbClr val="0070C0"/>
                          </a:solidFill>
                          <a:effectLst/>
                          <a:latin typeface="+mn-lt"/>
                          <a:ea typeface="Times New Roman" panose="02020603050405020304" pitchFamily="18" charset="0"/>
                          <a:cs typeface="Arial" panose="020B0604020202020204" pitchFamily="34" charset="0"/>
                        </a:rPr>
                        <a:t>REINVESTMENT</a:t>
                      </a:r>
                      <a:r>
                        <a:rPr lang="en-GB" sz="2000" b="0" i="0" dirty="0">
                          <a:effectLst/>
                          <a:latin typeface="+mn-lt"/>
                          <a:ea typeface="Times New Roman" panose="02020603050405020304" pitchFamily="18" charset="0"/>
                          <a:cs typeface="Arial" panose="020B0604020202020204" pitchFamily="34" charset="0"/>
                        </a:rPr>
                        <a:t> of business profits into productive activities.</a:t>
                      </a:r>
                    </a:p>
                  </a:txBody>
                  <a:tcPr anchor="ctr">
                    <a:lnL w="12700" cmpd="sng">
                      <a:noFill/>
                    </a:lnL>
                    <a:lnR w="12700" cmpd="sng">
                      <a:noFill/>
                    </a:lnR>
                    <a:lnT w="38100" cap="flat" cmpd="sng" algn="ctr">
                      <a:solidFill>
                        <a:srgbClr val="008690"/>
                      </a:solidFill>
                      <a:prstDash val="solid"/>
                      <a:round/>
                      <a:headEnd type="none" w="med" len="med"/>
                      <a:tailEnd type="none" w="med" len="med"/>
                    </a:lnT>
                    <a:lnB w="38100" cap="flat" cmpd="sng" algn="ctr">
                      <a:solidFill>
                        <a:srgbClr val="00869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87556977"/>
                  </a:ext>
                </a:extLst>
              </a:tr>
            </a:tbl>
          </a:graphicData>
        </a:graphic>
      </p:graphicFrame>
      <p:sp>
        <p:nvSpPr>
          <p:cNvPr id="9" name="TextBox 8">
            <a:extLst>
              <a:ext uri="{FF2B5EF4-FFF2-40B4-BE49-F238E27FC236}">
                <a16:creationId xmlns:a16="http://schemas.microsoft.com/office/drawing/2014/main" id="{4481D3CE-D344-B017-EB21-D49360A92104}"/>
              </a:ext>
            </a:extLst>
          </p:cNvPr>
          <p:cNvSpPr txBox="1"/>
          <p:nvPr/>
        </p:nvSpPr>
        <p:spPr>
          <a:xfrm>
            <a:off x="8364980" y="6169968"/>
            <a:ext cx="2545773" cy="230832"/>
          </a:xfrm>
          <a:prstGeom prst="rect">
            <a:avLst/>
          </a:prstGeom>
          <a:noFill/>
        </p:spPr>
        <p:txBody>
          <a:bodyPr wrap="square" rtlCol="0">
            <a:spAutoFit/>
          </a:bodyPr>
          <a:lstStyle/>
          <a:p>
            <a:r>
              <a:rPr lang="en-US" sz="900" dirty="0"/>
              <a:t>Source: </a:t>
            </a:r>
            <a:r>
              <a:rPr lang="en-CA" sz="900" b="0" i="0" dirty="0">
                <a:solidFill>
                  <a:srgbClr val="000000"/>
                </a:solidFill>
                <a:effectLst/>
              </a:rPr>
              <a:t>Mazzucato, M. and Rodrik, D. (2023). </a:t>
            </a:r>
            <a:endParaRPr lang="en-US" sz="900" dirty="0"/>
          </a:p>
        </p:txBody>
      </p:sp>
      <p:sp>
        <p:nvSpPr>
          <p:cNvPr id="10" name="TextBox 9">
            <a:extLst>
              <a:ext uri="{FF2B5EF4-FFF2-40B4-BE49-F238E27FC236}">
                <a16:creationId xmlns:a16="http://schemas.microsoft.com/office/drawing/2014/main" id="{99133FD6-8E9F-CA32-2109-B623EB279E4E}"/>
              </a:ext>
            </a:extLst>
          </p:cNvPr>
          <p:cNvSpPr txBox="1"/>
          <p:nvPr/>
        </p:nvSpPr>
        <p:spPr>
          <a:xfrm>
            <a:off x="1978389" y="3098799"/>
            <a:ext cx="5417573" cy="461665"/>
          </a:xfrm>
          <a:prstGeom prst="rect">
            <a:avLst/>
          </a:prstGeom>
          <a:noFill/>
        </p:spPr>
        <p:txBody>
          <a:bodyPr wrap="none" rtlCol="0">
            <a:spAutoFit/>
          </a:bodyPr>
          <a:lstStyle/>
          <a:p>
            <a:r>
              <a:rPr lang="en-US" sz="2400" b="1" dirty="0"/>
              <a:t>Industrial Strategy with conditionality</a:t>
            </a:r>
          </a:p>
        </p:txBody>
      </p:sp>
    </p:spTree>
    <p:extLst>
      <p:ext uri="{BB962C8B-B14F-4D97-AF65-F5344CB8AC3E}">
        <p14:creationId xmlns:p14="http://schemas.microsoft.com/office/powerpoint/2010/main" val="1417681144"/>
      </p:ext>
    </p:extLst>
  </p:cSld>
  <p:clrMapOvr>
    <a:masterClrMapping/>
  </p:clrMapOvr>
</p:sld>
</file>

<file path=ppt/theme/theme1.xml><?xml version="1.0" encoding="utf-8"?>
<a:theme xmlns:a="http://schemas.openxmlformats.org/drawingml/2006/main" name="Tema do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2155</TotalTime>
  <Words>1148</Words>
  <Application>Microsoft Office PowerPoint</Application>
  <PresentationFormat>Widescreen</PresentationFormat>
  <Paragraphs>156</Paragraphs>
  <Slides>19</Slides>
  <Notes>14</Notes>
  <HiddenSlides>0</HiddenSlides>
  <MMClips>0</MMClips>
  <ScaleCrop>false</ScaleCrop>
  <HeadingPairs>
    <vt:vector size="6" baseType="variant">
      <vt:variant>
        <vt:lpstr>Fontes usadas</vt:lpstr>
      </vt:variant>
      <vt:variant>
        <vt:i4>9</vt:i4>
      </vt:variant>
      <vt:variant>
        <vt:lpstr>Tema</vt:lpstr>
      </vt:variant>
      <vt:variant>
        <vt:i4>1</vt:i4>
      </vt:variant>
      <vt:variant>
        <vt:lpstr>Títulos de slides</vt:lpstr>
      </vt:variant>
      <vt:variant>
        <vt:i4>19</vt:i4>
      </vt:variant>
    </vt:vector>
  </HeadingPairs>
  <TitlesOfParts>
    <vt:vector size="29" baseType="lpstr">
      <vt:lpstr>Aptos</vt:lpstr>
      <vt:lpstr>Aptos Display</vt:lpstr>
      <vt:lpstr>Arial</vt:lpstr>
      <vt:lpstr>Calibri</vt:lpstr>
      <vt:lpstr>Geneva</vt:lpstr>
      <vt:lpstr>Gill Sans Light</vt:lpstr>
      <vt:lpstr>Open Sans Light</vt:lpstr>
      <vt:lpstr>Times New Roman</vt:lpstr>
      <vt:lpstr>WordVisi_MSFontService</vt:lpstr>
      <vt:lpstr>Tema do Office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Arthur Sadami</dc:creator>
  <cp:lastModifiedBy>Auditorio1</cp:lastModifiedBy>
  <cp:revision>39</cp:revision>
  <dcterms:created xsi:type="dcterms:W3CDTF">2024-06-25T07:58:42Z</dcterms:created>
  <dcterms:modified xsi:type="dcterms:W3CDTF">2024-11-27T11:55:25Z</dcterms:modified>
</cp:coreProperties>
</file>