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sldIdLst>
    <p:sldId id="294" r:id="rId5"/>
    <p:sldId id="293" r:id="rId6"/>
    <p:sldId id="292" r:id="rId7"/>
    <p:sldId id="258" r:id="rId8"/>
    <p:sldId id="259" r:id="rId9"/>
    <p:sldId id="260" r:id="rId10"/>
    <p:sldId id="298" r:id="rId11"/>
    <p:sldId id="297" r:id="rId12"/>
    <p:sldId id="299" r:id="rId13"/>
    <p:sldId id="300" r:id="rId14"/>
    <p:sldId id="265" r:id="rId15"/>
    <p:sldId id="301" r:id="rId16"/>
    <p:sldId id="304" r:id="rId17"/>
    <p:sldId id="305" r:id="rId18"/>
    <p:sldId id="306" r:id="rId19"/>
    <p:sldId id="264" r:id="rId20"/>
    <p:sldId id="302" r:id="rId21"/>
    <p:sldId id="303" r:id="rId22"/>
    <p:sldId id="271" r:id="rId2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FFF"/>
    <a:srgbClr val="F3F3F3"/>
    <a:srgbClr val="EEEEEE"/>
    <a:srgbClr val="009E2F"/>
    <a:srgbClr val="3C3C3C"/>
    <a:srgbClr val="00D000"/>
    <a:srgbClr val="FE0000"/>
    <a:srgbClr val="FFCF00"/>
    <a:srgbClr val="16745A"/>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E9CAC-4245-455C-BE9E-B60050F9D3E2}" type="datetimeFigureOut">
              <a:rPr lang="pt-BR" smtClean="0"/>
              <a:t>11/03/2026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B6B438-8229-474A-ABE3-3074BAF990AB}" type="slidenum">
              <a:rPr lang="pt-BR" smtClean="0"/>
              <a:t>‹nº›</a:t>
            </a:fld>
            <a:endParaRPr lang="pt-BR"/>
          </a:p>
        </p:txBody>
      </p:sp>
    </p:spTree>
    <p:extLst>
      <p:ext uri="{BB962C8B-B14F-4D97-AF65-F5344CB8AC3E}">
        <p14:creationId xmlns:p14="http://schemas.microsoft.com/office/powerpoint/2010/main" val="1500420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5E121DEF-E8EF-4933-9379-37B37F4A346C}" type="slidenum">
              <a:rPr lang="pt-BR" smtClean="0"/>
              <a:t>2</a:t>
            </a:fld>
            <a:endParaRPr lang="pt-BR"/>
          </a:p>
        </p:txBody>
      </p:sp>
    </p:spTree>
    <p:extLst>
      <p:ext uri="{BB962C8B-B14F-4D97-AF65-F5344CB8AC3E}">
        <p14:creationId xmlns:p14="http://schemas.microsoft.com/office/powerpoint/2010/main" val="635111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banco de dados desenvolvido permitiu a realização de análise de tendência, que por sua vez, representa o acréscimo ou decréscimo das concentrações de poluentes no Brasil. A figura da esquerda apresenta as tendências da concentração de ozônio por estação, enquanto a figura da direita representa as tendências de MP2.5. Verificamos que existem alguns pontos de aumento das concentrações de ozônio. Em relação ao MP2.5, em geral, as concentrações estão diminuindo. </a:t>
            </a:r>
          </a:p>
        </p:txBody>
      </p:sp>
      <p:sp>
        <p:nvSpPr>
          <p:cNvPr id="4" name="Espaço Reservado para Número de Slide 3"/>
          <p:cNvSpPr>
            <a:spLocks noGrp="1"/>
          </p:cNvSpPr>
          <p:nvPr>
            <p:ph type="sldNum" sz="quarter" idx="5"/>
          </p:nvPr>
        </p:nvSpPr>
        <p:spPr/>
        <p:txBody>
          <a:bodyPr/>
          <a:lstStyle/>
          <a:p>
            <a:fld id="{5E121DEF-E8EF-4933-9379-37B37F4A346C}" type="slidenum">
              <a:rPr lang="pt-BR" smtClean="0"/>
              <a:t>11</a:t>
            </a:fld>
            <a:endParaRPr lang="pt-BR"/>
          </a:p>
        </p:txBody>
      </p:sp>
    </p:spTree>
    <p:extLst>
      <p:ext uri="{BB962C8B-B14F-4D97-AF65-F5344CB8AC3E}">
        <p14:creationId xmlns:p14="http://schemas.microsoft.com/office/powerpoint/2010/main" val="1879708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086C2-8959-1AA9-BEFE-8808D69FF54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0D3148A-27A7-145C-C9CB-4B02FE1ABF8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6CFA0D5-FF09-2572-EC09-08CA26613E79}"/>
              </a:ext>
            </a:extLst>
          </p:cNvPr>
          <p:cNvSpPr>
            <a:spLocks noGrp="1"/>
          </p:cNvSpPr>
          <p:nvPr>
            <p:ph type="body" idx="1"/>
          </p:nvPr>
        </p:nvSpPr>
        <p:spPr/>
        <p:txBody>
          <a:bodyPr/>
          <a:lstStyle/>
          <a:p>
            <a:r>
              <a:rPr lang="pt-BR"/>
              <a:t>Nesta versão do relatório, trazemos informações e ferramentas inéditas para a gestão da qualidade do ar no Brasil. Disponibilizamos a visualização/</a:t>
            </a:r>
            <a:r>
              <a:rPr lang="pt-BR" err="1"/>
              <a:t>plot</a:t>
            </a:r>
            <a:r>
              <a:rPr lang="pt-BR"/>
              <a:t> das séries temporais das concentrações de poluentes, agregadas em médias diárias, mensais, dia da semana e hora do dia. </a:t>
            </a:r>
          </a:p>
        </p:txBody>
      </p:sp>
      <p:sp>
        <p:nvSpPr>
          <p:cNvPr id="4" name="Espaço Reservado para Número de Slide 3">
            <a:extLst>
              <a:ext uri="{FF2B5EF4-FFF2-40B4-BE49-F238E27FC236}">
                <a16:creationId xmlns:a16="http://schemas.microsoft.com/office/drawing/2014/main" id="{CFF2ED84-006D-261F-DD33-C207F61CB88F}"/>
              </a:ext>
            </a:extLst>
          </p:cNvPr>
          <p:cNvSpPr>
            <a:spLocks noGrp="1"/>
          </p:cNvSpPr>
          <p:nvPr>
            <p:ph type="sldNum" sz="quarter" idx="5"/>
          </p:nvPr>
        </p:nvSpPr>
        <p:spPr/>
        <p:txBody>
          <a:bodyPr/>
          <a:lstStyle/>
          <a:p>
            <a:fld id="{5E121DEF-E8EF-4933-9379-37B37F4A346C}" type="slidenum">
              <a:rPr lang="pt-BR" smtClean="0"/>
              <a:t>12</a:t>
            </a:fld>
            <a:endParaRPr lang="pt-BR"/>
          </a:p>
        </p:txBody>
      </p:sp>
    </p:spTree>
    <p:extLst>
      <p:ext uri="{BB962C8B-B14F-4D97-AF65-F5344CB8AC3E}">
        <p14:creationId xmlns:p14="http://schemas.microsoft.com/office/powerpoint/2010/main" val="3624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DDBCD-D4D4-B00D-59D4-2F7E1310BB2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E97C83D-88A5-1065-BF54-FCEFC111C20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64776DA-3CC3-49C0-7548-D4E33449781B}"/>
              </a:ext>
            </a:extLst>
          </p:cNvPr>
          <p:cNvSpPr>
            <a:spLocks noGrp="1"/>
          </p:cNvSpPr>
          <p:nvPr>
            <p:ph type="body" idx="1"/>
          </p:nvPr>
        </p:nvSpPr>
        <p:spPr/>
        <p:txBody>
          <a:bodyPr/>
          <a:lstStyle/>
          <a:p>
            <a:r>
              <a:rPr lang="pt-BR"/>
              <a:t>Nesta versão do relatório, trazemos informações e ferramentas inéditas para a gestão da qualidade do ar no Brasil. Disponibilizamos a visualização/</a:t>
            </a:r>
            <a:r>
              <a:rPr lang="pt-BR" err="1"/>
              <a:t>plot</a:t>
            </a:r>
            <a:r>
              <a:rPr lang="pt-BR"/>
              <a:t> das séries temporais das concentrações de poluentes, agregadas em médias diárias, mensais, dia da semana e hora do dia. </a:t>
            </a:r>
          </a:p>
        </p:txBody>
      </p:sp>
      <p:sp>
        <p:nvSpPr>
          <p:cNvPr id="4" name="Espaço Reservado para Número de Slide 3">
            <a:extLst>
              <a:ext uri="{FF2B5EF4-FFF2-40B4-BE49-F238E27FC236}">
                <a16:creationId xmlns:a16="http://schemas.microsoft.com/office/drawing/2014/main" id="{037C697E-26F2-31CA-18BD-6B884DC41BE8}"/>
              </a:ext>
            </a:extLst>
          </p:cNvPr>
          <p:cNvSpPr>
            <a:spLocks noGrp="1"/>
          </p:cNvSpPr>
          <p:nvPr>
            <p:ph type="sldNum" sz="quarter" idx="5"/>
          </p:nvPr>
        </p:nvSpPr>
        <p:spPr/>
        <p:txBody>
          <a:bodyPr/>
          <a:lstStyle/>
          <a:p>
            <a:fld id="{5E121DEF-E8EF-4933-9379-37B37F4A346C}" type="slidenum">
              <a:rPr lang="pt-BR" smtClean="0"/>
              <a:t>13</a:t>
            </a:fld>
            <a:endParaRPr lang="pt-BR"/>
          </a:p>
        </p:txBody>
      </p:sp>
    </p:spTree>
    <p:extLst>
      <p:ext uri="{BB962C8B-B14F-4D97-AF65-F5344CB8AC3E}">
        <p14:creationId xmlns:p14="http://schemas.microsoft.com/office/powerpoint/2010/main" val="1790768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err="1">
                <a:ea typeface="Calibri"/>
                <a:cs typeface="Calibri"/>
              </a:rPr>
              <a:t>Fizemos</a:t>
            </a:r>
            <a:r>
              <a:rPr lang="en-US">
                <a:ea typeface="Calibri"/>
                <a:cs typeface="Calibri"/>
              </a:rPr>
              <a:t> </a:t>
            </a:r>
            <a:r>
              <a:rPr lang="en-US" err="1">
                <a:ea typeface="Calibri"/>
                <a:cs typeface="Calibri"/>
              </a:rPr>
              <a:t>uma</a:t>
            </a:r>
            <a:r>
              <a:rPr lang="en-US">
                <a:ea typeface="Calibri"/>
                <a:cs typeface="Calibri"/>
              </a:rPr>
              <a:t> </a:t>
            </a:r>
            <a:r>
              <a:rPr lang="en-US" err="1">
                <a:ea typeface="Calibri"/>
                <a:cs typeface="Calibri"/>
              </a:rPr>
              <a:t>análise</a:t>
            </a:r>
            <a:r>
              <a:rPr lang="en-US">
                <a:ea typeface="Calibri"/>
                <a:cs typeface="Calibri"/>
              </a:rPr>
              <a:t> da </a:t>
            </a:r>
            <a:r>
              <a:rPr lang="en-US" err="1">
                <a:ea typeface="Calibri"/>
                <a:cs typeface="Calibri"/>
              </a:rPr>
              <a:t>tipo</a:t>
            </a:r>
            <a:r>
              <a:rPr lang="en-US">
                <a:ea typeface="Calibri"/>
                <a:cs typeface="Calibri"/>
              </a:rPr>
              <a:t> de </a:t>
            </a:r>
            <a:r>
              <a:rPr lang="en-US" err="1">
                <a:ea typeface="Calibri"/>
                <a:cs typeface="Calibri"/>
              </a:rPr>
              <a:t>uso</a:t>
            </a:r>
            <a:r>
              <a:rPr lang="en-US">
                <a:ea typeface="Calibri"/>
                <a:cs typeface="Calibri"/>
              </a:rPr>
              <a:t> do solo no </a:t>
            </a:r>
            <a:r>
              <a:rPr lang="en-US" err="1">
                <a:ea typeface="Calibri"/>
                <a:cs typeface="Calibri"/>
              </a:rPr>
              <a:t>entorno</a:t>
            </a:r>
            <a:r>
              <a:rPr lang="en-US">
                <a:ea typeface="Calibri"/>
                <a:cs typeface="Calibri"/>
              </a:rPr>
              <a:t> da </a:t>
            </a:r>
            <a:r>
              <a:rPr lang="en-US" err="1">
                <a:ea typeface="Calibri"/>
                <a:cs typeface="Calibri"/>
              </a:rPr>
              <a:t>estação</a:t>
            </a:r>
            <a:r>
              <a:rPr lang="en-US">
                <a:ea typeface="Calibri"/>
                <a:cs typeface="Calibri"/>
              </a:rPr>
              <a:t> para </a:t>
            </a:r>
            <a:r>
              <a:rPr lang="en-US" err="1">
                <a:ea typeface="Calibri"/>
                <a:cs typeface="Calibri"/>
              </a:rPr>
              <a:t>tentar</a:t>
            </a:r>
            <a:r>
              <a:rPr lang="en-US">
                <a:ea typeface="Calibri"/>
                <a:cs typeface="Calibri"/>
              </a:rPr>
              <a:t> </a:t>
            </a:r>
            <a:r>
              <a:rPr lang="en-US" err="1">
                <a:ea typeface="Calibri"/>
                <a:cs typeface="Calibri"/>
              </a:rPr>
              <a:t>identificar</a:t>
            </a:r>
            <a:r>
              <a:rPr lang="en-US">
                <a:ea typeface="Calibri"/>
                <a:cs typeface="Calibri"/>
              </a:rPr>
              <a:t> a </a:t>
            </a:r>
            <a:r>
              <a:rPr lang="en-US" err="1">
                <a:ea typeface="Calibri"/>
                <a:cs typeface="Calibri"/>
              </a:rPr>
              <a:t>finalidade</a:t>
            </a:r>
            <a:r>
              <a:rPr lang="en-US">
                <a:ea typeface="Calibri"/>
                <a:cs typeface="Calibri"/>
              </a:rPr>
              <a:t> do </a:t>
            </a:r>
            <a:r>
              <a:rPr lang="en-US" err="1">
                <a:ea typeface="Calibri"/>
                <a:cs typeface="Calibri"/>
              </a:rPr>
              <a:t>monitoramento</a:t>
            </a:r>
            <a:r>
              <a:rPr lang="en-US">
                <a:ea typeface="Calibri"/>
                <a:cs typeface="Calibri"/>
              </a:rPr>
              <a:t> (</a:t>
            </a:r>
            <a:r>
              <a:rPr lang="en-US" err="1">
                <a:ea typeface="Calibri"/>
                <a:cs typeface="Calibri"/>
              </a:rPr>
              <a:t>avaliação</a:t>
            </a:r>
            <a:r>
              <a:rPr lang="en-US">
                <a:ea typeface="Calibri"/>
                <a:cs typeface="Calibri"/>
              </a:rPr>
              <a:t> do </a:t>
            </a:r>
            <a:r>
              <a:rPr lang="en-US" err="1">
                <a:ea typeface="Calibri"/>
                <a:cs typeface="Calibri"/>
              </a:rPr>
              <a:t>efeito</a:t>
            </a:r>
            <a:r>
              <a:rPr lang="en-US">
                <a:ea typeface="Calibri"/>
                <a:cs typeface="Calibri"/>
              </a:rPr>
              <a:t> </a:t>
            </a:r>
            <a:r>
              <a:rPr lang="en-US" err="1">
                <a:ea typeface="Calibri"/>
                <a:cs typeface="Calibri"/>
              </a:rPr>
              <a:t>na</a:t>
            </a:r>
            <a:r>
              <a:rPr lang="en-US">
                <a:ea typeface="Calibri"/>
                <a:cs typeface="Calibri"/>
              </a:rPr>
              <a:t> </a:t>
            </a:r>
            <a:r>
              <a:rPr lang="en-US" err="1">
                <a:ea typeface="Calibri"/>
                <a:cs typeface="Calibri"/>
              </a:rPr>
              <a:t>saúde</a:t>
            </a:r>
            <a:r>
              <a:rPr lang="en-US">
                <a:ea typeface="Calibri"/>
                <a:cs typeface="Calibri"/>
              </a:rPr>
              <a:t>, </a:t>
            </a:r>
            <a:r>
              <a:rPr lang="en-US" err="1">
                <a:ea typeface="Calibri"/>
                <a:cs typeface="Calibri"/>
              </a:rPr>
              <a:t>determinação</a:t>
            </a:r>
            <a:r>
              <a:rPr lang="en-US">
                <a:ea typeface="Calibri"/>
                <a:cs typeface="Calibri"/>
              </a:rPr>
              <a:t> da </a:t>
            </a:r>
            <a:r>
              <a:rPr lang="en-US" err="1">
                <a:ea typeface="Calibri"/>
                <a:cs typeface="Calibri"/>
              </a:rPr>
              <a:t>concentração</a:t>
            </a:r>
            <a:r>
              <a:rPr lang="en-US">
                <a:ea typeface="Calibri"/>
                <a:cs typeface="Calibri"/>
              </a:rPr>
              <a:t> </a:t>
            </a:r>
            <a:r>
              <a:rPr lang="en-US" err="1">
                <a:ea typeface="Calibri"/>
                <a:cs typeface="Calibri"/>
              </a:rPr>
              <a:t>em</a:t>
            </a:r>
            <a:r>
              <a:rPr lang="en-US">
                <a:ea typeface="Calibri"/>
                <a:cs typeface="Calibri"/>
              </a:rPr>
              <a:t> </a:t>
            </a:r>
            <a:r>
              <a:rPr lang="en-US" err="1">
                <a:ea typeface="Calibri"/>
                <a:cs typeface="Calibri"/>
              </a:rPr>
              <a:t>áreas</a:t>
            </a:r>
            <a:r>
              <a:rPr lang="en-US">
                <a:ea typeface="Calibri"/>
                <a:cs typeface="Calibri"/>
              </a:rPr>
              <a:t> </a:t>
            </a:r>
            <a:r>
              <a:rPr lang="en-US" err="1">
                <a:ea typeface="Calibri"/>
                <a:cs typeface="Calibri"/>
              </a:rPr>
              <a:t>preservadas</a:t>
            </a:r>
            <a:r>
              <a:rPr lang="en-US">
                <a:ea typeface="Calibri"/>
                <a:cs typeface="Calibri"/>
              </a:rPr>
              <a:t>, </a:t>
            </a:r>
            <a:r>
              <a:rPr lang="en-US" err="1">
                <a:ea typeface="Calibri"/>
                <a:cs typeface="Calibri"/>
              </a:rPr>
              <a:t>requisitos</a:t>
            </a:r>
            <a:r>
              <a:rPr lang="en-US">
                <a:ea typeface="Calibri"/>
                <a:cs typeface="Calibri"/>
              </a:rPr>
              <a:t> de </a:t>
            </a:r>
            <a:r>
              <a:rPr lang="en-US" err="1">
                <a:ea typeface="Calibri"/>
                <a:cs typeface="Calibri"/>
              </a:rPr>
              <a:t>licenciamento</a:t>
            </a:r>
            <a:r>
              <a:rPr lang="en-US">
                <a:ea typeface="Calibri"/>
                <a:cs typeface="Calibri"/>
              </a:rPr>
              <a:t>, </a:t>
            </a:r>
            <a:r>
              <a:rPr lang="en-US" err="1">
                <a:ea typeface="Calibri"/>
                <a:cs typeface="Calibri"/>
              </a:rPr>
              <a:t>etc</a:t>
            </a:r>
            <a:r>
              <a:rPr lang="en-US">
                <a:ea typeface="Calibri"/>
                <a:cs typeface="Calibri"/>
              </a:rPr>
              <a:t>). </a:t>
            </a:r>
            <a:r>
              <a:rPr lang="en-US" err="1">
                <a:ea typeface="Calibri"/>
                <a:cs typeface="Calibri"/>
              </a:rPr>
              <a:t>Identificamos</a:t>
            </a:r>
            <a:r>
              <a:rPr lang="en-US">
                <a:ea typeface="Calibri"/>
                <a:cs typeface="Calibri"/>
              </a:rPr>
              <a:t> que a </a:t>
            </a:r>
            <a:r>
              <a:rPr lang="en-US" err="1">
                <a:ea typeface="Calibri"/>
                <a:cs typeface="Calibri"/>
              </a:rPr>
              <a:t>maioria</a:t>
            </a:r>
            <a:r>
              <a:rPr lang="en-US">
                <a:ea typeface="Calibri"/>
                <a:cs typeface="Calibri"/>
              </a:rPr>
              <a:t> das </a:t>
            </a:r>
            <a:r>
              <a:rPr lang="en-US" err="1">
                <a:ea typeface="Calibri"/>
                <a:cs typeface="Calibri"/>
              </a:rPr>
              <a:t>estações</a:t>
            </a:r>
            <a:r>
              <a:rPr lang="en-US">
                <a:ea typeface="Calibri"/>
                <a:cs typeface="Calibri"/>
              </a:rPr>
              <a:t> </a:t>
            </a:r>
            <a:r>
              <a:rPr lang="en-US" err="1">
                <a:ea typeface="Calibri"/>
                <a:cs typeface="Calibri"/>
              </a:rPr>
              <a:t>está</a:t>
            </a:r>
            <a:r>
              <a:rPr lang="en-US">
                <a:ea typeface="Calibri"/>
                <a:cs typeface="Calibri"/>
              </a:rPr>
              <a:t> </a:t>
            </a:r>
            <a:r>
              <a:rPr lang="en-US" err="1">
                <a:ea typeface="Calibri"/>
                <a:cs typeface="Calibri"/>
              </a:rPr>
              <a:t>instalada</a:t>
            </a:r>
            <a:r>
              <a:rPr lang="en-US">
                <a:ea typeface="Calibri"/>
                <a:cs typeface="Calibri"/>
              </a:rPr>
              <a:t> </a:t>
            </a:r>
            <a:r>
              <a:rPr lang="en-US" err="1">
                <a:ea typeface="Calibri"/>
                <a:cs typeface="Calibri"/>
              </a:rPr>
              <a:t>em</a:t>
            </a:r>
            <a:r>
              <a:rPr lang="en-US">
                <a:ea typeface="Calibri"/>
                <a:cs typeface="Calibri"/>
              </a:rPr>
              <a:t> </a:t>
            </a:r>
            <a:r>
              <a:rPr lang="en-US" err="1">
                <a:ea typeface="Calibri"/>
                <a:cs typeface="Calibri"/>
              </a:rPr>
              <a:t>locais</a:t>
            </a:r>
            <a:r>
              <a:rPr lang="en-US">
                <a:ea typeface="Calibri"/>
                <a:cs typeface="Calibri"/>
              </a:rPr>
              <a:t> </a:t>
            </a:r>
            <a:r>
              <a:rPr lang="en-US" err="1">
                <a:ea typeface="Calibri"/>
                <a:cs typeface="Calibri"/>
              </a:rPr>
              <a:t>urbanizados</a:t>
            </a:r>
            <a:r>
              <a:rPr lang="en-US">
                <a:ea typeface="Calibri"/>
                <a:cs typeface="Calibri"/>
              </a:rPr>
              <a:t> (326), </a:t>
            </a:r>
            <a:r>
              <a:rPr lang="en-US" err="1">
                <a:ea typeface="Calibri"/>
                <a:cs typeface="Calibri"/>
              </a:rPr>
              <a:t>indicando</a:t>
            </a:r>
            <a:r>
              <a:rPr lang="en-US">
                <a:ea typeface="Calibri"/>
                <a:cs typeface="Calibri"/>
              </a:rPr>
              <a:t> que </a:t>
            </a:r>
            <a:r>
              <a:rPr lang="en-US" err="1">
                <a:ea typeface="Calibri"/>
                <a:cs typeface="Calibri"/>
              </a:rPr>
              <a:t>elas</a:t>
            </a:r>
            <a:r>
              <a:rPr lang="en-US">
                <a:ea typeface="Calibri"/>
                <a:cs typeface="Calibri"/>
              </a:rPr>
              <a:t> </a:t>
            </a:r>
            <a:r>
              <a:rPr lang="en-US" err="1">
                <a:ea typeface="Calibri"/>
                <a:cs typeface="Calibri"/>
              </a:rPr>
              <a:t>provavelmente</a:t>
            </a:r>
            <a:r>
              <a:rPr lang="en-US">
                <a:ea typeface="Calibri"/>
                <a:cs typeface="Calibri"/>
              </a:rPr>
              <a:t> </a:t>
            </a:r>
            <a:r>
              <a:rPr lang="en-US" err="1">
                <a:ea typeface="Calibri"/>
                <a:cs typeface="Calibri"/>
              </a:rPr>
              <a:t>servem</a:t>
            </a:r>
            <a:r>
              <a:rPr lang="en-US">
                <a:ea typeface="Calibri"/>
                <a:cs typeface="Calibri"/>
              </a:rPr>
              <a:t> para </a:t>
            </a:r>
            <a:r>
              <a:rPr lang="en-US" err="1">
                <a:ea typeface="Calibri"/>
                <a:cs typeface="Calibri"/>
              </a:rPr>
              <a:t>avaliar</a:t>
            </a:r>
            <a:r>
              <a:rPr lang="en-US">
                <a:ea typeface="Calibri"/>
                <a:cs typeface="Calibri"/>
              </a:rPr>
              <a:t> o </a:t>
            </a:r>
            <a:r>
              <a:rPr lang="en-US" err="1">
                <a:ea typeface="Calibri"/>
                <a:cs typeface="Calibri"/>
              </a:rPr>
              <a:t>efeito</a:t>
            </a:r>
            <a:r>
              <a:rPr lang="en-US">
                <a:ea typeface="Calibri"/>
                <a:cs typeface="Calibri"/>
              </a:rPr>
              <a:t> </a:t>
            </a:r>
            <a:r>
              <a:rPr lang="en-US" err="1">
                <a:ea typeface="Calibri"/>
                <a:cs typeface="Calibri"/>
              </a:rPr>
              <a:t>na</a:t>
            </a:r>
            <a:r>
              <a:rPr lang="en-US">
                <a:ea typeface="Calibri"/>
                <a:cs typeface="Calibri"/>
              </a:rPr>
              <a:t> </a:t>
            </a:r>
            <a:r>
              <a:rPr lang="en-US" err="1">
                <a:ea typeface="Calibri"/>
                <a:cs typeface="Calibri"/>
              </a:rPr>
              <a:t>poluição</a:t>
            </a:r>
            <a:r>
              <a:rPr lang="en-US">
                <a:ea typeface="Calibri"/>
                <a:cs typeface="Calibri"/>
              </a:rPr>
              <a:t> </a:t>
            </a:r>
            <a:r>
              <a:rPr lang="en-US" err="1">
                <a:ea typeface="Calibri"/>
                <a:cs typeface="Calibri"/>
              </a:rPr>
              <a:t>na</a:t>
            </a:r>
            <a:r>
              <a:rPr lang="en-US">
                <a:ea typeface="Calibri"/>
                <a:cs typeface="Calibri"/>
              </a:rPr>
              <a:t> </a:t>
            </a:r>
            <a:r>
              <a:rPr lang="en-US" err="1">
                <a:ea typeface="Calibri"/>
                <a:cs typeface="Calibri"/>
              </a:rPr>
              <a:t>saúde</a:t>
            </a:r>
            <a:r>
              <a:rPr lang="en-US">
                <a:ea typeface="Calibri"/>
                <a:cs typeface="Calibri"/>
              </a:rPr>
              <a:t> </a:t>
            </a:r>
            <a:r>
              <a:rPr lang="en-US" err="1">
                <a:ea typeface="Calibri"/>
                <a:cs typeface="Calibri"/>
              </a:rPr>
              <a:t>humana</a:t>
            </a:r>
            <a:r>
              <a:rPr lang="en-US">
                <a:ea typeface="Calibri"/>
                <a:cs typeface="Calibri"/>
              </a:rPr>
              <a:t>. Nas </a:t>
            </a:r>
            <a:r>
              <a:rPr lang="en-US" err="1">
                <a:ea typeface="Calibri"/>
                <a:cs typeface="Calibri"/>
              </a:rPr>
              <a:t>próximas</a:t>
            </a:r>
            <a:r>
              <a:rPr lang="en-US">
                <a:ea typeface="Calibri"/>
                <a:cs typeface="Calibri"/>
              </a:rPr>
              <a:t> </a:t>
            </a:r>
            <a:r>
              <a:rPr lang="en-US" err="1">
                <a:ea typeface="Calibri"/>
                <a:cs typeface="Calibri"/>
              </a:rPr>
              <a:t>versões</a:t>
            </a:r>
            <a:r>
              <a:rPr lang="en-US">
                <a:ea typeface="Calibri"/>
                <a:cs typeface="Calibri"/>
              </a:rPr>
              <a:t> </a:t>
            </a:r>
            <a:r>
              <a:rPr lang="en-US" err="1">
                <a:ea typeface="Calibri"/>
                <a:cs typeface="Calibri"/>
              </a:rPr>
              <a:t>deste</a:t>
            </a:r>
            <a:r>
              <a:rPr lang="en-US">
                <a:ea typeface="Calibri"/>
                <a:cs typeface="Calibri"/>
              </a:rPr>
              <a:t> </a:t>
            </a:r>
            <a:r>
              <a:rPr lang="en-US" err="1">
                <a:ea typeface="Calibri"/>
                <a:cs typeface="Calibri"/>
              </a:rPr>
              <a:t>relatório</a:t>
            </a:r>
            <a:r>
              <a:rPr lang="en-US">
                <a:ea typeface="Calibri"/>
                <a:cs typeface="Calibri"/>
              </a:rPr>
              <a:t>, </a:t>
            </a:r>
            <a:r>
              <a:rPr lang="en-US" err="1">
                <a:ea typeface="Calibri"/>
                <a:cs typeface="Calibri"/>
              </a:rPr>
              <a:t>questionaremos</a:t>
            </a:r>
            <a:r>
              <a:rPr lang="en-US">
                <a:ea typeface="Calibri"/>
                <a:cs typeface="Calibri"/>
              </a:rPr>
              <a:t> </a:t>
            </a:r>
            <a:r>
              <a:rPr lang="en-US" err="1">
                <a:ea typeface="Calibri"/>
                <a:cs typeface="Calibri"/>
              </a:rPr>
              <a:t>os</a:t>
            </a:r>
            <a:r>
              <a:rPr lang="en-US">
                <a:ea typeface="Calibri"/>
                <a:cs typeface="Calibri"/>
              </a:rPr>
              <a:t> </a:t>
            </a:r>
            <a:r>
              <a:rPr lang="en-US" err="1">
                <a:ea typeface="Calibri"/>
                <a:cs typeface="Calibri"/>
              </a:rPr>
              <a:t>estados</a:t>
            </a:r>
            <a:r>
              <a:rPr lang="en-US">
                <a:ea typeface="Calibri"/>
                <a:cs typeface="Calibri"/>
              </a:rPr>
              <a:t> </a:t>
            </a:r>
            <a:r>
              <a:rPr lang="en-US" err="1">
                <a:ea typeface="Calibri"/>
                <a:cs typeface="Calibri"/>
              </a:rPr>
              <a:t>sobre</a:t>
            </a:r>
            <a:r>
              <a:rPr lang="en-US">
                <a:ea typeface="Calibri"/>
                <a:cs typeface="Calibri"/>
              </a:rPr>
              <a:t> a </a:t>
            </a:r>
            <a:r>
              <a:rPr lang="en-US" err="1">
                <a:ea typeface="Calibri"/>
                <a:cs typeface="Calibri"/>
              </a:rPr>
              <a:t>finalidade</a:t>
            </a:r>
            <a:r>
              <a:rPr lang="en-US">
                <a:ea typeface="Calibri"/>
                <a:cs typeface="Calibri"/>
              </a:rPr>
              <a:t> do </a:t>
            </a:r>
            <a:r>
              <a:rPr lang="en-US" err="1">
                <a:ea typeface="Calibri"/>
                <a:cs typeface="Calibri"/>
              </a:rPr>
              <a:t>ponto</a:t>
            </a:r>
            <a:r>
              <a:rPr lang="en-US">
                <a:ea typeface="Calibri"/>
                <a:cs typeface="Calibri"/>
              </a:rPr>
              <a:t> de </a:t>
            </a:r>
            <a:r>
              <a:rPr lang="en-US" err="1">
                <a:ea typeface="Calibri"/>
                <a:cs typeface="Calibri"/>
              </a:rPr>
              <a:t>monitoramento</a:t>
            </a:r>
            <a:r>
              <a:rPr lang="en-US">
                <a:ea typeface="Calibri"/>
                <a:cs typeface="Calibri"/>
              </a:rPr>
              <a:t>. </a:t>
            </a:r>
            <a:r>
              <a:rPr lang="en-US" err="1">
                <a:ea typeface="Calibri"/>
                <a:cs typeface="Calibri"/>
              </a:rPr>
              <a:t>Queremos</a:t>
            </a:r>
            <a:r>
              <a:rPr lang="en-US">
                <a:ea typeface="Calibri"/>
                <a:cs typeface="Calibri"/>
              </a:rPr>
              <a:t> </a:t>
            </a:r>
            <a:r>
              <a:rPr lang="en-US" err="1">
                <a:ea typeface="Calibri"/>
                <a:cs typeface="Calibri"/>
              </a:rPr>
              <a:t>quantificar</a:t>
            </a:r>
            <a:r>
              <a:rPr lang="en-US">
                <a:ea typeface="Calibri"/>
                <a:cs typeface="Calibri"/>
              </a:rPr>
              <a:t> o </a:t>
            </a:r>
            <a:r>
              <a:rPr lang="en-US" err="1">
                <a:ea typeface="Calibri"/>
                <a:cs typeface="Calibri"/>
              </a:rPr>
              <a:t>número</a:t>
            </a:r>
            <a:r>
              <a:rPr lang="en-US">
                <a:ea typeface="Calibri"/>
                <a:cs typeface="Calibri"/>
              </a:rPr>
              <a:t> de </a:t>
            </a:r>
            <a:r>
              <a:rPr lang="en-US" err="1">
                <a:ea typeface="Calibri"/>
                <a:cs typeface="Calibri"/>
              </a:rPr>
              <a:t>estações</a:t>
            </a:r>
            <a:r>
              <a:rPr lang="en-US">
                <a:ea typeface="Calibri"/>
                <a:cs typeface="Calibri"/>
              </a:rPr>
              <a:t> </a:t>
            </a:r>
            <a:r>
              <a:rPr lang="en-US" err="1">
                <a:ea typeface="Calibri"/>
                <a:cs typeface="Calibri"/>
              </a:rPr>
              <a:t>instaladas</a:t>
            </a:r>
            <a:r>
              <a:rPr lang="en-US">
                <a:ea typeface="Calibri"/>
                <a:cs typeface="Calibri"/>
              </a:rPr>
              <a:t> </a:t>
            </a:r>
            <a:r>
              <a:rPr lang="en-US" err="1">
                <a:ea typeface="Calibri"/>
                <a:cs typeface="Calibri"/>
              </a:rPr>
              <a:t>como</a:t>
            </a:r>
            <a:r>
              <a:rPr lang="en-US">
                <a:ea typeface="Calibri"/>
                <a:cs typeface="Calibri"/>
              </a:rPr>
              <a:t> </a:t>
            </a:r>
            <a:r>
              <a:rPr lang="en-US" err="1">
                <a:ea typeface="Calibri"/>
                <a:cs typeface="Calibri"/>
              </a:rPr>
              <a:t>requisito</a:t>
            </a:r>
            <a:r>
              <a:rPr lang="en-US">
                <a:ea typeface="Calibri"/>
                <a:cs typeface="Calibri"/>
              </a:rPr>
              <a:t> de </a:t>
            </a:r>
            <a:r>
              <a:rPr lang="en-US" err="1">
                <a:ea typeface="Calibri"/>
                <a:cs typeface="Calibri"/>
              </a:rPr>
              <a:t>licenciamento</a:t>
            </a:r>
            <a:r>
              <a:rPr lang="en-US">
                <a:ea typeface="Calibri"/>
                <a:cs typeface="Calibri"/>
              </a:rPr>
              <a:t> </a:t>
            </a:r>
            <a:r>
              <a:rPr lang="en-US" err="1">
                <a:ea typeface="Calibri"/>
                <a:cs typeface="Calibri"/>
              </a:rPr>
              <a:t>ambiental</a:t>
            </a:r>
            <a:r>
              <a:rPr lang="en-US">
                <a:ea typeface="Calibri"/>
                <a:cs typeface="Calibri"/>
              </a:rPr>
              <a:t>, </a:t>
            </a:r>
            <a:r>
              <a:rPr lang="en-US" err="1">
                <a:ea typeface="Calibri"/>
                <a:cs typeface="Calibri"/>
              </a:rPr>
              <a:t>por</a:t>
            </a:r>
            <a:r>
              <a:rPr lang="en-US">
                <a:ea typeface="Calibri"/>
                <a:cs typeface="Calibri"/>
              </a:rPr>
              <a:t> </a:t>
            </a:r>
            <a:r>
              <a:rPr lang="en-US" err="1">
                <a:ea typeface="Calibri"/>
                <a:cs typeface="Calibri"/>
              </a:rPr>
              <a:t>exemplo</a:t>
            </a:r>
            <a:r>
              <a:rPr lang="en-US">
                <a:ea typeface="Calibri"/>
                <a:cs typeface="Calibri"/>
              </a:rPr>
              <a:t>. </a:t>
            </a:r>
          </a:p>
        </p:txBody>
      </p:sp>
      <p:sp>
        <p:nvSpPr>
          <p:cNvPr id="4" name="Espaço Reservado para Número de Slide 3"/>
          <p:cNvSpPr>
            <a:spLocks noGrp="1"/>
          </p:cNvSpPr>
          <p:nvPr>
            <p:ph type="sldNum" sz="quarter" idx="5"/>
          </p:nvPr>
        </p:nvSpPr>
        <p:spPr/>
        <p:txBody>
          <a:bodyPr/>
          <a:lstStyle/>
          <a:p>
            <a:fld id="{620A6704-56EC-4092-9C7F-094432F81D10}" type="slidenum">
              <a:rPr lang="pt-BR" smtClean="0"/>
              <a:t>14</a:t>
            </a:fld>
            <a:endParaRPr lang="pt-BR"/>
          </a:p>
        </p:txBody>
      </p:sp>
    </p:spTree>
    <p:extLst>
      <p:ext uri="{BB962C8B-B14F-4D97-AF65-F5344CB8AC3E}">
        <p14:creationId xmlns:p14="http://schemas.microsoft.com/office/powerpoint/2010/main" val="3127488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84B6B438-8229-474A-ABE3-3074BAF990AB}" type="slidenum">
              <a:rPr lang="pt-BR" smtClean="0"/>
              <a:t>15</a:t>
            </a:fld>
            <a:endParaRPr lang="pt-BR"/>
          </a:p>
        </p:txBody>
      </p:sp>
    </p:spTree>
    <p:extLst>
      <p:ext uri="{BB962C8B-B14F-4D97-AF65-F5344CB8AC3E}">
        <p14:creationId xmlns:p14="http://schemas.microsoft.com/office/powerpoint/2010/main" val="892776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Uma ferramenta de visualização customizada das séries temporais é disponibilizada para extrair informações sobre a qualidade do ar em cada ponto de monitoramento. A ferramenta permite estimar a média, mínimo, máximo de concentrações em janelas temporais customizadas. </a:t>
            </a:r>
          </a:p>
        </p:txBody>
      </p:sp>
      <p:sp>
        <p:nvSpPr>
          <p:cNvPr id="4" name="Espaço Reservado para Número de Slide 3"/>
          <p:cNvSpPr>
            <a:spLocks noGrp="1"/>
          </p:cNvSpPr>
          <p:nvPr>
            <p:ph type="sldNum" sz="quarter" idx="5"/>
          </p:nvPr>
        </p:nvSpPr>
        <p:spPr/>
        <p:txBody>
          <a:bodyPr/>
          <a:lstStyle/>
          <a:p>
            <a:fld id="{5E121DEF-E8EF-4933-9379-37B37F4A346C}" type="slidenum">
              <a:rPr lang="pt-BR" smtClean="0"/>
              <a:t>16</a:t>
            </a:fld>
            <a:endParaRPr lang="pt-BR"/>
          </a:p>
        </p:txBody>
      </p:sp>
    </p:spTree>
    <p:extLst>
      <p:ext uri="{BB962C8B-B14F-4D97-AF65-F5344CB8AC3E}">
        <p14:creationId xmlns:p14="http://schemas.microsoft.com/office/powerpoint/2010/main" val="3829977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88E94-F11F-36B4-D0C1-F8BD410DD81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B2E5D28-750A-57E0-F074-0A0EC8E5A88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67E0068-04CD-8EE5-47A6-E4A1B993B779}"/>
              </a:ext>
            </a:extLst>
          </p:cNvPr>
          <p:cNvSpPr>
            <a:spLocks noGrp="1"/>
          </p:cNvSpPr>
          <p:nvPr>
            <p:ph type="body" idx="1"/>
          </p:nvPr>
        </p:nvSpPr>
        <p:spPr/>
        <p:txBody>
          <a:bodyPr/>
          <a:lstStyle/>
          <a:p>
            <a:r>
              <a:rPr lang="pt-BR"/>
              <a:t>Uma ferramenta de visualização customizada das séries temporais é disponibilizada para extrair informações sobre a qualidade do ar em cada ponto de monitoramento. A ferramenta permite estimar a média, mínimo, máximo de concentrações em janelas temporais customizadas. </a:t>
            </a:r>
          </a:p>
        </p:txBody>
      </p:sp>
      <p:sp>
        <p:nvSpPr>
          <p:cNvPr id="4" name="Espaço Reservado para Número de Slide 3">
            <a:extLst>
              <a:ext uri="{FF2B5EF4-FFF2-40B4-BE49-F238E27FC236}">
                <a16:creationId xmlns:a16="http://schemas.microsoft.com/office/drawing/2014/main" id="{F88EABB9-92DD-4687-3B15-F3C8DDDD1A23}"/>
              </a:ext>
            </a:extLst>
          </p:cNvPr>
          <p:cNvSpPr>
            <a:spLocks noGrp="1"/>
          </p:cNvSpPr>
          <p:nvPr>
            <p:ph type="sldNum" sz="quarter" idx="5"/>
          </p:nvPr>
        </p:nvSpPr>
        <p:spPr/>
        <p:txBody>
          <a:bodyPr/>
          <a:lstStyle/>
          <a:p>
            <a:fld id="{5E121DEF-E8EF-4933-9379-37B37F4A346C}" type="slidenum">
              <a:rPr lang="pt-BR" smtClean="0"/>
              <a:t>17</a:t>
            </a:fld>
            <a:endParaRPr lang="pt-BR"/>
          </a:p>
        </p:txBody>
      </p:sp>
    </p:spTree>
    <p:extLst>
      <p:ext uri="{BB962C8B-B14F-4D97-AF65-F5344CB8AC3E}">
        <p14:creationId xmlns:p14="http://schemas.microsoft.com/office/powerpoint/2010/main" val="3535651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00384-C9F5-D83D-FD6A-CEFDC878A3B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F46E2DA-6869-3143-D8D9-849840E503D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77BAA46-EAF4-41B3-A00E-4E8E5D8401E7}"/>
              </a:ext>
            </a:extLst>
          </p:cNvPr>
          <p:cNvSpPr>
            <a:spLocks noGrp="1"/>
          </p:cNvSpPr>
          <p:nvPr>
            <p:ph type="body" idx="1"/>
          </p:nvPr>
        </p:nvSpPr>
        <p:spPr/>
        <p:txBody>
          <a:bodyPr/>
          <a:lstStyle/>
          <a:p>
            <a:r>
              <a:rPr lang="pt-BR"/>
              <a:t>Uma ferramenta de visualização customizada das séries temporais é disponibilizada para extrair informações sobre a qualidade do ar em cada ponto de monitoramento. A ferramenta permite estimar a média, mínimo, máximo de concentrações em janelas temporais customizadas. </a:t>
            </a:r>
          </a:p>
        </p:txBody>
      </p:sp>
      <p:sp>
        <p:nvSpPr>
          <p:cNvPr id="4" name="Espaço Reservado para Número de Slide 3">
            <a:extLst>
              <a:ext uri="{FF2B5EF4-FFF2-40B4-BE49-F238E27FC236}">
                <a16:creationId xmlns:a16="http://schemas.microsoft.com/office/drawing/2014/main" id="{69B771CC-397A-6A8A-1CBE-85DF5BB6E0A1}"/>
              </a:ext>
            </a:extLst>
          </p:cNvPr>
          <p:cNvSpPr>
            <a:spLocks noGrp="1"/>
          </p:cNvSpPr>
          <p:nvPr>
            <p:ph type="sldNum" sz="quarter" idx="5"/>
          </p:nvPr>
        </p:nvSpPr>
        <p:spPr/>
        <p:txBody>
          <a:bodyPr/>
          <a:lstStyle/>
          <a:p>
            <a:fld id="{5E121DEF-E8EF-4933-9379-37B37F4A346C}" type="slidenum">
              <a:rPr lang="pt-BR" smtClean="0"/>
              <a:t>18</a:t>
            </a:fld>
            <a:endParaRPr lang="pt-BR"/>
          </a:p>
        </p:txBody>
      </p:sp>
    </p:spTree>
    <p:extLst>
      <p:ext uri="{BB962C8B-B14F-4D97-AF65-F5344CB8AC3E}">
        <p14:creationId xmlns:p14="http://schemas.microsoft.com/office/powerpoint/2010/main" val="3615553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p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No Brasil, estima-se que, de 2022 a 2024, mais de 285 mil mortes poderiam ser evitadas se os níveis de MP2,5 estivessem dentro das recomendações da OMS</a:t>
            </a:r>
          </a:p>
          <a:p>
            <a:pPr marL="0" lvl="0" indent="0" algn="l" rtl="0">
              <a:spcBef>
                <a:spcPts val="0"/>
              </a:spcBef>
              <a:spcAft>
                <a:spcPts val="0"/>
              </a:spcAft>
              <a:buNone/>
            </a:pPr>
            <a:endParaRPr dirty="0"/>
          </a:p>
        </p:txBody>
      </p:sp>
      <p:sp>
        <p:nvSpPr>
          <p:cNvPr id="1471" name="Google Shape;147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Reforçar  que foram utilizadas 4 fontes de informação para a obtenção dos dados e preenchimento das respostas ao formulário enviado pelo </a:t>
            </a:r>
            <a:r>
              <a:rPr lang="pt-BR" err="1"/>
              <a:t>googleforms</a:t>
            </a:r>
            <a:r>
              <a:rPr lang="pt-BR"/>
              <a:t>.</a:t>
            </a:r>
          </a:p>
        </p:txBody>
      </p:sp>
      <p:sp>
        <p:nvSpPr>
          <p:cNvPr id="4" name="Espaço Reservado para Número de Slide 3"/>
          <p:cNvSpPr>
            <a:spLocks noGrp="1"/>
          </p:cNvSpPr>
          <p:nvPr>
            <p:ph type="sldNum" sz="quarter" idx="5"/>
          </p:nvPr>
        </p:nvSpPr>
        <p:spPr/>
        <p:txBody>
          <a:bodyPr/>
          <a:lstStyle/>
          <a:p>
            <a:fld id="{5E121DEF-E8EF-4933-9379-37B37F4A346C}" type="slidenum">
              <a:rPr lang="pt-BR" smtClean="0"/>
              <a:t>4</a:t>
            </a:fld>
            <a:endParaRPr lang="pt-BR"/>
          </a:p>
        </p:txBody>
      </p:sp>
    </p:spTree>
    <p:extLst>
      <p:ext uri="{BB962C8B-B14F-4D97-AF65-F5344CB8AC3E}">
        <p14:creationId xmlns:p14="http://schemas.microsoft.com/office/powerpoint/2010/main" val="1890976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Neste relatório disponibilizamos um banco de dados de concentração de poluentes atmosféricos monitorados no Brasil. Disponibilizamos os dados que tivemos acesso, seja pelo formulário ou coleta interna realizada pela equipe do projeto. </a:t>
            </a:r>
          </a:p>
        </p:txBody>
      </p:sp>
      <p:sp>
        <p:nvSpPr>
          <p:cNvPr id="4" name="Espaço Reservado para Número de Slide 3"/>
          <p:cNvSpPr>
            <a:spLocks noGrp="1"/>
          </p:cNvSpPr>
          <p:nvPr>
            <p:ph type="sldNum" sz="quarter" idx="5"/>
          </p:nvPr>
        </p:nvSpPr>
        <p:spPr/>
        <p:txBody>
          <a:bodyPr/>
          <a:lstStyle/>
          <a:p>
            <a:fld id="{5E121DEF-E8EF-4933-9379-37B37F4A346C}" type="slidenum">
              <a:rPr lang="pt-BR" smtClean="0"/>
              <a:t>5</a:t>
            </a:fld>
            <a:endParaRPr lang="pt-BR"/>
          </a:p>
        </p:txBody>
      </p:sp>
    </p:spTree>
    <p:extLst>
      <p:ext uri="{BB962C8B-B14F-4D97-AF65-F5344CB8AC3E}">
        <p14:creationId xmlns:p14="http://schemas.microsoft.com/office/powerpoint/2010/main" val="3417879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As figuras apresentam a distribuição espacial da rede de monitoramento ativa (esquerda). À direita, apresentamos a distribuição espacial das estações categorizadas por Referência ou Indicativa. Algumas estações não obtivemos às informações completas sobre seu status e categoria. Aumento e redução em relação ao relatório ano base 2023</a:t>
            </a:r>
          </a:p>
        </p:txBody>
      </p:sp>
      <p:sp>
        <p:nvSpPr>
          <p:cNvPr id="4" name="Espaço Reservado para Número de Slide 3"/>
          <p:cNvSpPr>
            <a:spLocks noGrp="1"/>
          </p:cNvSpPr>
          <p:nvPr>
            <p:ph type="sldNum" sz="quarter" idx="5"/>
          </p:nvPr>
        </p:nvSpPr>
        <p:spPr/>
        <p:txBody>
          <a:bodyPr/>
          <a:lstStyle/>
          <a:p>
            <a:fld id="{5E121DEF-E8EF-4933-9379-37B37F4A346C}" type="slidenum">
              <a:rPr lang="pt-BR" smtClean="0"/>
              <a:t>6</a:t>
            </a:fld>
            <a:endParaRPr lang="pt-BR"/>
          </a:p>
        </p:txBody>
      </p:sp>
    </p:spTree>
    <p:extLst>
      <p:ext uri="{BB962C8B-B14F-4D97-AF65-F5344CB8AC3E}">
        <p14:creationId xmlns:p14="http://schemas.microsoft.com/office/powerpoint/2010/main" val="1320317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59A79-823C-EA8C-7444-ACDAAAD3E45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BFDA0E7-6621-9368-91E2-9132C9DFAA7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E99BE68-CFA5-D8AE-E818-61A682B00929}"/>
              </a:ext>
            </a:extLst>
          </p:cNvPr>
          <p:cNvSpPr>
            <a:spLocks noGrp="1"/>
          </p:cNvSpPr>
          <p:nvPr>
            <p:ph type="body" idx="1"/>
          </p:nvPr>
        </p:nvSpPr>
        <p:spPr/>
        <p:txBody>
          <a:bodyPr/>
          <a:lstStyle/>
          <a:p>
            <a:r>
              <a:rPr lang="pt-BR"/>
              <a:t>As figuras apresentam a distribuição espacial da rede de monitoramento ativa (esquerda). À direita, apresentamos a distribuição espacial das estações categorizadas por Referência ou Indicativa. Algumas estações não obtivemos às informações completas sobre seu status e categoria. Aumento e redução em relação ao relatório ano base 2023</a:t>
            </a:r>
          </a:p>
        </p:txBody>
      </p:sp>
      <p:sp>
        <p:nvSpPr>
          <p:cNvPr id="4" name="Espaço Reservado para Número de Slide 3">
            <a:extLst>
              <a:ext uri="{FF2B5EF4-FFF2-40B4-BE49-F238E27FC236}">
                <a16:creationId xmlns:a16="http://schemas.microsoft.com/office/drawing/2014/main" id="{F1F86229-03DE-B391-B7A9-06FC71EEA1D5}"/>
              </a:ext>
            </a:extLst>
          </p:cNvPr>
          <p:cNvSpPr>
            <a:spLocks noGrp="1"/>
          </p:cNvSpPr>
          <p:nvPr>
            <p:ph type="sldNum" sz="quarter" idx="5"/>
          </p:nvPr>
        </p:nvSpPr>
        <p:spPr/>
        <p:txBody>
          <a:bodyPr/>
          <a:lstStyle/>
          <a:p>
            <a:fld id="{5E121DEF-E8EF-4933-9379-37B37F4A346C}" type="slidenum">
              <a:rPr lang="pt-BR" smtClean="0"/>
              <a:t>7</a:t>
            </a:fld>
            <a:endParaRPr lang="pt-BR"/>
          </a:p>
        </p:txBody>
      </p:sp>
    </p:spTree>
    <p:extLst>
      <p:ext uri="{BB962C8B-B14F-4D97-AF65-F5344CB8AC3E}">
        <p14:creationId xmlns:p14="http://schemas.microsoft.com/office/powerpoint/2010/main" val="975769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6FD5D-C1E8-C642-2411-527A9071AFD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3C6B1EC-EF95-CE1D-C22C-EEB5D1CE6D5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483B36B-6A6C-5CC8-040C-1B9055BA4C94}"/>
              </a:ext>
            </a:extLst>
          </p:cNvPr>
          <p:cNvSpPr>
            <a:spLocks noGrp="1"/>
          </p:cNvSpPr>
          <p:nvPr>
            <p:ph type="body" idx="1"/>
          </p:nvPr>
        </p:nvSpPr>
        <p:spPr/>
        <p:txBody>
          <a:bodyPr/>
          <a:lstStyle/>
          <a:p>
            <a:r>
              <a:rPr lang="pt-BR"/>
              <a:t>As figuras apresentam a distribuição espacial da rede de monitoramento ativa (esquerda). À direita, apresentamos a distribuição espacial das estações categorizadas por Referência ou Indicativa. Algumas estações não obtivemos às informações completas sobre seu status e categoria. Aumento e redução em relação ao relatório ano base 2023</a:t>
            </a:r>
          </a:p>
        </p:txBody>
      </p:sp>
      <p:sp>
        <p:nvSpPr>
          <p:cNvPr id="4" name="Espaço Reservado para Número de Slide 3">
            <a:extLst>
              <a:ext uri="{FF2B5EF4-FFF2-40B4-BE49-F238E27FC236}">
                <a16:creationId xmlns:a16="http://schemas.microsoft.com/office/drawing/2014/main" id="{DBC6CD8C-B567-EA4D-8DC2-4F9E94F48138}"/>
              </a:ext>
            </a:extLst>
          </p:cNvPr>
          <p:cNvSpPr>
            <a:spLocks noGrp="1"/>
          </p:cNvSpPr>
          <p:nvPr>
            <p:ph type="sldNum" sz="quarter" idx="5"/>
          </p:nvPr>
        </p:nvSpPr>
        <p:spPr/>
        <p:txBody>
          <a:bodyPr/>
          <a:lstStyle/>
          <a:p>
            <a:fld id="{5E121DEF-E8EF-4933-9379-37B37F4A346C}" type="slidenum">
              <a:rPr lang="pt-BR" smtClean="0"/>
              <a:t>8</a:t>
            </a:fld>
            <a:endParaRPr lang="pt-BR"/>
          </a:p>
        </p:txBody>
      </p:sp>
    </p:spTree>
    <p:extLst>
      <p:ext uri="{BB962C8B-B14F-4D97-AF65-F5344CB8AC3E}">
        <p14:creationId xmlns:p14="http://schemas.microsoft.com/office/powerpoint/2010/main" val="4232959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903FF-B660-4D4B-C213-ADE2CAFBBF5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9AAD2A6-89AE-1AA7-F66B-050F339F0EE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90414F1-7B16-A7BA-C90C-C4F66720C9F5}"/>
              </a:ext>
            </a:extLst>
          </p:cNvPr>
          <p:cNvSpPr>
            <a:spLocks noGrp="1"/>
          </p:cNvSpPr>
          <p:nvPr>
            <p:ph type="body" idx="1"/>
          </p:nvPr>
        </p:nvSpPr>
        <p:spPr/>
        <p:txBody>
          <a:bodyPr/>
          <a:lstStyle/>
          <a:p>
            <a:r>
              <a:rPr lang="pt-BR"/>
              <a:t>As figuras apresentam a distribuição espacial da rede de monitoramento ativa (esquerda). À direita, apresentamos a distribuição espacial das estações categorizadas por Referência ou Indicativa. Algumas estações não obtivemos às informações completas sobre seu status e categoria. Aumento e redução em relação ao relatório ano base 2023</a:t>
            </a:r>
          </a:p>
        </p:txBody>
      </p:sp>
      <p:sp>
        <p:nvSpPr>
          <p:cNvPr id="4" name="Espaço Reservado para Número de Slide 3">
            <a:extLst>
              <a:ext uri="{FF2B5EF4-FFF2-40B4-BE49-F238E27FC236}">
                <a16:creationId xmlns:a16="http://schemas.microsoft.com/office/drawing/2014/main" id="{09335DEB-7590-3D7B-9906-86498B2F37D2}"/>
              </a:ext>
            </a:extLst>
          </p:cNvPr>
          <p:cNvSpPr>
            <a:spLocks noGrp="1"/>
          </p:cNvSpPr>
          <p:nvPr>
            <p:ph type="sldNum" sz="quarter" idx="5"/>
          </p:nvPr>
        </p:nvSpPr>
        <p:spPr/>
        <p:txBody>
          <a:bodyPr/>
          <a:lstStyle/>
          <a:p>
            <a:fld id="{5E121DEF-E8EF-4933-9379-37B37F4A346C}" type="slidenum">
              <a:rPr lang="pt-BR" smtClean="0"/>
              <a:t>9</a:t>
            </a:fld>
            <a:endParaRPr lang="pt-BR"/>
          </a:p>
        </p:txBody>
      </p:sp>
    </p:spTree>
    <p:extLst>
      <p:ext uri="{BB962C8B-B14F-4D97-AF65-F5344CB8AC3E}">
        <p14:creationId xmlns:p14="http://schemas.microsoft.com/office/powerpoint/2010/main" val="3024374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1DBFB-D9A9-CF80-7762-AD94BB21520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2056809-5C88-7A51-96B7-4B0F08B21BC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35F7B1B-BAFB-F5E4-39C4-BB0AEC24BAD9}"/>
              </a:ext>
            </a:extLst>
          </p:cNvPr>
          <p:cNvSpPr>
            <a:spLocks noGrp="1"/>
          </p:cNvSpPr>
          <p:nvPr>
            <p:ph type="body" idx="1"/>
          </p:nvPr>
        </p:nvSpPr>
        <p:spPr/>
        <p:txBody>
          <a:bodyPr/>
          <a:lstStyle/>
          <a:p>
            <a:r>
              <a:rPr lang="pt-BR"/>
              <a:t>As figuras apresentam a distribuição espacial da rede de monitoramento ativa (esquerda). À direita, apresentamos a distribuição espacial das estações categorizadas por Referência ou Indicativa. Algumas estações não obtivemos às informações completas sobre seu status e categoria. Aumento e redução em relação ao relatório ano base 2023</a:t>
            </a:r>
          </a:p>
        </p:txBody>
      </p:sp>
      <p:sp>
        <p:nvSpPr>
          <p:cNvPr id="4" name="Espaço Reservado para Número de Slide 3">
            <a:extLst>
              <a:ext uri="{FF2B5EF4-FFF2-40B4-BE49-F238E27FC236}">
                <a16:creationId xmlns:a16="http://schemas.microsoft.com/office/drawing/2014/main" id="{5C9F122C-F549-980E-CD49-0CFCED7A79E4}"/>
              </a:ext>
            </a:extLst>
          </p:cNvPr>
          <p:cNvSpPr>
            <a:spLocks noGrp="1"/>
          </p:cNvSpPr>
          <p:nvPr>
            <p:ph type="sldNum" sz="quarter" idx="5"/>
          </p:nvPr>
        </p:nvSpPr>
        <p:spPr/>
        <p:txBody>
          <a:bodyPr/>
          <a:lstStyle/>
          <a:p>
            <a:fld id="{5E121DEF-E8EF-4933-9379-37B37F4A346C}" type="slidenum">
              <a:rPr lang="pt-BR" smtClean="0"/>
              <a:t>10</a:t>
            </a:fld>
            <a:endParaRPr lang="pt-BR"/>
          </a:p>
        </p:txBody>
      </p:sp>
    </p:spTree>
    <p:extLst>
      <p:ext uri="{BB962C8B-B14F-4D97-AF65-F5344CB8AC3E}">
        <p14:creationId xmlns:p14="http://schemas.microsoft.com/office/powerpoint/2010/main" val="4335374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8860" y="1466732"/>
            <a:ext cx="4458510" cy="2638340"/>
          </a:xfrm>
        </p:spPr>
        <p:txBody>
          <a:bodyPr anchor="b"/>
          <a:lstStyle>
            <a:lvl1pPr algn="ctr">
              <a:defRPr sz="6000"/>
            </a:lvl1pPr>
          </a:lstStyle>
          <a:p>
            <a:r>
              <a:rPr lang="pt-BR"/>
              <a:t>Clique para editar o título Mestre</a:t>
            </a:r>
            <a:endParaRPr lang="en-US"/>
          </a:p>
        </p:txBody>
      </p:sp>
      <p:sp>
        <p:nvSpPr>
          <p:cNvPr id="3" name="Subtitle 2"/>
          <p:cNvSpPr>
            <a:spLocks noGrp="1"/>
          </p:cNvSpPr>
          <p:nvPr>
            <p:ph type="subTitle" idx="1"/>
          </p:nvPr>
        </p:nvSpPr>
        <p:spPr>
          <a:xfrm>
            <a:off x="278860" y="4426381"/>
            <a:ext cx="4458510" cy="149776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a:p>
        </p:txBody>
      </p:sp>
      <p:sp>
        <p:nvSpPr>
          <p:cNvPr id="4" name="Date Placeholder 3"/>
          <p:cNvSpPr>
            <a:spLocks noGrp="1"/>
          </p:cNvSpPr>
          <p:nvPr>
            <p:ph type="dt" sz="half" idx="10"/>
          </p:nvPr>
        </p:nvSpPr>
        <p:spPr/>
        <p:txBody>
          <a:bodyPr/>
          <a:lstStyle/>
          <a:p>
            <a:fld id="{B982560D-EAB4-41B9-8234-DF00148B0D71}" type="datetimeFigureOut">
              <a:rPr lang="pt-BR" smtClean="0"/>
              <a:t>11/03/2026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D461FB4A-F8D0-45EF-8847-05AD60DCE42B}" type="slidenum">
              <a:rPr lang="pt-BR" smtClean="0"/>
              <a:t>‹nº›</a:t>
            </a:fld>
            <a:endParaRPr lang="pt-BR"/>
          </a:p>
        </p:txBody>
      </p:sp>
    </p:spTree>
    <p:extLst>
      <p:ext uri="{BB962C8B-B14F-4D97-AF65-F5344CB8AC3E}">
        <p14:creationId xmlns:p14="http://schemas.microsoft.com/office/powerpoint/2010/main" val="198841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B982560D-EAB4-41B9-8234-DF00148B0D71}" type="datetimeFigureOut">
              <a:rPr lang="pt-BR" smtClean="0"/>
              <a:t>11/03/2026</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D461FB4A-F8D0-45EF-8847-05AD60DCE42B}" type="slidenum">
              <a:rPr lang="pt-BR" smtClean="0"/>
              <a:t>‹nº›</a:t>
            </a:fld>
            <a:endParaRPr lang="pt-BR"/>
          </a:p>
        </p:txBody>
      </p:sp>
    </p:spTree>
    <p:extLst>
      <p:ext uri="{BB962C8B-B14F-4D97-AF65-F5344CB8AC3E}">
        <p14:creationId xmlns:p14="http://schemas.microsoft.com/office/powerpoint/2010/main" val="1375620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B982560D-EAB4-41B9-8234-DF00148B0D71}" type="datetimeFigureOut">
              <a:rPr lang="pt-BR" smtClean="0"/>
              <a:t>11/03/2026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D461FB4A-F8D0-45EF-8847-05AD60DCE42B}" type="slidenum">
              <a:rPr lang="pt-BR" smtClean="0"/>
              <a:t>‹nº›</a:t>
            </a:fld>
            <a:endParaRPr lang="pt-BR"/>
          </a:p>
        </p:txBody>
      </p:sp>
    </p:spTree>
    <p:extLst>
      <p:ext uri="{BB962C8B-B14F-4D97-AF65-F5344CB8AC3E}">
        <p14:creationId xmlns:p14="http://schemas.microsoft.com/office/powerpoint/2010/main" val="2894795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BR"/>
              <a:t>Clique para editar o título Mestre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B982560D-EAB4-41B9-8234-DF00148B0D71}" type="datetimeFigureOut">
              <a:rPr lang="pt-BR" smtClean="0"/>
              <a:t>11/03/2026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D461FB4A-F8D0-45EF-8847-05AD60DCE42B}" type="slidenum">
              <a:rPr lang="pt-BR" smtClean="0"/>
              <a:t>‹nº›</a:t>
            </a:fld>
            <a:endParaRPr lang="pt-BR"/>
          </a:p>
        </p:txBody>
      </p:sp>
    </p:spTree>
    <p:extLst>
      <p:ext uri="{BB962C8B-B14F-4D97-AF65-F5344CB8AC3E}">
        <p14:creationId xmlns:p14="http://schemas.microsoft.com/office/powerpoint/2010/main" val="3091607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394"/>
        <p:cNvGrpSpPr/>
        <p:nvPr/>
      </p:nvGrpSpPr>
      <p:grpSpPr>
        <a:xfrm>
          <a:off x="0" y="0"/>
          <a:ext cx="0" cy="0"/>
          <a:chOff x="0" y="0"/>
          <a:chExt cx="0" cy="0"/>
        </a:xfrm>
      </p:grpSpPr>
      <p:sp>
        <p:nvSpPr>
          <p:cNvPr id="1395" name="Google Shape;1395;p3"/>
          <p:cNvSpPr txBox="1">
            <a:spLocks noGrp="1"/>
          </p:cNvSpPr>
          <p:nvPr>
            <p:ph type="ftr" idx="11"/>
          </p:nvPr>
        </p:nvSpPr>
        <p:spPr>
          <a:xfrm>
            <a:off x="4038600" y="6356350"/>
            <a:ext cx="4114800" cy="3651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6" name="Google Shape;1396;p3"/>
          <p:cNvSpPr txBox="1">
            <a:spLocks noGrp="1"/>
          </p:cNvSpPr>
          <p:nvPr>
            <p:ph type="dt" idx="10"/>
          </p:nvPr>
        </p:nvSpPr>
        <p:spPr>
          <a:xfrm>
            <a:off x="838200" y="6356350"/>
            <a:ext cx="2743200" cy="3651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7" name="Google Shape;1397;p3"/>
          <p:cNvSpPr txBox="1">
            <a:spLocks noGrp="1"/>
          </p:cNvSpPr>
          <p:nvPr>
            <p:ph type="sldNum" idx="12"/>
          </p:nvPr>
        </p:nvSpPr>
        <p:spPr>
          <a:xfrm>
            <a:off x="8610600" y="6356350"/>
            <a:ext cx="27432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200">
                <a:solidFill>
                  <a:srgbClr val="888888"/>
                </a:solidFill>
                <a:latin typeface="Calibri"/>
                <a:ea typeface="Calibri"/>
                <a:cs typeface="Calibri"/>
                <a:sym typeface="Calibri"/>
              </a:defRPr>
            </a:lvl1pPr>
            <a:lvl2pPr marL="0" lvl="1" indent="0" algn="r" rtl="0">
              <a:spcBef>
                <a:spcPts val="0"/>
              </a:spcBef>
              <a:buNone/>
              <a:defRPr sz="1200">
                <a:solidFill>
                  <a:srgbClr val="888888"/>
                </a:solidFill>
                <a:latin typeface="Calibri"/>
                <a:ea typeface="Calibri"/>
                <a:cs typeface="Calibri"/>
                <a:sym typeface="Calibri"/>
              </a:defRPr>
            </a:lvl2pPr>
            <a:lvl3pPr marL="0" lvl="2" indent="0" algn="r" rtl="0">
              <a:spcBef>
                <a:spcPts val="0"/>
              </a:spcBef>
              <a:buNone/>
              <a:defRPr sz="1200">
                <a:solidFill>
                  <a:srgbClr val="888888"/>
                </a:solidFill>
                <a:latin typeface="Calibri"/>
                <a:ea typeface="Calibri"/>
                <a:cs typeface="Calibri"/>
                <a:sym typeface="Calibri"/>
              </a:defRPr>
            </a:lvl3pPr>
            <a:lvl4pPr marL="0" lvl="3" indent="0" algn="r" rtl="0">
              <a:spcBef>
                <a:spcPts val="0"/>
              </a:spcBef>
              <a:buNone/>
              <a:defRPr sz="1200">
                <a:solidFill>
                  <a:srgbClr val="888888"/>
                </a:solidFill>
                <a:latin typeface="Calibri"/>
                <a:ea typeface="Calibri"/>
                <a:cs typeface="Calibri"/>
                <a:sym typeface="Calibri"/>
              </a:defRPr>
            </a:lvl4pPr>
            <a:lvl5pPr marL="0" lvl="4" indent="0" algn="r" rtl="0">
              <a:spcBef>
                <a:spcPts val="0"/>
              </a:spcBef>
              <a:buNone/>
              <a:defRPr sz="1200">
                <a:solidFill>
                  <a:srgbClr val="888888"/>
                </a:solidFill>
                <a:latin typeface="Calibri"/>
                <a:ea typeface="Calibri"/>
                <a:cs typeface="Calibri"/>
                <a:sym typeface="Calibri"/>
              </a:defRPr>
            </a:lvl5pPr>
            <a:lvl6pPr marL="0" lvl="5" indent="0" algn="r" rtl="0">
              <a:spcBef>
                <a:spcPts val="0"/>
              </a:spcBef>
              <a:buNone/>
              <a:defRPr sz="1200">
                <a:solidFill>
                  <a:srgbClr val="888888"/>
                </a:solidFill>
                <a:latin typeface="Calibri"/>
                <a:ea typeface="Calibri"/>
                <a:cs typeface="Calibri"/>
                <a:sym typeface="Calibri"/>
              </a:defRPr>
            </a:lvl6pPr>
            <a:lvl7pPr marL="0" lvl="6" indent="0" algn="r" rtl="0">
              <a:spcBef>
                <a:spcPts val="0"/>
              </a:spcBef>
              <a:buNone/>
              <a:defRPr sz="1200">
                <a:solidFill>
                  <a:srgbClr val="888888"/>
                </a:solidFill>
                <a:latin typeface="Calibri"/>
                <a:ea typeface="Calibri"/>
                <a:cs typeface="Calibri"/>
                <a:sym typeface="Calibri"/>
              </a:defRPr>
            </a:lvl7pPr>
            <a:lvl8pPr marL="0" lvl="7" indent="0" algn="r" rtl="0">
              <a:spcBef>
                <a:spcPts val="0"/>
              </a:spcBef>
              <a:buNone/>
              <a:defRPr sz="1200">
                <a:solidFill>
                  <a:srgbClr val="888888"/>
                </a:solidFill>
                <a:latin typeface="Calibri"/>
                <a:ea typeface="Calibri"/>
                <a:cs typeface="Calibri"/>
                <a:sym typeface="Calibri"/>
              </a:defRPr>
            </a:lvl8pPr>
            <a:lvl9pPr marL="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1384329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B982560D-EAB4-41B9-8234-DF00148B0D71}" type="datetimeFigureOut">
              <a:rPr lang="pt-BR" smtClean="0"/>
              <a:t>11/03/2026</a:t>
            </a:fld>
            <a:endParaRPr lang="pt-BR"/>
          </a:p>
        </p:txBody>
      </p:sp>
      <p:sp>
        <p:nvSpPr>
          <p:cNvPr id="6" name="Slide Number Placeholder 5"/>
          <p:cNvSpPr>
            <a:spLocks noGrp="1"/>
          </p:cNvSpPr>
          <p:nvPr>
            <p:ph type="sldNum" sz="quarter" idx="12"/>
          </p:nvPr>
        </p:nvSpPr>
        <p:spPr/>
        <p:txBody>
          <a:bodyPr/>
          <a:lstStyle/>
          <a:p>
            <a:fld id="{D461FB4A-F8D0-45EF-8847-05AD60DCE42B}" type="slidenum">
              <a:rPr lang="pt-BR" smtClean="0"/>
              <a:t>‹nº›</a:t>
            </a:fld>
            <a:endParaRPr lang="pt-BR"/>
          </a:p>
        </p:txBody>
      </p:sp>
    </p:spTree>
    <p:extLst>
      <p:ext uri="{BB962C8B-B14F-4D97-AF65-F5344CB8AC3E}">
        <p14:creationId xmlns:p14="http://schemas.microsoft.com/office/powerpoint/2010/main" val="2948158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FF0000"/>
                </a:solidFill>
              </a:defRPr>
            </a:lvl1pPr>
          </a:lstStyle>
          <a:p>
            <a:r>
              <a:rPr lang="pt-BR"/>
              <a:t>Clique para editar o título Mestre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B982560D-EAB4-41B9-8234-DF00148B0D71}" type="datetimeFigureOut">
              <a:rPr lang="pt-BR" smtClean="0"/>
              <a:t>11/03/2026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D461FB4A-F8D0-45EF-8847-05AD60DCE42B}" type="slidenum">
              <a:rPr lang="pt-BR" smtClean="0"/>
              <a:t>‹nº›</a:t>
            </a:fld>
            <a:endParaRPr lang="pt-BR"/>
          </a:p>
        </p:txBody>
      </p:sp>
    </p:spTree>
    <p:extLst>
      <p:ext uri="{BB962C8B-B14F-4D97-AF65-F5344CB8AC3E}">
        <p14:creationId xmlns:p14="http://schemas.microsoft.com/office/powerpoint/2010/main" val="3762169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Date Placeholder 4"/>
          <p:cNvSpPr>
            <a:spLocks noGrp="1"/>
          </p:cNvSpPr>
          <p:nvPr>
            <p:ph type="dt" sz="half" idx="10"/>
          </p:nvPr>
        </p:nvSpPr>
        <p:spPr/>
        <p:txBody>
          <a:bodyPr/>
          <a:lstStyle/>
          <a:p>
            <a:fld id="{B982560D-EAB4-41B9-8234-DF00148B0D71}" type="datetimeFigureOut">
              <a:rPr lang="pt-BR" smtClean="0"/>
              <a:t>11/03/2026</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D461FB4A-F8D0-45EF-8847-05AD60DCE42B}" type="slidenum">
              <a:rPr lang="pt-BR" smtClean="0"/>
              <a:t>‹nº›</a:t>
            </a:fld>
            <a:endParaRPr lang="pt-BR"/>
          </a:p>
        </p:txBody>
      </p:sp>
    </p:spTree>
    <p:extLst>
      <p:ext uri="{BB962C8B-B14F-4D97-AF65-F5344CB8AC3E}">
        <p14:creationId xmlns:p14="http://schemas.microsoft.com/office/powerpoint/2010/main" val="885896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BR"/>
              <a:t>Clique para editar o título Mestre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Date Placeholder 6"/>
          <p:cNvSpPr>
            <a:spLocks noGrp="1"/>
          </p:cNvSpPr>
          <p:nvPr>
            <p:ph type="dt" sz="half" idx="10"/>
          </p:nvPr>
        </p:nvSpPr>
        <p:spPr/>
        <p:txBody>
          <a:bodyPr/>
          <a:lstStyle/>
          <a:p>
            <a:fld id="{B982560D-EAB4-41B9-8234-DF00148B0D71}" type="datetimeFigureOut">
              <a:rPr lang="pt-BR" smtClean="0"/>
              <a:t>11/03/2026</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D461FB4A-F8D0-45EF-8847-05AD60DCE42B}" type="slidenum">
              <a:rPr lang="pt-BR" smtClean="0"/>
              <a:t>‹nº›</a:t>
            </a:fld>
            <a:endParaRPr lang="pt-BR"/>
          </a:p>
        </p:txBody>
      </p:sp>
    </p:spTree>
    <p:extLst>
      <p:ext uri="{BB962C8B-B14F-4D97-AF65-F5344CB8AC3E}">
        <p14:creationId xmlns:p14="http://schemas.microsoft.com/office/powerpoint/2010/main" val="1321460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10966" y="136525"/>
            <a:ext cx="10515600" cy="1325563"/>
          </a:xfrm>
        </p:spPr>
        <p:txBody>
          <a:bodyPr/>
          <a:lstStyle>
            <a:lvl1pPr>
              <a:defRPr>
                <a:solidFill>
                  <a:srgbClr val="FF0000"/>
                </a:solidFill>
              </a:defRPr>
            </a:lvl1pPr>
          </a:lstStyle>
          <a:p>
            <a:r>
              <a:rPr lang="pt-BR"/>
              <a:t>Clique para editar o título Mestre</a:t>
            </a:r>
            <a:endParaRPr lang="en-US"/>
          </a:p>
        </p:txBody>
      </p:sp>
      <p:sp>
        <p:nvSpPr>
          <p:cNvPr id="3" name="Date Placeholder 2"/>
          <p:cNvSpPr>
            <a:spLocks noGrp="1"/>
          </p:cNvSpPr>
          <p:nvPr>
            <p:ph type="dt" sz="half" idx="10"/>
          </p:nvPr>
        </p:nvSpPr>
        <p:spPr/>
        <p:txBody>
          <a:bodyPr/>
          <a:lstStyle/>
          <a:p>
            <a:fld id="{B982560D-EAB4-41B9-8234-DF00148B0D71}" type="datetimeFigureOut">
              <a:rPr lang="pt-BR" smtClean="0"/>
              <a:t>11/03/2026</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D461FB4A-F8D0-45EF-8847-05AD60DCE42B}" type="slidenum">
              <a:rPr lang="pt-BR" smtClean="0"/>
              <a:t>‹nº›</a:t>
            </a:fld>
            <a:endParaRPr lang="pt-BR"/>
          </a:p>
        </p:txBody>
      </p:sp>
    </p:spTree>
    <p:extLst>
      <p:ext uri="{BB962C8B-B14F-4D97-AF65-F5344CB8AC3E}">
        <p14:creationId xmlns:p14="http://schemas.microsoft.com/office/powerpoint/2010/main" val="3498773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Em Br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82560D-EAB4-41B9-8234-DF00148B0D71}" type="datetimeFigureOut">
              <a:rPr lang="pt-BR" smtClean="0"/>
              <a:t>11/03/2026</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D461FB4A-F8D0-45EF-8847-05AD60DCE42B}" type="slidenum">
              <a:rPr lang="pt-BR" smtClean="0"/>
              <a:t>‹nº›</a:t>
            </a:fld>
            <a:endParaRPr lang="pt-BR"/>
          </a:p>
        </p:txBody>
      </p:sp>
    </p:spTree>
    <p:extLst>
      <p:ext uri="{BB962C8B-B14F-4D97-AF65-F5344CB8AC3E}">
        <p14:creationId xmlns:p14="http://schemas.microsoft.com/office/powerpoint/2010/main" val="148529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82560D-EAB4-41B9-8234-DF00148B0D71}" type="datetimeFigureOut">
              <a:rPr lang="pt-BR" smtClean="0"/>
              <a:t>11/03/2026</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D461FB4A-F8D0-45EF-8847-05AD60DCE42B}" type="slidenum">
              <a:rPr lang="pt-BR" smtClean="0"/>
              <a:t>‹nº›</a:t>
            </a:fld>
            <a:endParaRPr lang="pt-BR"/>
          </a:p>
        </p:txBody>
      </p:sp>
    </p:spTree>
    <p:extLst>
      <p:ext uri="{BB962C8B-B14F-4D97-AF65-F5344CB8AC3E}">
        <p14:creationId xmlns:p14="http://schemas.microsoft.com/office/powerpoint/2010/main" val="3046254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B982560D-EAB4-41B9-8234-DF00148B0D71}" type="datetimeFigureOut">
              <a:rPr lang="pt-BR" smtClean="0"/>
              <a:t>11/03/2026</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D461FB4A-F8D0-45EF-8847-05AD60DCE42B}" type="slidenum">
              <a:rPr lang="pt-BR" smtClean="0"/>
              <a:t>‹nº›</a:t>
            </a:fld>
            <a:endParaRPr lang="pt-BR"/>
          </a:p>
        </p:txBody>
      </p:sp>
    </p:spTree>
    <p:extLst>
      <p:ext uri="{BB962C8B-B14F-4D97-AF65-F5344CB8AC3E}">
        <p14:creationId xmlns:p14="http://schemas.microsoft.com/office/powerpoint/2010/main" val="390925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36525"/>
            <a:ext cx="10515600" cy="1325563"/>
          </a:xfrm>
          <a:prstGeom prst="rect">
            <a:avLst/>
          </a:prstGeom>
        </p:spPr>
        <p:txBody>
          <a:bodyPr vert="horz" lIns="91440" tIns="45720" rIns="91440" bIns="45720" rtlCol="0" anchor="ctr">
            <a:normAutofit/>
          </a:bodyPr>
          <a:lstStyle/>
          <a:p>
            <a:r>
              <a:rPr lang="pt-BR"/>
              <a:t>Clique para editar o título Mestre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2560D-EAB4-41B9-8234-DF00148B0D71}" type="datetimeFigureOut">
              <a:rPr lang="pt-BR" smtClean="0"/>
              <a:t>11/03/2026</a:t>
            </a:fld>
            <a:endParaRPr lang="pt-B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61FB4A-F8D0-45EF-8847-05AD60DCE42B}" type="slidenum">
              <a:rPr lang="pt-BR" smtClean="0"/>
              <a:t>‹nº›</a:t>
            </a:fld>
            <a:endParaRPr lang="pt-BR"/>
          </a:p>
        </p:txBody>
      </p:sp>
    </p:spTree>
    <p:extLst>
      <p:ext uri="{BB962C8B-B14F-4D97-AF65-F5344CB8AC3E}">
        <p14:creationId xmlns:p14="http://schemas.microsoft.com/office/powerpoint/2010/main" val="379945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2" r:id="rId7"/>
    <p:sldLayoutId id="2147483667" r:id="rId8"/>
    <p:sldLayoutId id="2147483668" r:id="rId9"/>
    <p:sldLayoutId id="2147483669" r:id="rId10"/>
    <p:sldLayoutId id="2147483670" r:id="rId11"/>
    <p:sldLayoutId id="2147483671" r:id="rId12"/>
    <p:sldLayoutId id="2147483673" r:id="rId13"/>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1116B79-F33E-CE40-B066-D38969FE60C5}"/>
              </a:ext>
            </a:extLst>
          </p:cNvPr>
          <p:cNvSpPr>
            <a:spLocks noGrp="1"/>
          </p:cNvSpPr>
          <p:nvPr>
            <p:ph type="ctrTitle"/>
          </p:nvPr>
        </p:nvSpPr>
        <p:spPr>
          <a:xfrm>
            <a:off x="233140" y="2801756"/>
            <a:ext cx="4458510" cy="2638340"/>
          </a:xfrm>
        </p:spPr>
        <p:txBody>
          <a:bodyPr>
            <a:noAutofit/>
          </a:bodyPr>
          <a:lstStyle/>
          <a:p>
            <a:r>
              <a:rPr lang="pt-BR" sz="2800" b="1" dirty="0">
                <a:solidFill>
                  <a:schemeClr val="accent1">
                    <a:lumMod val="50000"/>
                  </a:schemeClr>
                </a:solidFill>
              </a:rPr>
              <a:t>149ª Reunião Ordinária do Plenário do Conama</a:t>
            </a:r>
            <a:br>
              <a:rPr lang="pt-BR" sz="2800" b="1" dirty="0">
                <a:solidFill>
                  <a:schemeClr val="accent1">
                    <a:lumMod val="50000"/>
                  </a:schemeClr>
                </a:solidFill>
              </a:rPr>
            </a:br>
            <a:r>
              <a:rPr lang="pt-BR" sz="2800" b="1" dirty="0">
                <a:solidFill>
                  <a:schemeClr val="accent1">
                    <a:lumMod val="50000"/>
                  </a:schemeClr>
                </a:solidFill>
              </a:rPr>
              <a:t> </a:t>
            </a:r>
            <a:br>
              <a:rPr lang="pt-BR" sz="2800" b="1" dirty="0">
                <a:solidFill>
                  <a:schemeClr val="accent1">
                    <a:lumMod val="50000"/>
                  </a:schemeClr>
                </a:solidFill>
              </a:rPr>
            </a:br>
            <a:r>
              <a:rPr lang="pt-BR" sz="2800" b="1" dirty="0">
                <a:solidFill>
                  <a:schemeClr val="accent1">
                    <a:lumMod val="50000"/>
                  </a:schemeClr>
                </a:solidFill>
              </a:rPr>
              <a:t>Atualização da Resolução </a:t>
            </a:r>
            <a:r>
              <a:rPr lang="pt-BR" sz="2800" b="1">
                <a:solidFill>
                  <a:schemeClr val="accent1">
                    <a:lumMod val="50000"/>
                  </a:schemeClr>
                </a:solidFill>
              </a:rPr>
              <a:t>Conama nº 5/1989 - Pronar</a:t>
            </a:r>
            <a:br>
              <a:rPr lang="pt-BR" sz="2800" b="1" dirty="0">
                <a:solidFill>
                  <a:schemeClr val="accent1">
                    <a:lumMod val="50000"/>
                  </a:schemeClr>
                </a:solidFill>
                <a:ea typeface="Calibri"/>
                <a:cs typeface="Calibri"/>
              </a:rPr>
            </a:br>
            <a:br>
              <a:rPr lang="pt-BR" sz="2800" b="1" dirty="0">
                <a:solidFill>
                  <a:schemeClr val="accent1">
                    <a:lumMod val="50000"/>
                  </a:schemeClr>
                </a:solidFill>
              </a:rPr>
            </a:br>
            <a:r>
              <a:rPr lang="pt-BR" sz="2800" b="1">
                <a:solidFill>
                  <a:schemeClr val="accent1">
                    <a:lumMod val="50000"/>
                  </a:schemeClr>
                </a:solidFill>
              </a:rPr>
              <a:t>11/03/2026</a:t>
            </a:r>
            <a:br>
              <a:rPr lang="pt-BR" sz="2800" dirty="0"/>
            </a:br>
            <a:endParaRPr lang="pt-BR" sz="2800" dirty="0"/>
          </a:p>
        </p:txBody>
      </p:sp>
      <p:sp>
        <p:nvSpPr>
          <p:cNvPr id="3" name="Subtítulo 2">
            <a:extLst>
              <a:ext uri="{FF2B5EF4-FFF2-40B4-BE49-F238E27FC236}">
                <a16:creationId xmlns:a16="http://schemas.microsoft.com/office/drawing/2014/main" id="{A6FCC139-28FC-490D-EE00-2F477092DAF3}"/>
              </a:ext>
            </a:extLst>
          </p:cNvPr>
          <p:cNvSpPr>
            <a:spLocks noGrp="1"/>
          </p:cNvSpPr>
          <p:nvPr>
            <p:ph type="subTitle" idx="1"/>
          </p:nvPr>
        </p:nvSpPr>
        <p:spPr>
          <a:xfrm>
            <a:off x="8164286" y="4426381"/>
            <a:ext cx="4027713" cy="2091675"/>
          </a:xfrm>
        </p:spPr>
        <p:txBody>
          <a:bodyPr vert="horz" lIns="91440" tIns="45720" rIns="91440" bIns="45720" rtlCol="0" anchor="t">
            <a:normAutofit fontScale="77500" lnSpcReduction="20000"/>
          </a:bodyPr>
          <a:lstStyle/>
          <a:p>
            <a:pPr defTabSz="457200">
              <a:lnSpc>
                <a:spcPct val="100000"/>
              </a:lnSpc>
              <a:spcBef>
                <a:spcPts val="0"/>
              </a:spcBef>
              <a:defRPr/>
            </a:pPr>
            <a:r>
              <a:rPr lang="pt-BR" sz="3600" b="1">
                <a:solidFill>
                  <a:schemeClr val="accent1">
                    <a:lumMod val="50000"/>
                  </a:schemeClr>
                </a:solidFill>
                <a:latin typeface="Calibri Light"/>
                <a:ea typeface="Calibri Light"/>
                <a:cs typeface="Calibri Light"/>
              </a:rPr>
              <a:t>Adalberto Maluf</a:t>
            </a:r>
            <a:endParaRPr lang="pt-BR">
              <a:solidFill>
                <a:schemeClr val="accent1">
                  <a:lumMod val="50000"/>
                </a:schemeClr>
              </a:solidFill>
              <a:latin typeface="Century Gothic"/>
              <a:ea typeface="Calibri Light"/>
              <a:cs typeface="Arial"/>
            </a:endParaRPr>
          </a:p>
          <a:p>
            <a:pPr defTabSz="457200">
              <a:lnSpc>
                <a:spcPct val="100000"/>
              </a:lnSpc>
              <a:spcBef>
                <a:spcPts val="0"/>
              </a:spcBef>
              <a:defRPr/>
            </a:pPr>
            <a:endParaRPr lang="pt-BR" b="1" dirty="0">
              <a:solidFill>
                <a:srgbClr val="16745A"/>
              </a:solidFill>
              <a:latin typeface="Century Gothic"/>
              <a:ea typeface="Calibri Light"/>
              <a:cs typeface="Arial"/>
            </a:endParaRPr>
          </a:p>
          <a:p>
            <a:pPr defTabSz="457200">
              <a:lnSpc>
                <a:spcPct val="100000"/>
              </a:lnSpc>
              <a:spcBef>
                <a:spcPts val="0"/>
              </a:spcBef>
              <a:defRPr/>
            </a:pPr>
            <a:r>
              <a:rPr lang="pt-BR" b="1">
                <a:solidFill>
                  <a:srgbClr val="16745A"/>
                </a:solidFill>
                <a:latin typeface="Century Gothic"/>
                <a:cs typeface="Arial"/>
              </a:rPr>
              <a:t>Secretaria Nacional de Meio </a:t>
            </a:r>
            <a:r>
              <a:rPr lang="pt-BR" b="1" dirty="0">
                <a:solidFill>
                  <a:srgbClr val="16745A"/>
                </a:solidFill>
                <a:latin typeface="Century Gothic"/>
                <a:cs typeface="Arial"/>
              </a:rPr>
              <a:t>Ambiente Urbano, Recursos Hídricos e Qualidade Ambiental</a:t>
            </a:r>
            <a:endParaRPr lang="pt-BR">
              <a:latin typeface="Century Gothic"/>
              <a:cs typeface="Arial"/>
            </a:endParaRPr>
          </a:p>
          <a:p>
            <a:pPr lvl="0" defTabSz="457200">
              <a:lnSpc>
                <a:spcPct val="100000"/>
              </a:lnSpc>
              <a:spcBef>
                <a:spcPts val="0"/>
              </a:spcBef>
              <a:defRPr/>
            </a:pPr>
            <a:endParaRPr lang="pt-BR" b="1" dirty="0">
              <a:solidFill>
                <a:srgbClr val="16745A"/>
              </a:solidFill>
              <a:latin typeface="Century Gothic" panose="020B0502020202020204" pitchFamily="34" charset="0"/>
              <a:cs typeface="Arial" panose="020B0604020202020204" pitchFamily="34" charset="0"/>
            </a:endParaRPr>
          </a:p>
          <a:p>
            <a:pPr lvl="0" defTabSz="457200">
              <a:lnSpc>
                <a:spcPct val="100000"/>
              </a:lnSpc>
              <a:spcBef>
                <a:spcPts val="0"/>
              </a:spcBef>
              <a:defRPr/>
            </a:pPr>
            <a:r>
              <a:rPr lang="pt-BR" b="1" dirty="0">
                <a:solidFill>
                  <a:srgbClr val="16745A"/>
                </a:solidFill>
                <a:latin typeface="Century Gothic" panose="020B0502020202020204" pitchFamily="34" charset="0"/>
                <a:cs typeface="Arial" panose="020B0604020202020204" pitchFamily="34" charset="0"/>
              </a:rPr>
              <a:t>Ministério do Meio Ambiente e Mudança do Clima</a:t>
            </a:r>
          </a:p>
          <a:p>
            <a:endParaRPr lang="pt-BR" dirty="0"/>
          </a:p>
        </p:txBody>
      </p:sp>
    </p:spTree>
    <p:extLst>
      <p:ext uri="{BB962C8B-B14F-4D97-AF65-F5344CB8AC3E}">
        <p14:creationId xmlns:p14="http://schemas.microsoft.com/office/powerpoint/2010/main" val="4294608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2806B-F725-697E-146A-990AF3FC798D}"/>
            </a:ext>
          </a:extLst>
        </p:cNvPr>
        <p:cNvGrpSpPr/>
        <p:nvPr/>
      </p:nvGrpSpPr>
      <p:grpSpPr>
        <a:xfrm>
          <a:off x="0" y="0"/>
          <a:ext cx="0" cy="0"/>
          <a:chOff x="0" y="0"/>
          <a:chExt cx="0" cy="0"/>
        </a:xfrm>
      </p:grpSpPr>
      <p:sp>
        <p:nvSpPr>
          <p:cNvPr id="6" name="TextBox 2">
            <a:extLst>
              <a:ext uri="{FF2B5EF4-FFF2-40B4-BE49-F238E27FC236}">
                <a16:creationId xmlns:a16="http://schemas.microsoft.com/office/drawing/2014/main" id="{7A894D4A-A686-9D2B-9C67-88A39609B3A6}"/>
              </a:ext>
            </a:extLst>
          </p:cNvPr>
          <p:cNvSpPr txBox="1"/>
          <p:nvPr/>
        </p:nvSpPr>
        <p:spPr>
          <a:xfrm>
            <a:off x="-1493544" y="446800"/>
            <a:ext cx="9082025" cy="677108"/>
          </a:xfrm>
          <a:prstGeom prst="rect">
            <a:avLst/>
          </a:prstGeom>
        </p:spPr>
        <p:txBody>
          <a:bodyPr lIns="0" tIns="0" rIns="0" bIns="0" rtlCol="0" anchor="t">
            <a:spAutoFit/>
          </a:bodyPr>
          <a:lstStyle/>
          <a:p>
            <a:pPr algn="ctr"/>
            <a:r>
              <a:rPr lang="pt-BR" sz="4400" b="1" kern="0" dirty="0">
                <a:solidFill>
                  <a:schemeClr val="bg1"/>
                </a:solidFill>
              </a:rPr>
              <a:t>Principais alterações</a:t>
            </a:r>
          </a:p>
        </p:txBody>
      </p:sp>
      <p:sp>
        <p:nvSpPr>
          <p:cNvPr id="3" name="Espaço Reservado para Conteúdo 2">
            <a:extLst>
              <a:ext uri="{FF2B5EF4-FFF2-40B4-BE49-F238E27FC236}">
                <a16:creationId xmlns:a16="http://schemas.microsoft.com/office/drawing/2014/main" id="{8196E7FF-61B7-3D21-2627-DFCAD19DDFDB}"/>
              </a:ext>
            </a:extLst>
          </p:cNvPr>
          <p:cNvSpPr txBox="1">
            <a:spLocks/>
          </p:cNvSpPr>
          <p:nvPr/>
        </p:nvSpPr>
        <p:spPr>
          <a:xfrm>
            <a:off x="187492" y="1719942"/>
            <a:ext cx="5790288" cy="4091711"/>
          </a:xfrm>
          <a:prstGeom prst="rect">
            <a:avLst/>
          </a:prstGeom>
        </p:spPr>
        <p:txBody>
          <a:bodyPr lIns="91440" tIns="45720" rIns="91440" bIns="45720" anchor="ctr">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ts val="600"/>
              </a:spcBef>
              <a:spcAft>
                <a:spcPts val="600"/>
              </a:spcAft>
            </a:pPr>
            <a:r>
              <a:rPr lang="pt-BR" b="1" dirty="0"/>
              <a:t>Classificação das Regiões de Controle da Qualidade do Ar</a:t>
            </a:r>
          </a:p>
          <a:p>
            <a:pPr marL="457200" indent="-457200" algn="just">
              <a:spcBef>
                <a:spcPts val="600"/>
              </a:spcBef>
              <a:spcAft>
                <a:spcPts val="600"/>
              </a:spcAft>
              <a:buFont typeface="Arial" panose="020B0604020202020204" pitchFamily="34" charset="0"/>
              <a:buChar char="•"/>
            </a:pPr>
            <a:r>
              <a:rPr lang="pt-BR" dirty="0"/>
              <a:t>A divisão dos territórios em regiões de controle visa permitir uma gestão mais focada e eficiente, reconhecendo que há diferentes situações com relação às emissões e concentrações de poluentes no país.</a:t>
            </a:r>
          </a:p>
          <a:p>
            <a:pPr algn="just">
              <a:spcBef>
                <a:spcPts val="600"/>
              </a:spcBef>
              <a:spcAft>
                <a:spcPts val="600"/>
              </a:spcAft>
            </a:pPr>
            <a:r>
              <a:rPr lang="pt-BR" b="1" dirty="0"/>
              <a:t>Inventários de Emissões Atmosféricas</a:t>
            </a:r>
          </a:p>
          <a:p>
            <a:pPr marL="457200" indent="-457200" algn="just">
              <a:spcBef>
                <a:spcPts val="600"/>
              </a:spcBef>
              <a:spcAft>
                <a:spcPts val="600"/>
              </a:spcAft>
              <a:buFont typeface="Arial" panose="020B0604020202020204" pitchFamily="34" charset="0"/>
              <a:buChar char="•"/>
            </a:pPr>
            <a:r>
              <a:rPr lang="pt-BR" dirty="0"/>
              <a:t>O MMA deverá elaborar o Inventário Nacional, em até 2 anos após a entrada em vigor da Resolução, e atualizá-lo a cada 4 anos.</a:t>
            </a:r>
          </a:p>
          <a:p>
            <a:pPr marL="457200" indent="-457200" algn="just">
              <a:spcBef>
                <a:spcPts val="600"/>
              </a:spcBef>
              <a:spcAft>
                <a:spcPts val="600"/>
              </a:spcAft>
              <a:buFont typeface="Arial" panose="020B0604020202020204" pitchFamily="34" charset="0"/>
              <a:buChar char="•"/>
            </a:pPr>
            <a:r>
              <a:rPr lang="pt-BR" dirty="0"/>
              <a:t>Para os Inventários estaduais e distrital, fixou-se o prazo de até 3 anos após publicação dos guias orientativos, previstos no art. 17, e atualizá-los a cada 4 anos.</a:t>
            </a:r>
            <a:endParaRPr lang="pt-BR" kern="0" dirty="0">
              <a:solidFill>
                <a:sysClr val="windowText" lastClr="000000"/>
              </a:solidFill>
            </a:endParaRPr>
          </a:p>
        </p:txBody>
      </p:sp>
      <p:pic>
        <p:nvPicPr>
          <p:cNvPr id="2" name="Imagem 1" descr="Vista panorâmica da cidade no final da tarde&#10;&#10;O conteúdo gerado por IA pode estar incorreto.">
            <a:extLst>
              <a:ext uri="{FF2B5EF4-FFF2-40B4-BE49-F238E27FC236}">
                <a16:creationId xmlns:a16="http://schemas.microsoft.com/office/drawing/2014/main" id="{69652883-AF3B-7A93-7A1A-36EF83D28AAE}"/>
              </a:ext>
            </a:extLst>
          </p:cNvPr>
          <p:cNvPicPr>
            <a:picLocks noChangeAspect="1"/>
          </p:cNvPicPr>
          <p:nvPr/>
        </p:nvPicPr>
        <p:blipFill>
          <a:blip r:embed="rId3"/>
          <a:stretch>
            <a:fillRect/>
          </a:stretch>
        </p:blipFill>
        <p:spPr>
          <a:xfrm>
            <a:off x="5870817" y="0"/>
            <a:ext cx="6315456" cy="6858000"/>
          </a:xfrm>
          <a:prstGeom prst="rect">
            <a:avLst/>
          </a:prstGeom>
        </p:spPr>
      </p:pic>
    </p:spTree>
    <p:extLst>
      <p:ext uri="{BB962C8B-B14F-4D97-AF65-F5344CB8AC3E}">
        <p14:creationId xmlns:p14="http://schemas.microsoft.com/office/powerpoint/2010/main" val="3522970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42F56F65-4658-6759-4EC7-334834A1F076}"/>
              </a:ext>
            </a:extLst>
          </p:cNvPr>
          <p:cNvSpPr txBox="1">
            <a:spLocks/>
          </p:cNvSpPr>
          <p:nvPr/>
        </p:nvSpPr>
        <p:spPr>
          <a:xfrm>
            <a:off x="477824" y="297457"/>
            <a:ext cx="8305800" cy="666075"/>
          </a:xfrm>
          <a:prstGeom prst="rect">
            <a:avLst/>
          </a:prstGeom>
        </p:spPr>
        <p:txBody>
          <a:bodyPr>
            <a:norm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3600" b="1" kern="0" dirty="0">
                <a:solidFill>
                  <a:schemeClr val="bg1"/>
                </a:solidFill>
              </a:rPr>
              <a:t>Principais alterações</a:t>
            </a:r>
          </a:p>
        </p:txBody>
      </p:sp>
      <p:sp>
        <p:nvSpPr>
          <p:cNvPr id="8" name="Espaço Reservado para Conteúdo 2">
            <a:extLst>
              <a:ext uri="{FF2B5EF4-FFF2-40B4-BE49-F238E27FC236}">
                <a16:creationId xmlns:a16="http://schemas.microsoft.com/office/drawing/2014/main" id="{67ECC406-3A39-208F-9DB5-65CFA34B649A}"/>
              </a:ext>
            </a:extLst>
          </p:cNvPr>
          <p:cNvSpPr txBox="1">
            <a:spLocks/>
          </p:cNvSpPr>
          <p:nvPr/>
        </p:nvSpPr>
        <p:spPr>
          <a:xfrm>
            <a:off x="344128" y="1544218"/>
            <a:ext cx="11717795" cy="4182488"/>
          </a:xfrm>
          <a:prstGeom prst="rect">
            <a:avLst/>
          </a:prstGeom>
        </p:spPr>
        <p:txBody>
          <a:bodyPr lIns="91440" tIns="45720" rIns="91440" bIns="45720" anchor="ctr">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ts val="600"/>
              </a:spcBef>
              <a:spcAft>
                <a:spcPts val="600"/>
              </a:spcAft>
            </a:pPr>
            <a:r>
              <a:rPr lang="pt-BR" sz="2200" b="1" dirty="0"/>
              <a:t>Coordenação</a:t>
            </a:r>
          </a:p>
          <a:p>
            <a:pPr marL="457200" indent="-457200">
              <a:spcBef>
                <a:spcPts val="600"/>
              </a:spcBef>
              <a:spcAft>
                <a:spcPts val="600"/>
              </a:spcAft>
              <a:buFont typeface="Arial" panose="020B0604020202020204" pitchFamily="34" charset="0"/>
              <a:buChar char="•"/>
            </a:pPr>
            <a:r>
              <a:rPr lang="pt-BR" sz="2200" dirty="0"/>
              <a:t>Cabe ao MMA a coordenação do Pronar, em articulação com os demais órgãos do Sisnama.</a:t>
            </a:r>
            <a:endParaRPr lang="pt-BR" sz="2200" dirty="0">
              <a:ea typeface="Calibri"/>
              <a:cs typeface="Calibri"/>
            </a:endParaRPr>
          </a:p>
          <a:p>
            <a:pPr>
              <a:spcBef>
                <a:spcPts val="600"/>
              </a:spcBef>
              <a:spcAft>
                <a:spcPts val="600"/>
              </a:spcAft>
            </a:pPr>
            <a:r>
              <a:rPr lang="pt-BR" sz="2200" b="1" dirty="0"/>
              <a:t>Revogações</a:t>
            </a:r>
          </a:p>
          <a:p>
            <a:pPr marL="457200" indent="-457200">
              <a:spcBef>
                <a:spcPts val="600"/>
              </a:spcBef>
              <a:spcAft>
                <a:spcPts val="600"/>
              </a:spcAft>
              <a:buFont typeface="Arial" panose="020B0604020202020204" pitchFamily="34" charset="0"/>
              <a:buChar char="•"/>
            </a:pPr>
            <a:r>
              <a:rPr lang="pt-BR" sz="2200" dirty="0"/>
              <a:t>Revoga a Resolução Conama nº 05/1989, o art. 9° e o Anexo II da Resolução Conama nº 491/2018:</a:t>
            </a:r>
          </a:p>
          <a:p>
            <a:pPr marL="914400" lvl="1" indent="-457200">
              <a:spcBef>
                <a:spcPts val="600"/>
              </a:spcBef>
              <a:spcAft>
                <a:spcPts val="600"/>
              </a:spcAft>
              <a:buFont typeface="Arial" panose="020B0604020202020204" pitchFamily="34" charset="0"/>
              <a:buChar char="•"/>
            </a:pPr>
            <a:r>
              <a:rPr lang="pt-BR" sz="2200" dirty="0"/>
              <a:t>Art. 9º O Ministério do Meio Ambiente </a:t>
            </a:r>
            <a:r>
              <a:rPr lang="pt-BR" sz="2200" b="1" dirty="0"/>
              <a:t>elaborará relatório anual de acompanhamento e o apresentará na última reunião ordinária do CONAMA</a:t>
            </a:r>
            <a:r>
              <a:rPr lang="pt-BR" sz="2200" dirty="0"/>
              <a:t>. (incluído no art. 23 do novo Pronar).</a:t>
            </a:r>
          </a:p>
          <a:p>
            <a:pPr marL="914400" lvl="1" indent="-457200">
              <a:spcBef>
                <a:spcPts val="600"/>
              </a:spcBef>
              <a:spcAft>
                <a:spcPts val="600"/>
              </a:spcAft>
              <a:buFont typeface="Arial" panose="020B0604020202020204" pitchFamily="34" charset="0"/>
              <a:buChar char="•"/>
            </a:pPr>
            <a:r>
              <a:rPr lang="pt-BR" sz="2200" b="1" dirty="0"/>
              <a:t>Anexo II - Conteúdo Mínimo para o Relatório Avaliação da Qualidade do Ar. </a:t>
            </a:r>
            <a:r>
              <a:rPr lang="pt-BR" sz="2200" dirty="0"/>
              <a:t>(art. 24 da proposta define que esse conteúdo deverá fazer parte do Guia Técnico para Monitoramento e Avaliação da Qualidade do Ar, instituído pela Política Nacional de Qualidade do Ar)</a:t>
            </a:r>
          </a:p>
        </p:txBody>
      </p:sp>
      <p:pic>
        <p:nvPicPr>
          <p:cNvPr id="2" name="Imagem 1" descr="Rua com carros&#10;&#10;O conteúdo gerado por IA pode estar incorreto.">
            <a:extLst>
              <a:ext uri="{FF2B5EF4-FFF2-40B4-BE49-F238E27FC236}">
                <a16:creationId xmlns:a16="http://schemas.microsoft.com/office/drawing/2014/main" id="{2EABFF80-431F-F803-DE67-C958D75686FF}"/>
              </a:ext>
            </a:extLst>
          </p:cNvPr>
          <p:cNvPicPr>
            <a:picLocks noChangeAspect="1"/>
          </p:cNvPicPr>
          <p:nvPr/>
        </p:nvPicPr>
        <p:blipFill>
          <a:blip r:embed="rId3">
            <a:alphaModFix amt="19000"/>
          </a:blip>
          <a:stretch>
            <a:fillRect/>
          </a:stretch>
        </p:blipFill>
        <p:spPr>
          <a:xfrm>
            <a:off x="7620000" y="0"/>
            <a:ext cx="4572000" cy="6858000"/>
          </a:xfrm>
          <a:prstGeom prst="rect">
            <a:avLst/>
          </a:prstGeom>
        </p:spPr>
      </p:pic>
    </p:spTree>
    <p:extLst>
      <p:ext uri="{BB962C8B-B14F-4D97-AF65-F5344CB8AC3E}">
        <p14:creationId xmlns:p14="http://schemas.microsoft.com/office/powerpoint/2010/main" val="2159344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331D0-4EE0-D314-A1DF-81E0D3419DA6}"/>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E86AB4F1-9FEE-69AA-95BC-5FE74E678F34}"/>
              </a:ext>
            </a:extLst>
          </p:cNvPr>
          <p:cNvSpPr txBox="1"/>
          <p:nvPr/>
        </p:nvSpPr>
        <p:spPr>
          <a:xfrm>
            <a:off x="646842" y="175222"/>
            <a:ext cx="10848241" cy="984885"/>
          </a:xfrm>
          <a:prstGeom prst="rect">
            <a:avLst/>
          </a:prstGeom>
        </p:spPr>
        <p:txBody>
          <a:bodyPr wrap="square" lIns="0" tIns="0" rIns="0" bIns="0" rtlCol="0" anchor="t">
            <a:spAutoFit/>
          </a:bodyPr>
          <a:lstStyle/>
          <a:p>
            <a:pPr algn="ctr"/>
            <a:r>
              <a:rPr lang="pt-BR" sz="3200" b="1" kern="0" dirty="0">
                <a:solidFill>
                  <a:schemeClr val="bg1"/>
                </a:solidFill>
              </a:rPr>
              <a:t>Principais alterações</a:t>
            </a:r>
          </a:p>
          <a:p>
            <a:pPr algn="ctr"/>
            <a:r>
              <a:rPr lang="pt-BR" sz="3200" b="1" kern="0">
                <a:solidFill>
                  <a:schemeClr val="bg1"/>
                </a:solidFill>
                <a:ea typeface="Calibri"/>
                <a:cs typeface="Calibri"/>
              </a:rPr>
              <a:t>Critérios para o compartilhamento de Informações Técnicas</a:t>
            </a:r>
            <a:endParaRPr lang="pt-BR" sz="3200">
              <a:solidFill>
                <a:schemeClr val="bg1"/>
              </a:solidFill>
              <a:ea typeface="Calibri"/>
              <a:cs typeface="Calibri"/>
            </a:endParaRPr>
          </a:p>
        </p:txBody>
      </p:sp>
      <p:sp>
        <p:nvSpPr>
          <p:cNvPr id="2" name="Espaço Reservado para Conteúdo 2">
            <a:extLst>
              <a:ext uri="{FF2B5EF4-FFF2-40B4-BE49-F238E27FC236}">
                <a16:creationId xmlns:a16="http://schemas.microsoft.com/office/drawing/2014/main" id="{F798417D-A732-2B99-AE6C-C7CD3CF891EE}"/>
              </a:ext>
            </a:extLst>
          </p:cNvPr>
          <p:cNvSpPr txBox="1">
            <a:spLocks/>
          </p:cNvSpPr>
          <p:nvPr/>
        </p:nvSpPr>
        <p:spPr>
          <a:xfrm>
            <a:off x="5921007" y="1507388"/>
            <a:ext cx="6149016" cy="4702301"/>
          </a:xfrm>
          <a:prstGeom prst="rect">
            <a:avLst/>
          </a:prstGeom>
        </p:spPr>
        <p:txBody>
          <a:bodyPr lIns="91440" tIns="45720" rIns="91440" bIns="45720" anchor="ctr">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spcBef>
                <a:spcPts val="600"/>
              </a:spcBef>
              <a:spcAft>
                <a:spcPts val="600"/>
              </a:spcAft>
              <a:buFont typeface="Arial" panose="020B0604020202020204" pitchFamily="34" charset="0"/>
              <a:buChar char="•"/>
            </a:pPr>
            <a:r>
              <a:rPr lang="pt-BR" sz="2400" dirty="0"/>
              <a:t>Estabelece que o MMA deverá realizar seminário técnico com os órgãos do Sisnama, a cada dois anos, para discutir temas afetos à gestão da qualidade do ar.</a:t>
            </a:r>
            <a:endParaRPr lang="pt-BR" dirty="0"/>
          </a:p>
          <a:p>
            <a:pPr marL="457200" indent="-457200">
              <a:spcBef>
                <a:spcPts val="600"/>
              </a:spcBef>
              <a:spcAft>
                <a:spcPts val="600"/>
              </a:spcAft>
              <a:buFont typeface="Arial" panose="020B0604020202020204" pitchFamily="34" charset="0"/>
              <a:buChar char="•"/>
            </a:pPr>
            <a:r>
              <a:rPr lang="pt-BR" sz="2400" dirty="0"/>
              <a:t>O MMA deverá disponibilizar e manter atualizado o Sistema Nacional de Gestão da Qualidade do Ar como repositório eletrônico de informações, cabendo aos órgãos ambientais estaduais e distrital, e facultativamente os municipais, alimentá-lo. </a:t>
            </a:r>
          </a:p>
        </p:txBody>
      </p:sp>
      <p:pic>
        <p:nvPicPr>
          <p:cNvPr id="3" name="Imagem 2" descr="Interface gráfica do usuário, Aplicativo&#10;&#10;O conteúdo gerado por IA pode estar incorreto.">
            <a:extLst>
              <a:ext uri="{FF2B5EF4-FFF2-40B4-BE49-F238E27FC236}">
                <a16:creationId xmlns:a16="http://schemas.microsoft.com/office/drawing/2014/main" id="{817284E3-012A-7C89-B8AA-ED73A1AAF317}"/>
              </a:ext>
            </a:extLst>
          </p:cNvPr>
          <p:cNvPicPr>
            <a:picLocks noChangeAspect="1"/>
          </p:cNvPicPr>
          <p:nvPr/>
        </p:nvPicPr>
        <p:blipFill>
          <a:blip r:embed="rId3"/>
          <a:stretch>
            <a:fillRect/>
          </a:stretch>
        </p:blipFill>
        <p:spPr>
          <a:xfrm>
            <a:off x="478997" y="1507388"/>
            <a:ext cx="5442010" cy="4451877"/>
          </a:xfrm>
          <a:prstGeom prst="rect">
            <a:avLst/>
          </a:prstGeom>
        </p:spPr>
      </p:pic>
    </p:spTree>
    <p:extLst>
      <p:ext uri="{BB962C8B-B14F-4D97-AF65-F5344CB8AC3E}">
        <p14:creationId xmlns:p14="http://schemas.microsoft.com/office/powerpoint/2010/main" val="1030020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A0ACF-0871-BEAF-57CF-19A7955BE6FB}"/>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2828D184-1343-B904-E5AD-9E38927A7582}"/>
              </a:ext>
            </a:extLst>
          </p:cNvPr>
          <p:cNvSpPr txBox="1"/>
          <p:nvPr/>
        </p:nvSpPr>
        <p:spPr>
          <a:xfrm>
            <a:off x="2983643" y="188878"/>
            <a:ext cx="6942678" cy="984885"/>
          </a:xfrm>
          <a:prstGeom prst="rect">
            <a:avLst/>
          </a:prstGeom>
        </p:spPr>
        <p:txBody>
          <a:bodyPr wrap="square" lIns="0" tIns="0" rIns="0" bIns="0" rtlCol="0" anchor="t">
            <a:spAutoFit/>
          </a:bodyPr>
          <a:lstStyle/>
          <a:p>
            <a:pPr algn="ctr"/>
            <a:r>
              <a:rPr lang="pt-BR" sz="3200" b="1" kern="0" dirty="0">
                <a:solidFill>
                  <a:schemeClr val="bg1"/>
                </a:solidFill>
              </a:rPr>
              <a:t>Relatório Anual de Acompanhamento da Qualidade do Ar 2025</a:t>
            </a:r>
          </a:p>
        </p:txBody>
      </p:sp>
      <p:sp>
        <p:nvSpPr>
          <p:cNvPr id="2" name="Espaço Reservado para Conteúdo 2">
            <a:extLst>
              <a:ext uri="{FF2B5EF4-FFF2-40B4-BE49-F238E27FC236}">
                <a16:creationId xmlns:a16="http://schemas.microsoft.com/office/drawing/2014/main" id="{B1774D97-4EA9-99AB-BFDF-6090A7E0AA3F}"/>
              </a:ext>
            </a:extLst>
          </p:cNvPr>
          <p:cNvSpPr txBox="1">
            <a:spLocks/>
          </p:cNvSpPr>
          <p:nvPr/>
        </p:nvSpPr>
        <p:spPr>
          <a:xfrm>
            <a:off x="5921007" y="1507388"/>
            <a:ext cx="6149016" cy="4702301"/>
          </a:xfrm>
          <a:prstGeom prst="rect">
            <a:avLst/>
          </a:prstGeom>
        </p:spPr>
        <p:txBody>
          <a:bodyPr lIns="91440" tIns="45720" rIns="91440" bIns="45720" anchor="ctr">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spcBef>
                <a:spcPts val="600"/>
              </a:spcBef>
              <a:spcAft>
                <a:spcPts val="600"/>
              </a:spcAft>
              <a:buFont typeface="Arial" panose="020B0604020202020204" pitchFamily="34" charset="0"/>
              <a:buChar char="•"/>
            </a:pPr>
            <a:endParaRPr lang="pt-BR" sz="2400" dirty="0"/>
          </a:p>
        </p:txBody>
      </p:sp>
      <p:pic>
        <p:nvPicPr>
          <p:cNvPr id="8" name="Imagem 7">
            <a:extLst>
              <a:ext uri="{FF2B5EF4-FFF2-40B4-BE49-F238E27FC236}">
                <a16:creationId xmlns:a16="http://schemas.microsoft.com/office/drawing/2014/main" id="{63487276-99DA-BA2F-637D-5D9C4CF39DE8}"/>
              </a:ext>
            </a:extLst>
          </p:cNvPr>
          <p:cNvPicPr>
            <a:picLocks noChangeAspect="1"/>
          </p:cNvPicPr>
          <p:nvPr/>
        </p:nvPicPr>
        <p:blipFill>
          <a:blip r:embed="rId3"/>
          <a:stretch>
            <a:fillRect/>
          </a:stretch>
        </p:blipFill>
        <p:spPr>
          <a:xfrm>
            <a:off x="880447" y="1615913"/>
            <a:ext cx="4885533" cy="4340862"/>
          </a:xfrm>
          <a:prstGeom prst="rect">
            <a:avLst/>
          </a:prstGeom>
        </p:spPr>
      </p:pic>
      <p:pic>
        <p:nvPicPr>
          <p:cNvPr id="10" name="Imagem 9">
            <a:extLst>
              <a:ext uri="{FF2B5EF4-FFF2-40B4-BE49-F238E27FC236}">
                <a16:creationId xmlns:a16="http://schemas.microsoft.com/office/drawing/2014/main" id="{9AEB7E48-B1F3-7C8C-D650-B7F4E38D5692}"/>
              </a:ext>
            </a:extLst>
          </p:cNvPr>
          <p:cNvPicPr>
            <a:picLocks noChangeAspect="1"/>
          </p:cNvPicPr>
          <p:nvPr/>
        </p:nvPicPr>
        <p:blipFill>
          <a:blip r:embed="rId4"/>
          <a:srcRect l="2536" r="3531"/>
          <a:stretch/>
        </p:blipFill>
        <p:spPr>
          <a:xfrm>
            <a:off x="5921007" y="1615912"/>
            <a:ext cx="5799045" cy="4177159"/>
          </a:xfrm>
          <a:prstGeom prst="rect">
            <a:avLst/>
          </a:prstGeom>
        </p:spPr>
      </p:pic>
      <p:pic>
        <p:nvPicPr>
          <p:cNvPr id="12" name="Imagem 11">
            <a:extLst>
              <a:ext uri="{FF2B5EF4-FFF2-40B4-BE49-F238E27FC236}">
                <a16:creationId xmlns:a16="http://schemas.microsoft.com/office/drawing/2014/main" id="{8671A2A8-947F-5ED2-CE9A-837B08091269}"/>
              </a:ext>
            </a:extLst>
          </p:cNvPr>
          <p:cNvPicPr>
            <a:picLocks noChangeAspect="1"/>
          </p:cNvPicPr>
          <p:nvPr/>
        </p:nvPicPr>
        <p:blipFill>
          <a:blip r:embed="rId5"/>
          <a:stretch>
            <a:fillRect/>
          </a:stretch>
        </p:blipFill>
        <p:spPr>
          <a:xfrm>
            <a:off x="8175012" y="6081887"/>
            <a:ext cx="3326247" cy="207302"/>
          </a:xfrm>
          <a:prstGeom prst="rect">
            <a:avLst/>
          </a:prstGeom>
        </p:spPr>
      </p:pic>
      <p:pic>
        <p:nvPicPr>
          <p:cNvPr id="13" name="Imagem 12">
            <a:extLst>
              <a:ext uri="{FF2B5EF4-FFF2-40B4-BE49-F238E27FC236}">
                <a16:creationId xmlns:a16="http://schemas.microsoft.com/office/drawing/2014/main" id="{ED1D7A0C-0418-54AF-F06A-B9E515019F6C}"/>
              </a:ext>
            </a:extLst>
          </p:cNvPr>
          <p:cNvPicPr>
            <a:picLocks noChangeAspect="1"/>
          </p:cNvPicPr>
          <p:nvPr/>
        </p:nvPicPr>
        <p:blipFill>
          <a:blip r:embed="rId5"/>
          <a:stretch>
            <a:fillRect/>
          </a:stretch>
        </p:blipFill>
        <p:spPr>
          <a:xfrm>
            <a:off x="1087845" y="6186937"/>
            <a:ext cx="3326247" cy="207302"/>
          </a:xfrm>
          <a:prstGeom prst="rect">
            <a:avLst/>
          </a:prstGeom>
        </p:spPr>
      </p:pic>
      <p:pic>
        <p:nvPicPr>
          <p:cNvPr id="14" name="Imagem 13">
            <a:extLst>
              <a:ext uri="{FF2B5EF4-FFF2-40B4-BE49-F238E27FC236}">
                <a16:creationId xmlns:a16="http://schemas.microsoft.com/office/drawing/2014/main" id="{35DA17DC-8AC5-82FE-15FD-781CE671BEA4}"/>
              </a:ext>
            </a:extLst>
          </p:cNvPr>
          <p:cNvPicPr>
            <a:picLocks noChangeAspect="1"/>
          </p:cNvPicPr>
          <p:nvPr/>
        </p:nvPicPr>
        <p:blipFill>
          <a:blip r:embed="rId3"/>
          <a:srcRect b="92830"/>
          <a:stretch/>
        </p:blipFill>
        <p:spPr>
          <a:xfrm>
            <a:off x="711776" y="5956775"/>
            <a:ext cx="3907792" cy="248961"/>
          </a:xfrm>
          <a:prstGeom prst="rect">
            <a:avLst/>
          </a:prstGeom>
        </p:spPr>
      </p:pic>
      <p:pic>
        <p:nvPicPr>
          <p:cNvPr id="15" name="Imagem 14">
            <a:extLst>
              <a:ext uri="{FF2B5EF4-FFF2-40B4-BE49-F238E27FC236}">
                <a16:creationId xmlns:a16="http://schemas.microsoft.com/office/drawing/2014/main" id="{CFFC9D6F-C441-5D1C-428C-B4BC39F3BF09}"/>
              </a:ext>
            </a:extLst>
          </p:cNvPr>
          <p:cNvPicPr>
            <a:picLocks noChangeAspect="1"/>
          </p:cNvPicPr>
          <p:nvPr/>
        </p:nvPicPr>
        <p:blipFill>
          <a:blip r:embed="rId6"/>
          <a:stretch>
            <a:fillRect/>
          </a:stretch>
        </p:blipFill>
        <p:spPr>
          <a:xfrm>
            <a:off x="158235" y="117751"/>
            <a:ext cx="1444424" cy="1692651"/>
          </a:xfrm>
          <a:prstGeom prst="rect">
            <a:avLst/>
          </a:prstGeom>
        </p:spPr>
      </p:pic>
    </p:spTree>
    <p:extLst>
      <p:ext uri="{BB962C8B-B14F-4D97-AF65-F5344CB8AC3E}">
        <p14:creationId xmlns:p14="http://schemas.microsoft.com/office/powerpoint/2010/main" val="845925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a&#10;&#10;Descrição gerada automaticamente">
            <a:extLst>
              <a:ext uri="{FF2B5EF4-FFF2-40B4-BE49-F238E27FC236}">
                <a16:creationId xmlns:a16="http://schemas.microsoft.com/office/drawing/2014/main" id="{37384AA2-D0F4-460F-99B4-73558B0B69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12" y="1416777"/>
            <a:ext cx="5322388" cy="4503078"/>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m 8">
            <a:extLst>
              <a:ext uri="{FF2B5EF4-FFF2-40B4-BE49-F238E27FC236}">
                <a16:creationId xmlns:a16="http://schemas.microsoft.com/office/drawing/2014/main" id="{4BEB01E2-99CF-255E-35EE-60C4D82BB69A}"/>
              </a:ext>
            </a:extLst>
          </p:cNvPr>
          <p:cNvPicPr>
            <a:picLocks noChangeAspect="1"/>
          </p:cNvPicPr>
          <p:nvPr/>
        </p:nvPicPr>
        <p:blipFill>
          <a:blip r:embed="rId4"/>
          <a:stretch>
            <a:fillRect/>
          </a:stretch>
        </p:blipFill>
        <p:spPr>
          <a:xfrm>
            <a:off x="7528144" y="6324610"/>
            <a:ext cx="4409850" cy="204834"/>
          </a:xfrm>
          <a:prstGeom prst="rect">
            <a:avLst/>
          </a:prstGeom>
        </p:spPr>
      </p:pic>
      <p:pic>
        <p:nvPicPr>
          <p:cNvPr id="3" name="Imagem 2" descr="Uma imagem contendo Interface gráfica do usuário&#10;&#10;Descrição gerada automaticamente">
            <a:extLst>
              <a:ext uri="{FF2B5EF4-FFF2-40B4-BE49-F238E27FC236}">
                <a16:creationId xmlns:a16="http://schemas.microsoft.com/office/drawing/2014/main" id="{D28CAAB2-E845-6923-942B-8B10C661EE7E}"/>
              </a:ext>
            </a:extLst>
          </p:cNvPr>
          <p:cNvPicPr>
            <a:picLocks noChangeAspect="1"/>
          </p:cNvPicPr>
          <p:nvPr/>
        </p:nvPicPr>
        <p:blipFill>
          <a:blip r:embed="rId5"/>
          <a:stretch>
            <a:fillRect/>
          </a:stretch>
        </p:blipFill>
        <p:spPr>
          <a:xfrm>
            <a:off x="7849052" y="1497791"/>
            <a:ext cx="3435958" cy="4710488"/>
          </a:xfrm>
          <a:prstGeom prst="rect">
            <a:avLst/>
          </a:prstGeom>
        </p:spPr>
      </p:pic>
      <p:sp>
        <p:nvSpPr>
          <p:cNvPr id="5" name="CaixaDeTexto 4">
            <a:extLst>
              <a:ext uri="{FF2B5EF4-FFF2-40B4-BE49-F238E27FC236}">
                <a16:creationId xmlns:a16="http://schemas.microsoft.com/office/drawing/2014/main" id="{6514E2B0-629F-8AD8-6FB6-FE0801E417D6}"/>
              </a:ext>
            </a:extLst>
          </p:cNvPr>
          <p:cNvSpPr txBox="1"/>
          <p:nvPr/>
        </p:nvSpPr>
        <p:spPr>
          <a:xfrm>
            <a:off x="2231922" y="332680"/>
            <a:ext cx="7979149" cy="523220"/>
          </a:xfrm>
          <a:prstGeom prst="rect">
            <a:avLst/>
          </a:prstGeom>
          <a:noFill/>
        </p:spPr>
        <p:txBody>
          <a:bodyPr wrap="square">
            <a:spAutoFit/>
          </a:bodyPr>
          <a:lstStyle/>
          <a:p>
            <a:r>
              <a:rPr lang="pt-BR" sz="2800" b="1" dirty="0"/>
              <a:t>Localização das estações por tipo de uso do solo</a:t>
            </a:r>
          </a:p>
        </p:txBody>
      </p:sp>
    </p:spTree>
    <p:extLst>
      <p:ext uri="{BB962C8B-B14F-4D97-AF65-F5344CB8AC3E}">
        <p14:creationId xmlns:p14="http://schemas.microsoft.com/office/powerpoint/2010/main" val="2703549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2045230B-CE82-920B-9B45-5541EFF41AE9}"/>
              </a:ext>
            </a:extLst>
          </p:cNvPr>
          <p:cNvPicPr>
            <a:picLocks noChangeAspect="1"/>
          </p:cNvPicPr>
          <p:nvPr/>
        </p:nvPicPr>
        <p:blipFill>
          <a:blip r:embed="rId3"/>
          <a:stretch>
            <a:fillRect/>
          </a:stretch>
        </p:blipFill>
        <p:spPr>
          <a:xfrm>
            <a:off x="701040" y="1691643"/>
            <a:ext cx="3261360" cy="4687058"/>
          </a:xfrm>
          <a:prstGeom prst="rect">
            <a:avLst/>
          </a:prstGeom>
        </p:spPr>
      </p:pic>
      <p:sp>
        <p:nvSpPr>
          <p:cNvPr id="6" name="TextBox 4">
            <a:extLst>
              <a:ext uri="{FF2B5EF4-FFF2-40B4-BE49-F238E27FC236}">
                <a16:creationId xmlns:a16="http://schemas.microsoft.com/office/drawing/2014/main" id="{7C530E99-ED90-FE66-59B9-E0308B3FA13F}"/>
              </a:ext>
            </a:extLst>
          </p:cNvPr>
          <p:cNvSpPr txBox="1"/>
          <p:nvPr/>
        </p:nvSpPr>
        <p:spPr>
          <a:xfrm>
            <a:off x="2092825" y="163361"/>
            <a:ext cx="8984837" cy="984885"/>
          </a:xfrm>
          <a:prstGeom prst="rect">
            <a:avLst/>
          </a:prstGeom>
        </p:spPr>
        <p:txBody>
          <a:bodyPr wrap="square" lIns="0" tIns="0" rIns="0" bIns="0" rtlCol="0" anchor="t">
            <a:spAutoFit/>
          </a:bodyPr>
          <a:lstStyle/>
          <a:p>
            <a:pPr algn="ctr"/>
            <a:r>
              <a:rPr lang="pt-BR" sz="3200" b="1" kern="0" dirty="0">
                <a:solidFill>
                  <a:schemeClr val="bg1"/>
                </a:solidFill>
              </a:rPr>
              <a:t>Inventário Nacional de Emissões Atmosféricas por veículos automotores rodoviários</a:t>
            </a:r>
          </a:p>
        </p:txBody>
      </p:sp>
      <p:pic>
        <p:nvPicPr>
          <p:cNvPr id="8" name="Imagem 7">
            <a:extLst>
              <a:ext uri="{FF2B5EF4-FFF2-40B4-BE49-F238E27FC236}">
                <a16:creationId xmlns:a16="http://schemas.microsoft.com/office/drawing/2014/main" id="{2F87AF4F-6BDE-9454-BC34-028FB4D7CE27}"/>
              </a:ext>
            </a:extLst>
          </p:cNvPr>
          <p:cNvPicPr>
            <a:picLocks noChangeAspect="1"/>
          </p:cNvPicPr>
          <p:nvPr/>
        </p:nvPicPr>
        <p:blipFill>
          <a:blip r:embed="rId4"/>
          <a:stretch>
            <a:fillRect/>
          </a:stretch>
        </p:blipFill>
        <p:spPr>
          <a:xfrm>
            <a:off x="7680960" y="1568965"/>
            <a:ext cx="4058756" cy="4689740"/>
          </a:xfrm>
          <a:prstGeom prst="rect">
            <a:avLst/>
          </a:prstGeom>
        </p:spPr>
      </p:pic>
      <p:sp>
        <p:nvSpPr>
          <p:cNvPr id="10" name="CaixaDeTexto 9">
            <a:extLst>
              <a:ext uri="{FF2B5EF4-FFF2-40B4-BE49-F238E27FC236}">
                <a16:creationId xmlns:a16="http://schemas.microsoft.com/office/drawing/2014/main" id="{DE240EC9-A5BD-DE39-EF6B-2C338C98A14D}"/>
              </a:ext>
            </a:extLst>
          </p:cNvPr>
          <p:cNvSpPr txBox="1"/>
          <p:nvPr/>
        </p:nvSpPr>
        <p:spPr>
          <a:xfrm>
            <a:off x="4404852" y="1790513"/>
            <a:ext cx="2833656" cy="3477875"/>
          </a:xfrm>
          <a:prstGeom prst="rect">
            <a:avLst/>
          </a:prstGeom>
          <a:noFill/>
        </p:spPr>
        <p:txBody>
          <a:bodyPr wrap="square">
            <a:spAutoFit/>
          </a:bodyPr>
          <a:lstStyle/>
          <a:p>
            <a:pPr algn="ctr"/>
            <a:r>
              <a:rPr lang="pt-BR" sz="2000" dirty="0"/>
              <a:t>Publicação do Inventário Nacional de Emissões Atmosféricas por Veículos Automotores Rodoviários: Ano-base 2024. </a:t>
            </a:r>
          </a:p>
          <a:p>
            <a:pPr algn="ctr"/>
            <a:endParaRPr lang="pt-BR" sz="2000" dirty="0"/>
          </a:p>
          <a:p>
            <a:pPr algn="ctr"/>
            <a:r>
              <a:rPr lang="pt-BR" sz="2000" b="1" dirty="0">
                <a:highlight>
                  <a:srgbClr val="FFFF00"/>
                </a:highlight>
              </a:rPr>
              <a:t>Este documento consolida uma série histórica robusta de 45 anos de dados.</a:t>
            </a:r>
          </a:p>
        </p:txBody>
      </p:sp>
    </p:spTree>
    <p:extLst>
      <p:ext uri="{BB962C8B-B14F-4D97-AF65-F5344CB8AC3E}">
        <p14:creationId xmlns:p14="http://schemas.microsoft.com/office/powerpoint/2010/main" val="442131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75690" y="262458"/>
            <a:ext cx="9082025" cy="425758"/>
          </a:xfrm>
          <a:prstGeom prst="rect">
            <a:avLst/>
          </a:prstGeom>
        </p:spPr>
        <p:txBody>
          <a:bodyPr lIns="0" tIns="0" rIns="0" bIns="0" rtlCol="0" anchor="t">
            <a:spAutoFit/>
          </a:bodyPr>
          <a:lstStyle/>
          <a:p>
            <a:pPr algn="ctr">
              <a:lnSpc>
                <a:spcPts val="3330"/>
              </a:lnSpc>
            </a:pPr>
            <a:r>
              <a:rPr lang="pt-BR" sz="3200" b="1" kern="0" dirty="0">
                <a:solidFill>
                  <a:srgbClr val="FF0000"/>
                </a:solidFill>
              </a:rPr>
              <a:t>Propostas de emendas após pedido de vistas</a:t>
            </a:r>
          </a:p>
        </p:txBody>
      </p:sp>
      <p:sp>
        <p:nvSpPr>
          <p:cNvPr id="4" name="Espaço Reservado para Conteúdo 2">
            <a:extLst>
              <a:ext uri="{FF2B5EF4-FFF2-40B4-BE49-F238E27FC236}">
                <a16:creationId xmlns:a16="http://schemas.microsoft.com/office/drawing/2014/main" id="{9E179566-1383-36BA-EDB7-FD271BD95629}"/>
              </a:ext>
            </a:extLst>
          </p:cNvPr>
          <p:cNvSpPr txBox="1">
            <a:spLocks/>
          </p:cNvSpPr>
          <p:nvPr/>
        </p:nvSpPr>
        <p:spPr>
          <a:xfrm>
            <a:off x="1075690" y="973685"/>
            <a:ext cx="10143744" cy="4933210"/>
          </a:xfrm>
          <a:prstGeom prst="rect">
            <a:avLst/>
          </a:prstGeom>
        </p:spPr>
        <p:txBody>
          <a:bodyPr lIns="91440" tIns="45720" rIns="91440" bIns="45720" anchor="ctr">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ts val="600"/>
              </a:spcBef>
              <a:spcAft>
                <a:spcPts val="600"/>
              </a:spcAft>
            </a:pPr>
            <a:r>
              <a:rPr lang="pt-BR" sz="2800" b="1" u="sng" dirty="0"/>
              <a:t>Pontos de consenso MMA e Abema: </a:t>
            </a:r>
          </a:p>
          <a:p>
            <a:r>
              <a:rPr lang="pt-BR" sz="2400" dirty="0"/>
              <a:t>Art. 15. Os órgãos e instituições integrantes do Sisnama deverão divulgar, em página da internet e no Sistema Nacional de Gestão da Qualidade do Ar, resultados do monitoramento, incluindo dados em tempo real e da série histórica, quando disponíveis.</a:t>
            </a:r>
          </a:p>
          <a:p>
            <a:r>
              <a:rPr lang="pt-BR" sz="2400" dirty="0"/>
              <a:t>(...)</a:t>
            </a:r>
          </a:p>
          <a:p>
            <a:r>
              <a:rPr lang="pt-BR" sz="2400" dirty="0">
                <a:solidFill>
                  <a:srgbClr val="C00000"/>
                </a:solidFill>
                <a:highlight>
                  <a:srgbClr val="FFFF00"/>
                </a:highlight>
              </a:rPr>
              <a:t>§ 3º O Ministério do Meio Ambiente e Mudança do Clima deverá disponibilizar diretrizes técnicas e especificações de interoperabilidade, visando ao intercâmbio seguro de informações entre as instituições responsáveis pelos dados a que se refere esta Resolução. </a:t>
            </a:r>
          </a:p>
          <a:p>
            <a:endParaRPr lang="pt-BR" sz="2400" dirty="0">
              <a:solidFill>
                <a:srgbClr val="C00000"/>
              </a:solidFill>
              <a:highlight>
                <a:srgbClr val="FFFF00"/>
              </a:highlight>
            </a:endParaRPr>
          </a:p>
          <a:p>
            <a:r>
              <a:rPr lang="pt-BR" sz="2400" dirty="0">
                <a:solidFill>
                  <a:srgbClr val="C00000"/>
                </a:solidFill>
                <a:highlight>
                  <a:srgbClr val="FFFF00"/>
                </a:highlight>
              </a:rPr>
              <a:t>§ 4º Os órgãos responsáveis manterão instância permanente de diálogo técnico destinada a tratar da padronização, consistência e integração dos dados, assegurada a adoção das medidas corretivas necessárias à interoperabilidade. </a:t>
            </a:r>
          </a:p>
        </p:txBody>
      </p:sp>
      <p:pic>
        <p:nvPicPr>
          <p:cNvPr id="3" name="Imagem 2" descr="Logotipo&#10;&#10;O conteúdo gerado por IA pode estar incorreto.">
            <a:extLst>
              <a:ext uri="{FF2B5EF4-FFF2-40B4-BE49-F238E27FC236}">
                <a16:creationId xmlns:a16="http://schemas.microsoft.com/office/drawing/2014/main" id="{F40C37A8-60EB-0112-E397-C071C4001E66}"/>
              </a:ext>
            </a:extLst>
          </p:cNvPr>
          <p:cNvPicPr>
            <a:picLocks noChangeAspect="1"/>
          </p:cNvPicPr>
          <p:nvPr/>
        </p:nvPicPr>
        <p:blipFill>
          <a:blip r:embed="rId3"/>
          <a:stretch>
            <a:fillRect/>
          </a:stretch>
        </p:blipFill>
        <p:spPr>
          <a:xfrm>
            <a:off x="4017818" y="6192365"/>
            <a:ext cx="2863273" cy="66163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8D5CE-9513-53A2-F6A4-7C6A220C4CD9}"/>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AB5EA202-D274-B1F6-BE4F-5C430FEF94DB}"/>
              </a:ext>
            </a:extLst>
          </p:cNvPr>
          <p:cNvSpPr txBox="1"/>
          <p:nvPr/>
        </p:nvSpPr>
        <p:spPr>
          <a:xfrm>
            <a:off x="1075690" y="262458"/>
            <a:ext cx="9082025" cy="425758"/>
          </a:xfrm>
          <a:prstGeom prst="rect">
            <a:avLst/>
          </a:prstGeom>
        </p:spPr>
        <p:txBody>
          <a:bodyPr lIns="0" tIns="0" rIns="0" bIns="0" rtlCol="0" anchor="t">
            <a:spAutoFit/>
          </a:bodyPr>
          <a:lstStyle/>
          <a:p>
            <a:pPr algn="ctr">
              <a:lnSpc>
                <a:spcPts val="3330"/>
              </a:lnSpc>
            </a:pPr>
            <a:r>
              <a:rPr lang="pt-BR" sz="3200" b="1" kern="0" dirty="0">
                <a:solidFill>
                  <a:srgbClr val="FF0000"/>
                </a:solidFill>
              </a:rPr>
              <a:t>Propostas de emendas após pedido de vistas</a:t>
            </a:r>
          </a:p>
        </p:txBody>
      </p:sp>
      <p:sp>
        <p:nvSpPr>
          <p:cNvPr id="4" name="Espaço Reservado para Conteúdo 2">
            <a:extLst>
              <a:ext uri="{FF2B5EF4-FFF2-40B4-BE49-F238E27FC236}">
                <a16:creationId xmlns:a16="http://schemas.microsoft.com/office/drawing/2014/main" id="{F5E7F681-D9FD-98D2-6406-B2D9C581588A}"/>
              </a:ext>
            </a:extLst>
          </p:cNvPr>
          <p:cNvSpPr txBox="1">
            <a:spLocks/>
          </p:cNvSpPr>
          <p:nvPr/>
        </p:nvSpPr>
        <p:spPr>
          <a:xfrm>
            <a:off x="1075690" y="1343240"/>
            <a:ext cx="10143744" cy="4933210"/>
          </a:xfrm>
          <a:prstGeom prst="rect">
            <a:avLst/>
          </a:prstGeom>
        </p:spPr>
        <p:txBody>
          <a:bodyPr lIns="91440" tIns="45720" rIns="91440" bIns="45720" anchor="ctr">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ts val="600"/>
              </a:spcBef>
              <a:spcAft>
                <a:spcPts val="600"/>
              </a:spcAft>
            </a:pPr>
            <a:r>
              <a:rPr lang="pt-BR" sz="2800" b="1" u="sng" dirty="0"/>
              <a:t>Pontos de consenso MMA e Abema: </a:t>
            </a:r>
          </a:p>
          <a:p>
            <a:r>
              <a:rPr lang="pt-BR" sz="2700" dirty="0"/>
              <a:t>Art. 19. O Plano Nacional de Gestão de Qualidade do Ar deverá atender ao disposto no art. 14 da Lei nº 14.850, de 2 de maio de 2024. </a:t>
            </a:r>
          </a:p>
          <a:p>
            <a:r>
              <a:rPr lang="pt-BR" sz="2700" dirty="0"/>
              <a:t>§ 1º O plano a que se refere o caput deverá ter como conteúdo mínimo:</a:t>
            </a:r>
          </a:p>
          <a:p>
            <a:r>
              <a:rPr lang="pt-BR" sz="2700" dirty="0"/>
              <a:t>(...)</a:t>
            </a:r>
          </a:p>
          <a:p>
            <a:r>
              <a:rPr lang="pt-BR" sz="2700" dirty="0">
                <a:solidFill>
                  <a:srgbClr val="C00000"/>
                </a:solidFill>
                <a:highlight>
                  <a:srgbClr val="FFFF00"/>
                </a:highlight>
              </a:rPr>
              <a:t>IV - a identificação de fontes potenciais de financiamento e de mecanismos de acesso a investimentos destinados à sua implementação;  </a:t>
            </a:r>
          </a:p>
          <a:p>
            <a:endParaRPr lang="pt-BR" sz="2700" dirty="0">
              <a:solidFill>
                <a:srgbClr val="C00000"/>
              </a:solidFill>
              <a:highlight>
                <a:srgbClr val="FFFF00"/>
              </a:highlight>
            </a:endParaRPr>
          </a:p>
          <a:p>
            <a:r>
              <a:rPr lang="pt-BR" sz="2700" dirty="0">
                <a:solidFill>
                  <a:srgbClr val="C00000"/>
                </a:solidFill>
                <a:highlight>
                  <a:srgbClr val="FFFF00"/>
                </a:highlight>
              </a:rPr>
              <a:t>V – os mecanismos de acompanhamento e avaliação da implementação, da aplicação de recursos e da efetividade das medidas previstas no Plano. </a:t>
            </a:r>
          </a:p>
          <a:p>
            <a:r>
              <a:rPr lang="pt-BR" sz="2600" dirty="0">
                <a:solidFill>
                  <a:srgbClr val="C00000"/>
                </a:solidFill>
              </a:rPr>
              <a:t> </a:t>
            </a:r>
          </a:p>
        </p:txBody>
      </p:sp>
      <p:pic>
        <p:nvPicPr>
          <p:cNvPr id="3" name="Imagem 2" descr="Logotipo&#10;&#10;O conteúdo gerado por IA pode estar incorreto.">
            <a:extLst>
              <a:ext uri="{FF2B5EF4-FFF2-40B4-BE49-F238E27FC236}">
                <a16:creationId xmlns:a16="http://schemas.microsoft.com/office/drawing/2014/main" id="{0D1A7E45-1AD8-742D-9B91-DC871D9D454C}"/>
              </a:ext>
            </a:extLst>
          </p:cNvPr>
          <p:cNvPicPr>
            <a:picLocks noChangeAspect="1"/>
          </p:cNvPicPr>
          <p:nvPr/>
        </p:nvPicPr>
        <p:blipFill>
          <a:blip r:embed="rId3"/>
          <a:stretch>
            <a:fillRect/>
          </a:stretch>
        </p:blipFill>
        <p:spPr>
          <a:xfrm>
            <a:off x="4017818" y="6192365"/>
            <a:ext cx="2863273" cy="661633"/>
          </a:xfrm>
          <a:prstGeom prst="rect">
            <a:avLst/>
          </a:prstGeom>
        </p:spPr>
      </p:pic>
    </p:spTree>
    <p:extLst>
      <p:ext uri="{BB962C8B-B14F-4D97-AF65-F5344CB8AC3E}">
        <p14:creationId xmlns:p14="http://schemas.microsoft.com/office/powerpoint/2010/main" val="4264848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C15BD-4045-91F2-8089-982911061B08}"/>
            </a:ext>
          </a:extLst>
        </p:cNvPr>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id="{92AE0BAC-16B4-2D86-3BCF-B4C391FAC7AA}"/>
              </a:ext>
            </a:extLst>
          </p:cNvPr>
          <p:cNvSpPr txBox="1">
            <a:spLocks/>
          </p:cNvSpPr>
          <p:nvPr/>
        </p:nvSpPr>
        <p:spPr>
          <a:xfrm>
            <a:off x="943483" y="1234551"/>
            <a:ext cx="10284956" cy="4933210"/>
          </a:xfrm>
          <a:prstGeom prst="rect">
            <a:avLst/>
          </a:prstGeom>
        </p:spPr>
        <p:txBody>
          <a:bodyPr lIns="91440" tIns="45720" rIns="91440" bIns="45720" anchor="ctr">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ts val="600"/>
              </a:spcBef>
              <a:spcAft>
                <a:spcPts val="600"/>
              </a:spcAft>
            </a:pPr>
            <a:r>
              <a:rPr lang="pt-BR" sz="2700" b="1" u="sng" dirty="0"/>
              <a:t>Pontos de consenso MMA e Abema: </a:t>
            </a:r>
          </a:p>
          <a:p>
            <a:r>
              <a:rPr lang="pt-BR" sz="2500" dirty="0"/>
              <a:t>Art. 20. O Plano de Gestão de Qualidade do Ar dos estados e do Distrito Federal deverá atender ao disposto no art. 16 da Lei nº 14.850, de 2 de maio de 2024.  </a:t>
            </a:r>
          </a:p>
          <a:p>
            <a:r>
              <a:rPr lang="pt-BR" sz="2500" dirty="0"/>
              <a:t>§ 1º O Plano a que se refere o caput deverá ter como conteúdo mínimo:</a:t>
            </a:r>
          </a:p>
          <a:p>
            <a:r>
              <a:rPr lang="pt-BR" sz="2500" dirty="0"/>
              <a:t>(...)</a:t>
            </a:r>
          </a:p>
          <a:p>
            <a:r>
              <a:rPr lang="pt-BR" sz="2500" dirty="0">
                <a:solidFill>
                  <a:srgbClr val="C00000"/>
                </a:solidFill>
                <a:highlight>
                  <a:srgbClr val="FFFF00"/>
                </a:highlight>
              </a:rPr>
              <a:t>IX - a identificação de fontes potenciais de financiamento e de mecanismos de acesso a investimentos destinados à sua implementação, inclusive e preferencialmente em regime de cooperação interfederativa;  </a:t>
            </a:r>
          </a:p>
          <a:p>
            <a:r>
              <a:rPr lang="pt-BR" sz="2500" dirty="0">
                <a:solidFill>
                  <a:srgbClr val="C00000"/>
                </a:solidFill>
                <a:highlight>
                  <a:srgbClr val="FFFF00"/>
                </a:highlight>
              </a:rPr>
              <a:t>X - os mecanismos de acompanhamento e avaliação da implementação, da aplicação de recursos e da efetividade das medidas previstas no Plano. </a:t>
            </a:r>
          </a:p>
          <a:p>
            <a:endParaRPr lang="pt-BR" sz="2500" dirty="0">
              <a:solidFill>
                <a:srgbClr val="C00000"/>
              </a:solidFill>
              <a:highlight>
                <a:srgbClr val="FFFF00"/>
              </a:highlight>
            </a:endParaRPr>
          </a:p>
          <a:p>
            <a:r>
              <a:rPr lang="pt-BR" sz="2500" dirty="0">
                <a:solidFill>
                  <a:srgbClr val="C00000"/>
                </a:solidFill>
                <a:highlight>
                  <a:srgbClr val="FFFF00"/>
                </a:highlight>
              </a:rPr>
              <a:t>Art. 22. (Novo) Os Planos de Gestão da Qualidade do Ar devem ser elaborados em consonância com o princípio da progressividade, na medida das capacidades institucionais, técnicas e financeiras dos entes responsáveis.</a:t>
            </a:r>
          </a:p>
        </p:txBody>
      </p:sp>
      <p:sp>
        <p:nvSpPr>
          <p:cNvPr id="3" name="TextBox 2">
            <a:extLst>
              <a:ext uri="{FF2B5EF4-FFF2-40B4-BE49-F238E27FC236}">
                <a16:creationId xmlns:a16="http://schemas.microsoft.com/office/drawing/2014/main" id="{99980FC1-0E48-E3AD-B36F-C446E0345F45}"/>
              </a:ext>
            </a:extLst>
          </p:cNvPr>
          <p:cNvSpPr txBox="1"/>
          <p:nvPr/>
        </p:nvSpPr>
        <p:spPr>
          <a:xfrm>
            <a:off x="1075690" y="262458"/>
            <a:ext cx="9082025" cy="425758"/>
          </a:xfrm>
          <a:prstGeom prst="rect">
            <a:avLst/>
          </a:prstGeom>
        </p:spPr>
        <p:txBody>
          <a:bodyPr lIns="0" tIns="0" rIns="0" bIns="0" rtlCol="0" anchor="t">
            <a:spAutoFit/>
          </a:bodyPr>
          <a:lstStyle/>
          <a:p>
            <a:pPr algn="ctr">
              <a:lnSpc>
                <a:spcPts val="3330"/>
              </a:lnSpc>
            </a:pPr>
            <a:r>
              <a:rPr lang="pt-BR" sz="3200" b="1" kern="0" dirty="0">
                <a:solidFill>
                  <a:srgbClr val="FF0000"/>
                </a:solidFill>
              </a:rPr>
              <a:t>Propostas de emendas após pedido de vistas</a:t>
            </a:r>
          </a:p>
        </p:txBody>
      </p:sp>
    </p:spTree>
    <p:extLst>
      <p:ext uri="{BB962C8B-B14F-4D97-AF65-F5344CB8AC3E}">
        <p14:creationId xmlns:p14="http://schemas.microsoft.com/office/powerpoint/2010/main" val="282720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B9C66-B1ED-3F21-54C5-0ADE8DB0C504}"/>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9202B05-EED7-2A4B-CDFE-3EC5D0D3D1F5}"/>
              </a:ext>
            </a:extLst>
          </p:cNvPr>
          <p:cNvSpPr txBox="1"/>
          <p:nvPr/>
        </p:nvSpPr>
        <p:spPr>
          <a:xfrm>
            <a:off x="179023" y="3005807"/>
            <a:ext cx="2799474" cy="846386"/>
          </a:xfrm>
          <a:prstGeom prst="rect">
            <a:avLst/>
          </a:prstGeom>
        </p:spPr>
        <p:txBody>
          <a:bodyPr wrap="square" lIns="0" tIns="0" rIns="0" bIns="0" rtlCol="0" anchor="t">
            <a:spAutoFit/>
          </a:bodyPr>
          <a:lstStyle/>
          <a:p>
            <a:pPr algn="ctr">
              <a:lnSpc>
                <a:spcPts val="3330"/>
              </a:lnSpc>
            </a:pPr>
            <a:r>
              <a:rPr lang="pt-BR" sz="4800" b="1" dirty="0">
                <a:solidFill>
                  <a:schemeClr val="bg1"/>
                </a:solidFill>
                <a:latin typeface="Public Sans Bold"/>
                <a:ea typeface="Public Sans Bold"/>
                <a:cs typeface="Public Sans Bold"/>
                <a:sym typeface="Public Sans Bold"/>
              </a:rPr>
              <a:t>Obrigado</a:t>
            </a:r>
            <a:endParaRPr lang="pt-BR" sz="4800" b="1" dirty="0">
              <a:solidFill>
                <a:schemeClr val="bg1"/>
              </a:solidFill>
              <a:latin typeface="Public Sans Bold"/>
              <a:ea typeface="Public Sans Bold"/>
              <a:cs typeface="Public Sans Bold"/>
            </a:endParaRPr>
          </a:p>
          <a:p>
            <a:pPr algn="ctr">
              <a:lnSpc>
                <a:spcPts val="3330"/>
              </a:lnSpc>
            </a:pPr>
            <a:endParaRPr lang="pt-BR" sz="3200" b="1" dirty="0">
              <a:solidFill>
                <a:schemeClr val="bg1"/>
              </a:solidFill>
              <a:latin typeface="Public Sans Bold"/>
              <a:ea typeface="Public Sans Bold"/>
              <a:cs typeface="Public Sans Bold"/>
              <a:sym typeface="Public Sans Bold"/>
            </a:endParaRPr>
          </a:p>
        </p:txBody>
      </p:sp>
      <p:sp>
        <p:nvSpPr>
          <p:cNvPr id="5" name="CaixaDeTexto 1">
            <a:extLst>
              <a:ext uri="{FF2B5EF4-FFF2-40B4-BE49-F238E27FC236}">
                <a16:creationId xmlns:a16="http://schemas.microsoft.com/office/drawing/2014/main" id="{B255A51E-0DB7-C251-930C-D3D38073880E}"/>
              </a:ext>
            </a:extLst>
          </p:cNvPr>
          <p:cNvSpPr txBox="1"/>
          <p:nvPr/>
        </p:nvSpPr>
        <p:spPr>
          <a:xfrm>
            <a:off x="3384805" y="1574646"/>
            <a:ext cx="8490520" cy="286232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spcAft>
                <a:spcPts val="600"/>
              </a:spcAft>
            </a:pPr>
            <a:r>
              <a:rPr lang="pt-BR" sz="3200" b="1" dirty="0"/>
              <a:t>Adalberto Maluf</a:t>
            </a:r>
          </a:p>
          <a:p>
            <a:pPr algn="ctr">
              <a:spcBef>
                <a:spcPts val="600"/>
              </a:spcBef>
              <a:spcAft>
                <a:spcPts val="600"/>
              </a:spcAft>
            </a:pPr>
            <a:r>
              <a:rPr lang="pt-BR" sz="3200" dirty="0"/>
              <a:t>Secretário Nacional de Meio Ambiente Urbano, Recursos Hídricos e Qualidade Ambiental</a:t>
            </a:r>
          </a:p>
          <a:p>
            <a:pPr algn="ctr">
              <a:spcBef>
                <a:spcPts val="600"/>
              </a:spcBef>
              <a:spcAft>
                <a:spcPts val="600"/>
              </a:spcAft>
            </a:pPr>
            <a:r>
              <a:rPr lang="pt-BR" sz="3200" b="1" dirty="0"/>
              <a:t>Ministério do Meio Ambiente e Mudança do Clima</a:t>
            </a:r>
          </a:p>
        </p:txBody>
      </p:sp>
      <p:pic>
        <p:nvPicPr>
          <p:cNvPr id="3" name="Imagem 2" descr="Logotipo&#10;&#10;O conteúdo gerado por IA pode estar incorreto.">
            <a:extLst>
              <a:ext uri="{FF2B5EF4-FFF2-40B4-BE49-F238E27FC236}">
                <a16:creationId xmlns:a16="http://schemas.microsoft.com/office/drawing/2014/main" id="{EFF817AC-1154-6C41-BABC-DFC8764527BC}"/>
              </a:ext>
            </a:extLst>
          </p:cNvPr>
          <p:cNvPicPr>
            <a:picLocks noChangeAspect="1"/>
          </p:cNvPicPr>
          <p:nvPr/>
        </p:nvPicPr>
        <p:blipFill>
          <a:blip r:embed="rId2"/>
          <a:stretch>
            <a:fillRect/>
          </a:stretch>
        </p:blipFill>
        <p:spPr>
          <a:xfrm>
            <a:off x="6361019" y="5428970"/>
            <a:ext cx="2114550" cy="504825"/>
          </a:xfrm>
          <a:prstGeom prst="rect">
            <a:avLst/>
          </a:prstGeom>
        </p:spPr>
      </p:pic>
    </p:spTree>
    <p:extLst>
      <p:ext uri="{BB962C8B-B14F-4D97-AF65-F5344CB8AC3E}">
        <p14:creationId xmlns:p14="http://schemas.microsoft.com/office/powerpoint/2010/main" val="2137059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1"/>
          <p:cNvSpPr txBox="1"/>
          <p:nvPr/>
        </p:nvSpPr>
        <p:spPr>
          <a:xfrm>
            <a:off x="911185" y="150019"/>
            <a:ext cx="4751340" cy="1277466"/>
          </a:xfrm>
          <a:prstGeom prst="rect">
            <a:avLst/>
          </a:prstGeom>
        </p:spPr>
        <p:txBody>
          <a:bodyPr wrap="square" lIns="0" tIns="0" rIns="0" bIns="0" rtlCol="0" anchor="t">
            <a:spAutoFit/>
          </a:bodyPr>
          <a:lstStyle/>
          <a:p>
            <a:pPr algn="ctr">
              <a:lnSpc>
                <a:spcPts val="3330"/>
              </a:lnSpc>
            </a:pPr>
            <a:r>
              <a:rPr lang="pt-BR" sz="3200" b="1" dirty="0">
                <a:solidFill>
                  <a:schemeClr val="bg1"/>
                </a:solidFill>
                <a:latin typeface="Aptos Display" panose="020B0004020202020204" pitchFamily="34" charset="0"/>
                <a:ea typeface="Public Sans Bold"/>
                <a:cs typeface="Public Sans Bold"/>
                <a:sym typeface="Public Sans Bold"/>
              </a:rPr>
              <a:t>Ministério do Meio Ambiente e Mudança do Clima</a:t>
            </a:r>
          </a:p>
        </p:txBody>
      </p:sp>
      <p:sp>
        <p:nvSpPr>
          <p:cNvPr id="52" name="TextBox 52"/>
          <p:cNvSpPr txBox="1"/>
          <p:nvPr/>
        </p:nvSpPr>
        <p:spPr>
          <a:xfrm>
            <a:off x="0" y="1977028"/>
            <a:ext cx="6096000" cy="3400931"/>
          </a:xfrm>
          <a:prstGeom prst="rect">
            <a:avLst/>
          </a:prstGeom>
        </p:spPr>
        <p:txBody>
          <a:bodyPr wrap="square" lIns="0" tIns="0" rIns="0" bIns="0" rtlCol="0" anchor="t">
            <a:spAutoFit/>
          </a:bodyPr>
          <a:lstStyle/>
          <a:p>
            <a:pPr algn="ctr">
              <a:lnSpc>
                <a:spcPct val="90000"/>
              </a:lnSpc>
              <a:spcBef>
                <a:spcPct val="0"/>
              </a:spcBef>
              <a:spcAft>
                <a:spcPts val="600"/>
              </a:spcAft>
            </a:pPr>
            <a:r>
              <a:rPr lang="pt-BR" sz="6000" b="1" dirty="0">
                <a:solidFill>
                  <a:srgbClr val="002060"/>
                </a:solidFill>
              </a:rPr>
              <a:t>REVISÃO DA RESOLUÇÃO</a:t>
            </a:r>
          </a:p>
          <a:p>
            <a:pPr algn="ctr">
              <a:lnSpc>
                <a:spcPct val="90000"/>
              </a:lnSpc>
              <a:spcBef>
                <a:spcPct val="0"/>
              </a:spcBef>
              <a:spcAft>
                <a:spcPts val="600"/>
              </a:spcAft>
            </a:pPr>
            <a:r>
              <a:rPr lang="pt-BR" sz="6000" b="1" dirty="0">
                <a:solidFill>
                  <a:srgbClr val="002060"/>
                </a:solidFill>
              </a:rPr>
              <a:t>CONAMA Nº 5/1989 </a:t>
            </a:r>
          </a:p>
        </p:txBody>
      </p:sp>
      <p:pic>
        <p:nvPicPr>
          <p:cNvPr id="3" name="Imagem 2" descr="Foto em preto e branco de fumaça no céu&#10;&#10;O conteúdo gerado por IA pode estar incorreto.">
            <a:extLst>
              <a:ext uri="{FF2B5EF4-FFF2-40B4-BE49-F238E27FC236}">
                <a16:creationId xmlns:a16="http://schemas.microsoft.com/office/drawing/2014/main" id="{68475DB9-FB19-E061-BE99-4D758CA18B91}"/>
              </a:ext>
            </a:extLst>
          </p:cNvPr>
          <p:cNvPicPr>
            <a:picLocks noChangeAspect="1"/>
          </p:cNvPicPr>
          <p:nvPr/>
        </p:nvPicPr>
        <p:blipFill>
          <a:blip r:embed="rId3"/>
          <a:stretch>
            <a:fillRect/>
          </a:stretch>
        </p:blipFill>
        <p:spPr>
          <a:xfrm>
            <a:off x="6096000" y="0"/>
            <a:ext cx="6096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4" name="Google Shape;1474;p15"/>
          <p:cNvSpPr txBox="1"/>
          <p:nvPr/>
        </p:nvSpPr>
        <p:spPr>
          <a:xfrm>
            <a:off x="928680" y="112925"/>
            <a:ext cx="10336500" cy="1027500"/>
          </a:xfrm>
          <a:prstGeom prst="rect">
            <a:avLst/>
          </a:prstGeom>
          <a:noFill/>
          <a:ln>
            <a:noFill/>
          </a:ln>
        </p:spPr>
        <p:txBody>
          <a:bodyPr spcFirstLastPara="1" wrap="square" lIns="91425" tIns="91425" rIns="91425" bIns="91425"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3600"/>
              <a:buFont typeface="Century Gothic"/>
              <a:buNone/>
              <a:tabLst/>
              <a:defRPr/>
            </a:pPr>
            <a:r>
              <a:rPr kumimoji="0" lang="pt-BR" sz="36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Mitigar os efeitos da poluição do ar significa atuar em dois problemas ao mesmo tempo</a:t>
            </a:r>
            <a:endParaRPr kumimoji="0" sz="36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475" name="Google Shape;1475;p15"/>
          <p:cNvSpPr txBox="1"/>
          <p:nvPr/>
        </p:nvSpPr>
        <p:spPr>
          <a:xfrm>
            <a:off x="597730" y="1541555"/>
            <a:ext cx="10336500" cy="1354800"/>
          </a:xfrm>
          <a:prstGeom prst="rect">
            <a:avLst/>
          </a:prstGeom>
          <a:noFill/>
          <a:ln>
            <a:noFill/>
          </a:ln>
        </p:spPr>
        <p:txBody>
          <a:bodyPr spcFirstLastPara="1" wrap="square" lIns="91425" tIns="91425" rIns="91425" bIns="91425"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200"/>
              <a:buFont typeface="Helvetica Neue"/>
              <a:buNone/>
              <a:tabLst/>
              <a:defRPr/>
            </a:pPr>
            <a:r>
              <a:rPr kumimoji="0" lang="pt-BR" sz="3200" b="1" i="0" u="none" strike="noStrike" kern="1200" cap="none" spc="0" normalizeH="0" baseline="0" noProof="0" dirty="0">
                <a:ln>
                  <a:noFill/>
                </a:ln>
                <a:solidFill>
                  <a:srgbClr val="FFFFFF"/>
                </a:solidFill>
                <a:effectLst/>
                <a:highlight>
                  <a:srgbClr val="000000"/>
                </a:highlight>
                <a:uLnTx/>
                <a:uFillTx/>
                <a:latin typeface="Helvetica Neue"/>
                <a:ea typeface="Helvetica Neue"/>
                <a:cs typeface="Helvetica Neue"/>
                <a:sym typeface="Helvetica Neue"/>
              </a:rPr>
              <a:t>SAÚDE PÚBLICA + MUDANÇAS DO CLIMA</a:t>
            </a:r>
            <a:endParaRPr kumimoji="0" sz="3200" b="1" i="0" u="none" strike="noStrike" kern="1200" cap="none" spc="0" normalizeH="0" baseline="0" noProof="0" dirty="0">
              <a:ln>
                <a:noFill/>
              </a:ln>
              <a:solidFill>
                <a:srgbClr val="FFFFFF"/>
              </a:solidFill>
              <a:effectLst/>
              <a:highlight>
                <a:srgbClr val="000000"/>
              </a:highlight>
              <a:uLnTx/>
              <a:uFillTx/>
              <a:latin typeface="Helvetica Neue"/>
              <a:ea typeface="Helvetica Neue"/>
              <a:cs typeface="Helvetica Neue"/>
              <a:sym typeface="Helvetica Neue"/>
            </a:endParaRPr>
          </a:p>
        </p:txBody>
      </p:sp>
      <p:pic>
        <p:nvPicPr>
          <p:cNvPr id="1478" name="Google Shape;1478;p15"/>
          <p:cNvPicPr preferRelativeResize="0"/>
          <p:nvPr/>
        </p:nvPicPr>
        <p:blipFill rotWithShape="1">
          <a:blip r:embed="rId3">
            <a:alphaModFix/>
          </a:blip>
          <a:srcRect t="5624" b="5232"/>
          <a:stretch/>
        </p:blipFill>
        <p:spPr>
          <a:xfrm>
            <a:off x="2336647" y="2256403"/>
            <a:ext cx="6647379" cy="3681883"/>
          </a:xfrm>
          <a:prstGeom prst="rect">
            <a:avLst/>
          </a:prstGeom>
          <a:noFill/>
          <a:ln>
            <a:noFill/>
          </a:ln>
        </p:spPr>
      </p:pic>
      <p:sp>
        <p:nvSpPr>
          <p:cNvPr id="3" name="CaixaDeTexto 2">
            <a:extLst>
              <a:ext uri="{FF2B5EF4-FFF2-40B4-BE49-F238E27FC236}">
                <a16:creationId xmlns:a16="http://schemas.microsoft.com/office/drawing/2014/main" id="{5517F296-A088-CC94-3458-38AE9387846B}"/>
              </a:ext>
            </a:extLst>
          </p:cNvPr>
          <p:cNvSpPr txBox="1"/>
          <p:nvPr/>
        </p:nvSpPr>
        <p:spPr>
          <a:xfrm>
            <a:off x="9261094" y="2675527"/>
            <a:ext cx="2078966" cy="2585323"/>
          </a:xfrm>
          <a:prstGeom prst="rect">
            <a:avLst/>
          </a:prstGeom>
          <a:noFill/>
        </p:spPr>
        <p:txBody>
          <a:bodyPr wrap="square">
            <a:spAutoFit/>
          </a:bodyPr>
          <a:lstStyle/>
          <a:p>
            <a:r>
              <a:rPr lang="pt-BR" dirty="0"/>
              <a:t>A poluição do ar é o maior risco ambiental para a saúde, </a:t>
            </a:r>
            <a:r>
              <a:rPr lang="pt-BR" b="1" dirty="0"/>
              <a:t>causando anualmente cerca de 6,5 milhões de mortes prematuras </a:t>
            </a:r>
            <a:r>
              <a:rPr lang="pt-BR" dirty="0"/>
              <a:t>em todo o mundo (OMS).</a:t>
            </a:r>
          </a:p>
        </p:txBody>
      </p:sp>
    </p:spTree>
    <p:extLst>
      <p:ext uri="{BB962C8B-B14F-4D97-AF65-F5344CB8AC3E}">
        <p14:creationId xmlns:p14="http://schemas.microsoft.com/office/powerpoint/2010/main" val="3978353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6239257" y="309630"/>
            <a:ext cx="5628277" cy="5355312"/>
          </a:xfrm>
          <a:prstGeom prst="rect">
            <a:avLst/>
          </a:prstGeom>
        </p:spPr>
        <p:txBody>
          <a:bodyPr wrap="square" lIns="0" tIns="0" rIns="0" bIns="0" rtlCol="0" anchor="t">
            <a:spAutoFit/>
          </a:bodyPr>
          <a:lstStyle/>
          <a:p>
            <a:pPr marL="61595" indent="-342900">
              <a:spcBef>
                <a:spcPts val="600"/>
              </a:spcBef>
              <a:spcAft>
                <a:spcPts val="600"/>
              </a:spcAft>
              <a:buFont typeface="Arial" panose="020B0604020202020204" pitchFamily="34" charset="0"/>
              <a:buChar char="•"/>
            </a:pPr>
            <a:r>
              <a:rPr lang="pt-BR" sz="2600" kern="0" dirty="0">
                <a:solidFill>
                  <a:sysClr val="windowText" lastClr="000000"/>
                </a:solidFill>
                <a:ea typeface="Calibri"/>
                <a:cs typeface="Calibri"/>
              </a:rPr>
              <a:t>AIR </a:t>
            </a:r>
            <a:r>
              <a:rPr lang="pt-BR" sz="2600" dirty="0"/>
              <a:t>– elaborada de acordo com o Decreto nº 10.411/2020: conteúdo técnico e histórico, identificação do problema regulatório, fundamentação legal e comparação de alternativas possíveis ao enfrentamento do problema regulatório.</a:t>
            </a:r>
          </a:p>
          <a:p>
            <a:pPr marL="61595" indent="-342900">
              <a:spcBef>
                <a:spcPts val="600"/>
              </a:spcBef>
              <a:spcAft>
                <a:spcPts val="600"/>
              </a:spcAft>
              <a:buFont typeface="Arial" panose="020B0604020202020204" pitchFamily="34" charset="0"/>
              <a:buChar char="•"/>
            </a:pPr>
            <a:r>
              <a:rPr lang="pt-BR" sz="2600" kern="0" dirty="0">
                <a:solidFill>
                  <a:sysClr val="windowText" lastClr="000000"/>
                </a:solidFill>
                <a:ea typeface="Calibri"/>
                <a:cs typeface="Calibri"/>
              </a:rPr>
              <a:t>A comparação das alternativas foi realizada por </a:t>
            </a:r>
            <a:r>
              <a:rPr lang="pt-BR" sz="2600" dirty="0"/>
              <a:t>meio do método do Processo Analítico Hierárquico (</a:t>
            </a:r>
            <a:r>
              <a:rPr lang="pt-BR" sz="2600" dirty="0" err="1"/>
              <a:t>Analytic</a:t>
            </a:r>
            <a:r>
              <a:rPr lang="pt-BR" sz="2600" dirty="0"/>
              <a:t> </a:t>
            </a:r>
            <a:r>
              <a:rPr lang="pt-BR" sz="2600" dirty="0" err="1"/>
              <a:t>Hierarchy</a:t>
            </a:r>
            <a:r>
              <a:rPr lang="pt-BR" sz="2600" dirty="0"/>
              <a:t> </a:t>
            </a:r>
            <a:r>
              <a:rPr lang="pt-BR" sz="2600" dirty="0" err="1"/>
              <a:t>Process</a:t>
            </a:r>
            <a:r>
              <a:rPr lang="pt-BR" sz="2600" dirty="0"/>
              <a:t> – AHP), que indicou a revisão completa e atualização da norma como a mais indicada.</a:t>
            </a:r>
            <a:endParaRPr lang="en-US" sz="2600" kern="0" dirty="0">
              <a:solidFill>
                <a:sysClr val="windowText" lastClr="000000"/>
              </a:solidFill>
              <a:ea typeface="Calibri"/>
              <a:cs typeface="Calibri"/>
            </a:endParaRPr>
          </a:p>
        </p:txBody>
      </p:sp>
      <p:sp>
        <p:nvSpPr>
          <p:cNvPr id="7" name="CaixaDeTexto 6">
            <a:extLst>
              <a:ext uri="{FF2B5EF4-FFF2-40B4-BE49-F238E27FC236}">
                <a16:creationId xmlns:a16="http://schemas.microsoft.com/office/drawing/2014/main" id="{BBF46C6C-8961-B80B-B10D-924449E69D73}"/>
              </a:ext>
            </a:extLst>
          </p:cNvPr>
          <p:cNvSpPr txBox="1"/>
          <p:nvPr/>
        </p:nvSpPr>
        <p:spPr>
          <a:xfrm>
            <a:off x="-764888" y="240804"/>
            <a:ext cx="7653528" cy="646331"/>
          </a:xfrm>
          <a:prstGeom prst="rect">
            <a:avLst/>
          </a:prstGeom>
          <a:noFill/>
        </p:spPr>
        <p:txBody>
          <a:bodyPr wrap="square">
            <a:spAutoFit/>
          </a:bodyPr>
          <a:lstStyle/>
          <a:p>
            <a:pPr algn="ctr"/>
            <a:r>
              <a:rPr lang="pt-BR" sz="3600" b="1" u="sng" kern="0" dirty="0">
                <a:solidFill>
                  <a:srgbClr val="FFFF00"/>
                </a:solidFill>
              </a:rPr>
              <a:t>Resumo da Tramitação</a:t>
            </a:r>
          </a:p>
        </p:txBody>
      </p:sp>
      <p:sp>
        <p:nvSpPr>
          <p:cNvPr id="9" name="CaixaDeTexto 8">
            <a:extLst>
              <a:ext uri="{FF2B5EF4-FFF2-40B4-BE49-F238E27FC236}">
                <a16:creationId xmlns:a16="http://schemas.microsoft.com/office/drawing/2014/main" id="{E66A045B-C58D-9288-4D4E-A71DAF821804}"/>
              </a:ext>
            </a:extLst>
          </p:cNvPr>
          <p:cNvSpPr txBox="1"/>
          <p:nvPr/>
        </p:nvSpPr>
        <p:spPr>
          <a:xfrm>
            <a:off x="540774" y="1245615"/>
            <a:ext cx="5303814" cy="4632037"/>
          </a:xfrm>
          <a:prstGeom prst="rect">
            <a:avLst/>
          </a:prstGeom>
          <a:noFill/>
        </p:spPr>
        <p:txBody>
          <a:bodyPr wrap="square">
            <a:spAutoFit/>
          </a:bodyPr>
          <a:lstStyle/>
          <a:p>
            <a:pPr marL="61595" indent="-342900">
              <a:spcBef>
                <a:spcPts val="600"/>
              </a:spcBef>
              <a:spcAft>
                <a:spcPts val="600"/>
              </a:spcAft>
              <a:buFont typeface="Arial" panose="020B0604020202020204" pitchFamily="34" charset="0"/>
              <a:buChar char="•"/>
            </a:pPr>
            <a:r>
              <a:rPr lang="pt-BR" sz="2800" dirty="0">
                <a:solidFill>
                  <a:schemeClr val="bg1"/>
                </a:solidFill>
              </a:rPr>
              <a:t>Elaboração inicial pelo MMA, envio ao Conama em outubro de 2024.</a:t>
            </a:r>
          </a:p>
          <a:p>
            <a:pPr marL="61595" indent="-342900">
              <a:spcBef>
                <a:spcPts val="600"/>
              </a:spcBef>
              <a:spcAft>
                <a:spcPts val="600"/>
              </a:spcAft>
              <a:buFont typeface="Arial" panose="020B0604020202020204" pitchFamily="34" charset="0"/>
              <a:buChar char="•"/>
            </a:pPr>
            <a:r>
              <a:rPr lang="pt-BR" sz="2800" dirty="0">
                <a:solidFill>
                  <a:schemeClr val="bg1"/>
                </a:solidFill>
              </a:rPr>
              <a:t>Proposta admitida pelo CIPAM em janeiro de 2025.</a:t>
            </a:r>
          </a:p>
          <a:p>
            <a:pPr marL="61595" indent="-342900">
              <a:spcBef>
                <a:spcPts val="600"/>
              </a:spcBef>
              <a:spcAft>
                <a:spcPts val="600"/>
              </a:spcAft>
              <a:buFont typeface="Arial" panose="020B0604020202020204" pitchFamily="34" charset="0"/>
              <a:buChar char="•"/>
            </a:pPr>
            <a:r>
              <a:rPr lang="pt-BR" sz="2800" dirty="0">
                <a:solidFill>
                  <a:schemeClr val="bg1"/>
                </a:solidFill>
              </a:rPr>
              <a:t>Enviada em conjunto com a Proposta de Resolução sobre Episódios Críticos de Poluição do ar (atualmente em discussão).</a:t>
            </a:r>
          </a:p>
          <a:p>
            <a:pPr algn="ctr"/>
            <a:endParaRPr lang="pt-BR" sz="1800" b="1" u="sng" kern="0" dirty="0">
              <a:solidFill>
                <a:srgbClr val="0070C0"/>
              </a:solidFill>
            </a:endParaRPr>
          </a:p>
        </p:txBody>
      </p:sp>
      <p:pic>
        <p:nvPicPr>
          <p:cNvPr id="2" name="Imagem 1" descr="Logotipo&#10;&#10;O conteúdo gerado por IA pode estar incorreto.">
            <a:extLst>
              <a:ext uri="{FF2B5EF4-FFF2-40B4-BE49-F238E27FC236}">
                <a16:creationId xmlns:a16="http://schemas.microsoft.com/office/drawing/2014/main" id="{C34AF0DD-9BCB-EE18-6242-4B517BF31155}"/>
              </a:ext>
            </a:extLst>
          </p:cNvPr>
          <p:cNvPicPr>
            <a:picLocks noChangeAspect="1"/>
          </p:cNvPicPr>
          <p:nvPr/>
        </p:nvPicPr>
        <p:blipFill>
          <a:blip r:embed="rId3"/>
          <a:stretch>
            <a:fillRect/>
          </a:stretch>
        </p:blipFill>
        <p:spPr>
          <a:xfrm>
            <a:off x="1402235" y="5877652"/>
            <a:ext cx="3319281" cy="79244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267435" y="365541"/>
            <a:ext cx="9082025" cy="553998"/>
          </a:xfrm>
          <a:prstGeom prst="rect">
            <a:avLst/>
          </a:prstGeom>
        </p:spPr>
        <p:txBody>
          <a:bodyPr wrap="square" lIns="0" tIns="0" rIns="0" bIns="0" rtlCol="0" anchor="t">
            <a:spAutoFit/>
          </a:bodyPr>
          <a:lstStyle/>
          <a:p>
            <a:pPr algn="ctr"/>
            <a:r>
              <a:rPr lang="pt-BR" sz="3600" b="1" u="sng" kern="0" dirty="0">
                <a:solidFill>
                  <a:schemeClr val="bg1"/>
                </a:solidFill>
              </a:rPr>
              <a:t>Resumo da Tramitação</a:t>
            </a:r>
          </a:p>
        </p:txBody>
      </p:sp>
      <p:sp>
        <p:nvSpPr>
          <p:cNvPr id="2" name="Espaço Reservado para Conteúdo 2">
            <a:extLst>
              <a:ext uri="{FF2B5EF4-FFF2-40B4-BE49-F238E27FC236}">
                <a16:creationId xmlns:a16="http://schemas.microsoft.com/office/drawing/2014/main" id="{5F136503-B0C5-4BCD-20F4-AA8DF6B0E196}"/>
              </a:ext>
            </a:extLst>
          </p:cNvPr>
          <p:cNvSpPr txBox="1">
            <a:spLocks/>
          </p:cNvSpPr>
          <p:nvPr/>
        </p:nvSpPr>
        <p:spPr>
          <a:xfrm>
            <a:off x="973871" y="1367291"/>
            <a:ext cx="10716684" cy="1630894"/>
          </a:xfrm>
          <a:prstGeom prst="rect">
            <a:avLst/>
          </a:prstGeom>
        </p:spPr>
        <p:txBody>
          <a:bodyPr lIns="91440" tIns="45720" rIns="91440" bIns="45720" anchor="ctr">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5895" indent="-457200">
              <a:spcBef>
                <a:spcPts val="600"/>
              </a:spcBef>
              <a:spcAft>
                <a:spcPts val="600"/>
              </a:spcAft>
              <a:buFont typeface="Wingdings" panose="05000000000000000000" pitchFamily="2" charset="2"/>
              <a:buChar char="q"/>
            </a:pPr>
            <a:r>
              <a:rPr lang="pt-BR" sz="2800" dirty="0"/>
              <a:t>Consulta pública – de 11/2 a 25/4.</a:t>
            </a:r>
            <a:endParaRPr lang="en-US" dirty="0">
              <a:ea typeface="Calibri"/>
              <a:cs typeface="Calibri"/>
            </a:endParaRPr>
          </a:p>
          <a:p>
            <a:pPr marL="175895" indent="-457200">
              <a:spcBef>
                <a:spcPts val="600"/>
              </a:spcBef>
              <a:spcAft>
                <a:spcPts val="600"/>
              </a:spcAft>
              <a:buFont typeface="Wingdings" panose="05000000000000000000" pitchFamily="2" charset="2"/>
              <a:buChar char="q"/>
            </a:pPr>
            <a:r>
              <a:rPr lang="pt-BR" sz="2800" dirty="0">
                <a:highlight>
                  <a:srgbClr val="FFFF00"/>
                </a:highlight>
              </a:rPr>
              <a:t>Onze reuniões do GT </a:t>
            </a:r>
            <a:r>
              <a:rPr lang="pt-BR" sz="2800" dirty="0"/>
              <a:t>e </a:t>
            </a:r>
            <a:r>
              <a:rPr lang="pt-BR" sz="2800" dirty="0">
                <a:highlight>
                  <a:srgbClr val="FFFF00"/>
                </a:highlight>
              </a:rPr>
              <a:t>duas da Câmara Técnica de Qualidade Ambiental</a:t>
            </a:r>
            <a:r>
              <a:rPr lang="pt-BR" sz="2800" dirty="0"/>
              <a:t>, entre março e novembro de 2025.</a:t>
            </a:r>
            <a:endParaRPr lang="en-US" sz="2000" kern="0" dirty="0">
              <a:solidFill>
                <a:sysClr val="windowText" lastClr="000000"/>
              </a:solidFill>
              <a:ea typeface="Calibri"/>
              <a:cs typeface="Calibri"/>
            </a:endParaRPr>
          </a:p>
        </p:txBody>
      </p:sp>
      <p:sp>
        <p:nvSpPr>
          <p:cNvPr id="8" name="CaixaDeTexto 7">
            <a:extLst>
              <a:ext uri="{FF2B5EF4-FFF2-40B4-BE49-F238E27FC236}">
                <a16:creationId xmlns:a16="http://schemas.microsoft.com/office/drawing/2014/main" id="{9E52D37F-E3FA-7274-5900-5628DDC0BC5D}"/>
              </a:ext>
            </a:extLst>
          </p:cNvPr>
          <p:cNvSpPr txBox="1"/>
          <p:nvPr/>
        </p:nvSpPr>
        <p:spPr>
          <a:xfrm>
            <a:off x="373627" y="3062559"/>
            <a:ext cx="3845962" cy="3460563"/>
          </a:xfrm>
          <a:prstGeom prst="rect">
            <a:avLst/>
          </a:prstGeom>
          <a:noFill/>
        </p:spPr>
        <p:txBody>
          <a:bodyPr wrap="square" lIns="91440" tIns="45720" rIns="91440" bIns="45720" anchor="t">
            <a:spAutoFit/>
          </a:bodyPr>
          <a:lstStyle/>
          <a:p>
            <a:pPr>
              <a:lnSpc>
                <a:spcPct val="107000"/>
              </a:lnSpc>
              <a:spcAft>
                <a:spcPts val="800"/>
              </a:spcAft>
              <a:buNone/>
            </a:pPr>
            <a:r>
              <a:rPr lang="pt-BR" sz="2400" kern="100" dirty="0">
                <a:effectLst/>
                <a:latin typeface="Aptos"/>
                <a:ea typeface="Aptos" panose="020B0004020202020204" pitchFamily="34" charset="0"/>
                <a:cs typeface="Times New Roman"/>
              </a:rPr>
              <a:t>Ministério Público Federal</a:t>
            </a:r>
            <a:endParaRPr lang="en-US" sz="2400" dirty="0">
              <a:latin typeface="Aptos"/>
              <a:cs typeface="Times New Roman"/>
            </a:endParaRPr>
          </a:p>
          <a:p>
            <a:pPr>
              <a:lnSpc>
                <a:spcPct val="107000"/>
              </a:lnSpc>
              <a:spcAft>
                <a:spcPts val="800"/>
              </a:spcAft>
              <a:buNone/>
            </a:pPr>
            <a:r>
              <a:rPr lang="pt-BR" sz="2400" kern="100" dirty="0">
                <a:effectLst/>
                <a:latin typeface="Aptos" panose="020B0004020202020204" pitchFamily="34" charset="0"/>
                <a:ea typeface="Aptos" panose="020B0004020202020204" pitchFamily="34" charset="0"/>
                <a:cs typeface="Times New Roman" panose="02020603050405020304" pitchFamily="18" charset="0"/>
              </a:rPr>
              <a:t>Instituto Alana</a:t>
            </a:r>
          </a:p>
          <a:p>
            <a:pPr>
              <a:lnSpc>
                <a:spcPct val="107000"/>
              </a:lnSpc>
              <a:spcAft>
                <a:spcPts val="800"/>
              </a:spcAft>
              <a:buNone/>
            </a:pPr>
            <a:r>
              <a:rPr lang="pt-BR" sz="2400" kern="100" dirty="0">
                <a:effectLst/>
                <a:latin typeface="Aptos" panose="020B0004020202020204" pitchFamily="34" charset="0"/>
                <a:ea typeface="Aptos" panose="020B0004020202020204" pitchFamily="34" charset="0"/>
                <a:cs typeface="Times New Roman" panose="02020603050405020304" pitchFamily="18" charset="0"/>
              </a:rPr>
              <a:t>Coalizão Respirar</a:t>
            </a:r>
          </a:p>
          <a:p>
            <a:pPr>
              <a:lnSpc>
                <a:spcPct val="107000"/>
              </a:lnSpc>
              <a:spcAft>
                <a:spcPts val="800"/>
              </a:spcAft>
              <a:buNone/>
            </a:pPr>
            <a:r>
              <a:rPr lang="pt-BR" sz="2400" kern="100" dirty="0">
                <a:latin typeface="Aptos"/>
                <a:ea typeface="Aptos" panose="020B0004020202020204" pitchFamily="34" charset="0"/>
                <a:cs typeface="Times New Roman"/>
              </a:rPr>
              <a:t>Entidades</a:t>
            </a:r>
            <a:r>
              <a:rPr lang="pt-BR" sz="2400" kern="100" dirty="0">
                <a:effectLst/>
                <a:latin typeface="Aptos"/>
                <a:ea typeface="Aptos" panose="020B0004020202020204" pitchFamily="34" charset="0"/>
                <a:cs typeface="Times New Roman"/>
              </a:rPr>
              <a:t> ambientalistas</a:t>
            </a:r>
          </a:p>
          <a:p>
            <a:pPr>
              <a:lnSpc>
                <a:spcPct val="107000"/>
              </a:lnSpc>
              <a:spcAft>
                <a:spcPts val="800"/>
              </a:spcAft>
              <a:buNone/>
            </a:pPr>
            <a:r>
              <a:rPr lang="pt-BR" sz="2400" kern="100" dirty="0">
                <a:effectLst/>
                <a:latin typeface="Aptos" panose="020B0004020202020204" pitchFamily="34" charset="0"/>
                <a:ea typeface="Aptos" panose="020B0004020202020204" pitchFamily="34" charset="0"/>
                <a:cs typeface="Times New Roman" panose="02020603050405020304" pitchFamily="18" charset="0"/>
              </a:rPr>
              <a:t>Instituto Ar</a:t>
            </a:r>
          </a:p>
          <a:p>
            <a:pPr>
              <a:lnSpc>
                <a:spcPct val="107000"/>
              </a:lnSpc>
              <a:spcAft>
                <a:spcPts val="800"/>
              </a:spcAft>
            </a:pPr>
            <a:r>
              <a:rPr lang="pt-BR" sz="2400" kern="100" dirty="0">
                <a:latin typeface="Aptos"/>
                <a:ea typeface="Aptos" panose="020B0004020202020204" pitchFamily="34" charset="0"/>
                <a:cs typeface="Times New Roman"/>
              </a:rPr>
              <a:t>Abema</a:t>
            </a:r>
            <a:endParaRPr lang="pt-BR" sz="2400" kern="100" dirty="0">
              <a:effectLst/>
              <a:latin typeface="Aptos"/>
              <a:ea typeface="Aptos" panose="020B0004020202020204" pitchFamily="34" charset="0"/>
              <a:cs typeface="Times New Roman"/>
            </a:endParaRPr>
          </a:p>
          <a:p>
            <a:pPr>
              <a:lnSpc>
                <a:spcPct val="107000"/>
              </a:lnSpc>
              <a:spcAft>
                <a:spcPts val="800"/>
              </a:spcAft>
              <a:buNone/>
            </a:pPr>
            <a:r>
              <a:rPr lang="pt-BR" sz="2400" kern="100" dirty="0" err="1">
                <a:latin typeface="Aptos" panose="020B0004020202020204" pitchFamily="34" charset="0"/>
                <a:ea typeface="Aptos" panose="020B0004020202020204" pitchFamily="34" charset="0"/>
                <a:cs typeface="Times New Roman" panose="02020603050405020304" pitchFamily="18" charset="0"/>
              </a:rPr>
              <a:t>Anamma</a:t>
            </a:r>
            <a:endParaRPr lang="pt-BR"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CaixaDeTexto 9">
            <a:extLst>
              <a:ext uri="{FF2B5EF4-FFF2-40B4-BE49-F238E27FC236}">
                <a16:creationId xmlns:a16="http://schemas.microsoft.com/office/drawing/2014/main" id="{AAC76A01-469E-117F-0EEC-C43170C46F6A}"/>
              </a:ext>
            </a:extLst>
          </p:cNvPr>
          <p:cNvSpPr txBox="1"/>
          <p:nvPr/>
        </p:nvSpPr>
        <p:spPr>
          <a:xfrm>
            <a:off x="7593322" y="3062559"/>
            <a:ext cx="4677335" cy="3331168"/>
          </a:xfrm>
          <a:prstGeom prst="rect">
            <a:avLst/>
          </a:prstGeom>
          <a:noFill/>
        </p:spPr>
        <p:txBody>
          <a:bodyPr wrap="square" lIns="91440" tIns="45720" rIns="91440" bIns="45720" anchor="t">
            <a:spAutoFit/>
          </a:bodyPr>
          <a:lstStyle/>
          <a:p>
            <a:pPr>
              <a:lnSpc>
                <a:spcPct val="107000"/>
              </a:lnSpc>
              <a:spcAft>
                <a:spcPts val="800"/>
              </a:spcAft>
              <a:buNone/>
            </a:pPr>
            <a:r>
              <a:rPr lang="pt-BR" sz="2000" kern="100" dirty="0">
                <a:effectLst/>
                <a:latin typeface="Aptos" panose="020B0004020202020204" pitchFamily="34" charset="0"/>
                <a:ea typeface="Aptos" panose="020B0004020202020204" pitchFamily="34" charset="0"/>
                <a:cs typeface="Times New Roman" panose="02020603050405020304" pitchFamily="18" charset="0"/>
              </a:rPr>
              <a:t>Confederação Nacional da Indústria</a:t>
            </a:r>
          </a:p>
          <a:p>
            <a:pPr>
              <a:lnSpc>
                <a:spcPct val="107000"/>
              </a:lnSpc>
              <a:spcAft>
                <a:spcPts val="800"/>
              </a:spcAft>
              <a:buNone/>
            </a:pPr>
            <a:r>
              <a:rPr lang="pt-BR" sz="2000" kern="100" dirty="0">
                <a:effectLst/>
                <a:latin typeface="Aptos" panose="020B0004020202020204" pitchFamily="34" charset="0"/>
                <a:ea typeface="Aptos" panose="020B0004020202020204" pitchFamily="34" charset="0"/>
                <a:cs typeface="Times New Roman" panose="02020603050405020304" pitchFamily="18" charset="0"/>
              </a:rPr>
              <a:t>Confederação Nacional do Transporte</a:t>
            </a:r>
          </a:p>
          <a:p>
            <a:pPr>
              <a:lnSpc>
                <a:spcPct val="107000"/>
              </a:lnSpc>
              <a:spcAft>
                <a:spcPts val="800"/>
              </a:spcAft>
            </a:pPr>
            <a:r>
              <a:rPr lang="pt-BR" sz="2000" kern="100" dirty="0">
                <a:latin typeface="Aptos" panose="020B0004020202020204" pitchFamily="34" charset="0"/>
                <a:ea typeface="Aptos" panose="020B0004020202020204" pitchFamily="34" charset="0"/>
                <a:cs typeface="Times New Roman" panose="02020603050405020304" pitchFamily="18" charset="0"/>
              </a:rPr>
              <a:t>Confederação Nacional do Comércio</a:t>
            </a:r>
            <a:endParaRPr lang="pt-BR"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pt-BR" sz="2000" kern="100" dirty="0">
                <a:latin typeface="Aptos"/>
                <a:ea typeface="Aptos" panose="020B0004020202020204" pitchFamily="34" charset="0"/>
                <a:cs typeface="Times New Roman"/>
              </a:rPr>
              <a:t>MMA</a:t>
            </a:r>
            <a:endParaRPr lang="pt-BR"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pt-BR" sz="2000" kern="100" dirty="0">
                <a:latin typeface="Aptos"/>
                <a:ea typeface="Aptos" panose="020B0004020202020204" pitchFamily="34" charset="0"/>
                <a:cs typeface="Times New Roman"/>
              </a:rPr>
              <a:t>Ibama</a:t>
            </a:r>
            <a:endParaRPr lang="pt-BR" sz="2000" kern="100" dirty="0">
              <a:effectLst/>
              <a:latin typeface="Aptos"/>
              <a:ea typeface="Aptos" panose="020B0004020202020204" pitchFamily="34" charset="0"/>
              <a:cs typeface="Times New Roman" panose="02020603050405020304" pitchFamily="18" charset="0"/>
            </a:endParaRPr>
          </a:p>
          <a:p>
            <a:pPr>
              <a:lnSpc>
                <a:spcPct val="107000"/>
              </a:lnSpc>
              <a:spcAft>
                <a:spcPts val="800"/>
              </a:spcAft>
              <a:buNone/>
            </a:pPr>
            <a:r>
              <a:rPr lang="pt-BR" sz="2000" kern="100" dirty="0">
                <a:effectLst/>
                <a:latin typeface="Aptos" panose="020B0004020202020204" pitchFamily="34" charset="0"/>
                <a:ea typeface="Aptos" panose="020B0004020202020204" pitchFamily="34" charset="0"/>
                <a:cs typeface="Times New Roman" panose="02020603050405020304" pitchFamily="18" charset="0"/>
              </a:rPr>
              <a:t>Ministério da Saúde</a:t>
            </a:r>
          </a:p>
          <a:p>
            <a:pPr>
              <a:lnSpc>
                <a:spcPct val="107000"/>
              </a:lnSpc>
              <a:spcAft>
                <a:spcPts val="800"/>
              </a:spcAft>
            </a:pPr>
            <a:r>
              <a:rPr lang="pt-BR" sz="2000" kern="100" dirty="0">
                <a:effectLst/>
                <a:latin typeface="Aptos" panose="020B0004020202020204" pitchFamily="34" charset="0"/>
                <a:ea typeface="Aptos" panose="020B0004020202020204" pitchFamily="34" charset="0"/>
                <a:cs typeface="Times New Roman" panose="02020603050405020304" pitchFamily="18" charset="0"/>
              </a:rPr>
              <a:t>Outras instituições e especialistas convidados</a:t>
            </a:r>
          </a:p>
        </p:txBody>
      </p:sp>
      <p:pic>
        <p:nvPicPr>
          <p:cNvPr id="5" name="Imagem 4" descr="Uma imagem contendo relógio, placar&#10;&#10;O conteúdo gerado por IA pode estar incorreto.">
            <a:extLst>
              <a:ext uri="{FF2B5EF4-FFF2-40B4-BE49-F238E27FC236}">
                <a16:creationId xmlns:a16="http://schemas.microsoft.com/office/drawing/2014/main" id="{D791F4A3-5394-6B6E-B402-18886E531942}"/>
              </a:ext>
            </a:extLst>
          </p:cNvPr>
          <p:cNvPicPr>
            <a:picLocks noChangeAspect="1"/>
          </p:cNvPicPr>
          <p:nvPr/>
        </p:nvPicPr>
        <p:blipFill>
          <a:blip r:embed="rId3"/>
          <a:stretch>
            <a:fillRect/>
          </a:stretch>
        </p:blipFill>
        <p:spPr>
          <a:xfrm>
            <a:off x="4108993" y="3404329"/>
            <a:ext cx="3196376" cy="210551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41833" y="500790"/>
            <a:ext cx="11118768" cy="436851"/>
          </a:xfrm>
          <a:prstGeom prst="rect">
            <a:avLst/>
          </a:prstGeom>
        </p:spPr>
        <p:txBody>
          <a:bodyPr wrap="square" lIns="0" tIns="0" rIns="0" bIns="0" rtlCol="0" anchor="t">
            <a:spAutoFit/>
          </a:bodyPr>
          <a:lstStyle/>
          <a:p>
            <a:pPr>
              <a:lnSpc>
                <a:spcPts val="3330"/>
              </a:lnSpc>
            </a:pPr>
            <a:r>
              <a:rPr lang="pt-BR" sz="3400" dirty="0">
                <a:solidFill>
                  <a:schemeClr val="bg1"/>
                </a:solidFill>
              </a:rPr>
              <a:t>Revisão da Resolução Conama nº 5/1989 (PRONAR) - FLUXO</a:t>
            </a:r>
            <a:endParaRPr lang="pt-BR" sz="3400" b="1" dirty="0">
              <a:solidFill>
                <a:schemeClr val="bg1"/>
              </a:solidFill>
              <a:latin typeface="Aptos Display" panose="020B0004020202020204" pitchFamily="34" charset="0"/>
              <a:ea typeface="Public Sans Bold"/>
              <a:cs typeface="Public Sans Bold"/>
              <a:sym typeface="Public Sans Bold"/>
            </a:endParaRPr>
          </a:p>
        </p:txBody>
      </p:sp>
      <p:grpSp>
        <p:nvGrpSpPr>
          <p:cNvPr id="111" name="Agrupar 110">
            <a:extLst>
              <a:ext uri="{FF2B5EF4-FFF2-40B4-BE49-F238E27FC236}">
                <a16:creationId xmlns:a16="http://schemas.microsoft.com/office/drawing/2014/main" id="{D6BCB899-340E-8CB9-9F8D-89DFE48EF326}"/>
              </a:ext>
            </a:extLst>
          </p:cNvPr>
          <p:cNvGrpSpPr/>
          <p:nvPr/>
        </p:nvGrpSpPr>
        <p:grpSpPr>
          <a:xfrm>
            <a:off x="45720" y="1511559"/>
            <a:ext cx="12078726" cy="4580576"/>
            <a:chOff x="0" y="1511559"/>
            <a:chExt cx="12078726" cy="4580576"/>
          </a:xfrm>
        </p:grpSpPr>
        <p:grpSp>
          <p:nvGrpSpPr>
            <p:cNvPr id="112" name="Google Shape;278;p18">
              <a:extLst>
                <a:ext uri="{FF2B5EF4-FFF2-40B4-BE49-F238E27FC236}">
                  <a16:creationId xmlns:a16="http://schemas.microsoft.com/office/drawing/2014/main" id="{7FED1D03-4994-CDBD-B7AC-0E70DD155DD3}"/>
                </a:ext>
              </a:extLst>
            </p:cNvPr>
            <p:cNvGrpSpPr/>
            <p:nvPr/>
          </p:nvGrpSpPr>
          <p:grpSpPr>
            <a:xfrm>
              <a:off x="0" y="1637033"/>
              <a:ext cx="1233047" cy="1852146"/>
              <a:chOff x="1036275" y="915899"/>
              <a:chExt cx="1412709" cy="2122015"/>
            </a:xfrm>
          </p:grpSpPr>
          <p:sp>
            <p:nvSpPr>
              <p:cNvPr id="205" name="Google Shape;279;p18">
                <a:extLst>
                  <a:ext uri="{FF2B5EF4-FFF2-40B4-BE49-F238E27FC236}">
                    <a16:creationId xmlns:a16="http://schemas.microsoft.com/office/drawing/2014/main" id="{59A3CCEE-BA68-A8EF-8FFA-2F60B4D1389F}"/>
                  </a:ext>
                </a:extLst>
              </p:cNvPr>
              <p:cNvSpPr/>
              <p:nvPr/>
            </p:nvSpPr>
            <p:spPr>
              <a:xfrm>
                <a:off x="1812795" y="2639055"/>
                <a:ext cx="534944" cy="206227"/>
              </a:xfrm>
              <a:custGeom>
                <a:avLst/>
                <a:gdLst/>
                <a:ahLst/>
                <a:cxnLst/>
                <a:rect l="l" t="t" r="r" b="b"/>
                <a:pathLst>
                  <a:path w="17110" h="7002" extrusionOk="0">
                    <a:moveTo>
                      <a:pt x="0" y="1"/>
                    </a:moveTo>
                    <a:lnTo>
                      <a:pt x="2810" y="3501"/>
                    </a:lnTo>
                    <a:lnTo>
                      <a:pt x="0" y="7002"/>
                    </a:lnTo>
                    <a:lnTo>
                      <a:pt x="14300" y="7002"/>
                    </a:lnTo>
                    <a:lnTo>
                      <a:pt x="17110" y="3501"/>
                    </a:lnTo>
                    <a:lnTo>
                      <a:pt x="14300" y="1"/>
                    </a:lnTo>
                    <a:close/>
                  </a:path>
                </a:pathLst>
              </a:custGeom>
              <a:solidFill>
                <a:srgbClr val="FCBD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206" name="Google Shape;280;p18">
                <a:extLst>
                  <a:ext uri="{FF2B5EF4-FFF2-40B4-BE49-F238E27FC236}">
                    <a16:creationId xmlns:a16="http://schemas.microsoft.com/office/drawing/2014/main" id="{B5BB1C5E-B1B6-EBA5-49ED-0D78FF775F08}"/>
                  </a:ext>
                </a:extLst>
              </p:cNvPr>
              <p:cNvSpPr/>
              <p:nvPr/>
            </p:nvSpPr>
            <p:spPr>
              <a:xfrm>
                <a:off x="1742447" y="1996915"/>
                <a:ext cx="31" cy="754581"/>
              </a:xfrm>
              <a:custGeom>
                <a:avLst/>
                <a:gdLst/>
                <a:ahLst/>
                <a:cxnLst/>
                <a:rect l="l" t="t" r="r" b="b"/>
                <a:pathLst>
                  <a:path w="1" h="24135" fill="none" extrusionOk="0">
                    <a:moveTo>
                      <a:pt x="0" y="24134"/>
                    </a:moveTo>
                    <a:lnTo>
                      <a:pt x="0" y="0"/>
                    </a:lnTo>
                  </a:path>
                </a:pathLst>
              </a:custGeom>
              <a:noFill/>
              <a:ln w="17850" cap="rnd" cmpd="sng">
                <a:solidFill>
                  <a:srgbClr val="9DB6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207" name="Google Shape;281;p18">
                <a:extLst>
                  <a:ext uri="{FF2B5EF4-FFF2-40B4-BE49-F238E27FC236}">
                    <a16:creationId xmlns:a16="http://schemas.microsoft.com/office/drawing/2014/main" id="{B122F80D-07D4-C5CD-5061-83CADC4B8108}"/>
                  </a:ext>
                </a:extLst>
              </p:cNvPr>
              <p:cNvSpPr/>
              <p:nvPr/>
            </p:nvSpPr>
            <p:spPr>
              <a:xfrm>
                <a:off x="1036275" y="1121000"/>
                <a:ext cx="1412709" cy="987693"/>
              </a:xfrm>
              <a:custGeom>
                <a:avLst/>
                <a:gdLst/>
                <a:ahLst/>
                <a:cxnLst/>
                <a:rect l="l" t="t" r="r" b="b"/>
                <a:pathLst>
                  <a:path w="45185" h="31591" extrusionOk="0">
                    <a:moveTo>
                      <a:pt x="2858" y="0"/>
                    </a:moveTo>
                    <a:cubicBezTo>
                      <a:pt x="1274" y="0"/>
                      <a:pt x="0" y="1274"/>
                      <a:pt x="0" y="2846"/>
                    </a:cubicBezTo>
                    <a:lnTo>
                      <a:pt x="0" y="21669"/>
                    </a:lnTo>
                    <a:cubicBezTo>
                      <a:pt x="0" y="25753"/>
                      <a:pt x="3310" y="29063"/>
                      <a:pt x="7394" y="29063"/>
                    </a:cubicBezTo>
                    <a:lnTo>
                      <a:pt x="18121" y="29063"/>
                    </a:lnTo>
                    <a:cubicBezTo>
                      <a:pt x="18157" y="29111"/>
                      <a:pt x="18193" y="29170"/>
                      <a:pt x="18240" y="29206"/>
                    </a:cubicBezTo>
                    <a:lnTo>
                      <a:pt x="19241" y="30206"/>
                    </a:lnTo>
                    <a:cubicBezTo>
                      <a:pt x="20163" y="31129"/>
                      <a:pt x="21375" y="31590"/>
                      <a:pt x="22586" y="31590"/>
                    </a:cubicBezTo>
                    <a:cubicBezTo>
                      <a:pt x="23798" y="31590"/>
                      <a:pt x="25009" y="31129"/>
                      <a:pt x="25932" y="30206"/>
                    </a:cubicBezTo>
                    <a:lnTo>
                      <a:pt x="26932" y="29206"/>
                    </a:lnTo>
                    <a:cubicBezTo>
                      <a:pt x="26980" y="29170"/>
                      <a:pt x="27003" y="29111"/>
                      <a:pt x="27051" y="29063"/>
                    </a:cubicBezTo>
                    <a:lnTo>
                      <a:pt x="37779" y="29063"/>
                    </a:lnTo>
                    <a:cubicBezTo>
                      <a:pt x="41874" y="29063"/>
                      <a:pt x="45184" y="25753"/>
                      <a:pt x="45184" y="21669"/>
                    </a:cubicBezTo>
                    <a:lnTo>
                      <a:pt x="45184" y="2846"/>
                    </a:lnTo>
                    <a:cubicBezTo>
                      <a:pt x="45184" y="1274"/>
                      <a:pt x="43898" y="0"/>
                      <a:pt x="42327" y="0"/>
                    </a:cubicBezTo>
                    <a:close/>
                  </a:path>
                </a:pathLst>
              </a:cu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sz="1200">
                  <a:latin typeface="Fira Sans Extra Condensed"/>
                  <a:ea typeface="Fira Sans Extra Condensed"/>
                  <a:cs typeface="Fira Sans Extra Condensed"/>
                  <a:sym typeface="Fira Sans Extra Condensed"/>
                </a:endParaRPr>
              </a:p>
              <a:p>
                <a:pPr marL="0" lvl="0" indent="0" algn="ctr" rtl="0">
                  <a:spcBef>
                    <a:spcPts val="0"/>
                  </a:spcBef>
                  <a:spcAft>
                    <a:spcPts val="0"/>
                  </a:spcAft>
                  <a:buClr>
                    <a:schemeClr val="dk1"/>
                  </a:buClr>
                  <a:buSzPts val="1100"/>
                  <a:buFont typeface="Arial"/>
                  <a:buNone/>
                </a:pPr>
                <a:endParaRPr sz="1200">
                  <a:latin typeface="Fira Sans Extra Condensed"/>
                  <a:ea typeface="Fira Sans Extra Condensed"/>
                  <a:cs typeface="Fira Sans Extra Condensed"/>
                  <a:sym typeface="Fira Sans Extra Condensed"/>
                </a:endParaRPr>
              </a:p>
            </p:txBody>
          </p:sp>
          <p:sp>
            <p:nvSpPr>
              <p:cNvPr id="208" name="Google Shape;282;p18">
                <a:extLst>
                  <a:ext uri="{FF2B5EF4-FFF2-40B4-BE49-F238E27FC236}">
                    <a16:creationId xmlns:a16="http://schemas.microsoft.com/office/drawing/2014/main" id="{99132FE7-8F45-0E24-6B08-681CB6DB729A}"/>
                  </a:ext>
                </a:extLst>
              </p:cNvPr>
              <p:cNvSpPr/>
              <p:nvPr/>
            </p:nvSpPr>
            <p:spPr>
              <a:xfrm>
                <a:off x="1036275" y="915899"/>
                <a:ext cx="1412709" cy="541637"/>
              </a:xfrm>
              <a:custGeom>
                <a:avLst/>
                <a:gdLst/>
                <a:ahLst/>
                <a:cxnLst/>
                <a:rect l="l" t="t" r="r" b="b"/>
                <a:pathLst>
                  <a:path w="45185" h="10764" extrusionOk="0">
                    <a:moveTo>
                      <a:pt x="2846" y="0"/>
                    </a:moveTo>
                    <a:cubicBezTo>
                      <a:pt x="1274" y="0"/>
                      <a:pt x="0" y="1274"/>
                      <a:pt x="0" y="2846"/>
                    </a:cubicBezTo>
                    <a:lnTo>
                      <a:pt x="0" y="10763"/>
                    </a:lnTo>
                    <a:lnTo>
                      <a:pt x="45184" y="10763"/>
                    </a:lnTo>
                    <a:lnTo>
                      <a:pt x="45184" y="2846"/>
                    </a:lnTo>
                    <a:cubicBezTo>
                      <a:pt x="45184" y="1274"/>
                      <a:pt x="43910" y="0"/>
                      <a:pt x="42339" y="0"/>
                    </a:cubicBezTo>
                    <a:close/>
                  </a:path>
                </a:pathLst>
              </a:custGeom>
              <a:solidFill>
                <a:srgbClr val="FCBD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rgbClr val="FFFFFF"/>
                    </a:solidFill>
                    <a:latin typeface="Fira Sans Extra Condensed Medium"/>
                    <a:ea typeface="Fira Sans Extra Condensed Medium"/>
                    <a:cs typeface="Fira Sans Extra Condensed Medium"/>
                    <a:sym typeface="Fira Sans Extra Condensed Medium"/>
                  </a:rPr>
                  <a:t>1º semestre de 2024</a:t>
                </a:r>
                <a:endParaRPr sz="160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209" name="Google Shape;283;p18">
                <a:extLst>
                  <a:ext uri="{FF2B5EF4-FFF2-40B4-BE49-F238E27FC236}">
                    <a16:creationId xmlns:a16="http://schemas.microsoft.com/office/drawing/2014/main" id="{4A6ADC7A-B769-0384-540B-34E9128BF4DC}"/>
                  </a:ext>
                </a:extLst>
              </p:cNvPr>
              <p:cNvSpPr/>
              <p:nvPr/>
            </p:nvSpPr>
            <p:spPr>
              <a:xfrm>
                <a:off x="1449454" y="2451977"/>
                <a:ext cx="585969" cy="585937"/>
              </a:xfrm>
              <a:custGeom>
                <a:avLst/>
                <a:gdLst/>
                <a:ahLst/>
                <a:cxnLst/>
                <a:rect l="l" t="t" r="r" b="b"/>
                <a:pathLst>
                  <a:path w="18742" h="18741" extrusionOk="0">
                    <a:moveTo>
                      <a:pt x="9371" y="0"/>
                    </a:moveTo>
                    <a:cubicBezTo>
                      <a:pt x="4204" y="0"/>
                      <a:pt x="1" y="4191"/>
                      <a:pt x="1" y="9370"/>
                    </a:cubicBezTo>
                    <a:cubicBezTo>
                      <a:pt x="1" y="14538"/>
                      <a:pt x="4204" y="18741"/>
                      <a:pt x="9371" y="18741"/>
                    </a:cubicBezTo>
                    <a:cubicBezTo>
                      <a:pt x="14550" y="18741"/>
                      <a:pt x="18741" y="14538"/>
                      <a:pt x="18741" y="9370"/>
                    </a:cubicBezTo>
                    <a:cubicBezTo>
                      <a:pt x="18741" y="4191"/>
                      <a:pt x="14550" y="0"/>
                      <a:pt x="9371" y="0"/>
                    </a:cubicBezTo>
                    <a:close/>
                  </a:path>
                </a:pathLst>
              </a:custGeom>
              <a:solidFill>
                <a:srgbClr val="FCBD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210" name="Google Shape;284;p18">
                <a:extLst>
                  <a:ext uri="{FF2B5EF4-FFF2-40B4-BE49-F238E27FC236}">
                    <a16:creationId xmlns:a16="http://schemas.microsoft.com/office/drawing/2014/main" id="{BD6DAC52-96C9-F65B-E9C9-E966B68E4EF0}"/>
                  </a:ext>
                </a:extLst>
              </p:cNvPr>
              <p:cNvSpPr/>
              <p:nvPr/>
            </p:nvSpPr>
            <p:spPr>
              <a:xfrm>
                <a:off x="1524475" y="2526794"/>
                <a:ext cx="435928" cy="436303"/>
              </a:xfrm>
              <a:custGeom>
                <a:avLst/>
                <a:gdLst/>
                <a:ahLst/>
                <a:cxnLst/>
                <a:rect l="l" t="t" r="r" b="b"/>
                <a:pathLst>
                  <a:path w="13943" h="13955" extrusionOk="0">
                    <a:moveTo>
                      <a:pt x="6965" y="0"/>
                    </a:moveTo>
                    <a:cubicBezTo>
                      <a:pt x="3119" y="0"/>
                      <a:pt x="0" y="3120"/>
                      <a:pt x="0" y="6977"/>
                    </a:cubicBezTo>
                    <a:cubicBezTo>
                      <a:pt x="0" y="10823"/>
                      <a:pt x="3119" y="13954"/>
                      <a:pt x="6965" y="13954"/>
                    </a:cubicBezTo>
                    <a:cubicBezTo>
                      <a:pt x="10823" y="13954"/>
                      <a:pt x="13942" y="10823"/>
                      <a:pt x="13942" y="6977"/>
                    </a:cubicBezTo>
                    <a:cubicBezTo>
                      <a:pt x="13942" y="3120"/>
                      <a:pt x="10823" y="0"/>
                      <a:pt x="6965"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211" name="Google Shape;285;p18">
                <a:extLst>
                  <a:ext uri="{FF2B5EF4-FFF2-40B4-BE49-F238E27FC236}">
                    <a16:creationId xmlns:a16="http://schemas.microsoft.com/office/drawing/2014/main" id="{73638770-FECA-F914-732D-D417FA4BE4B8}"/>
                  </a:ext>
                </a:extLst>
              </p:cNvPr>
              <p:cNvSpPr/>
              <p:nvPr/>
            </p:nvSpPr>
            <p:spPr>
              <a:xfrm>
                <a:off x="1637639" y="2640333"/>
                <a:ext cx="209601" cy="209225"/>
              </a:xfrm>
              <a:custGeom>
                <a:avLst/>
                <a:gdLst/>
                <a:ahLst/>
                <a:cxnLst/>
                <a:rect l="l" t="t" r="r" b="b"/>
                <a:pathLst>
                  <a:path w="6704" h="6692" extrusionOk="0">
                    <a:moveTo>
                      <a:pt x="3346" y="453"/>
                    </a:moveTo>
                    <a:cubicBezTo>
                      <a:pt x="3656" y="453"/>
                      <a:pt x="3941" y="501"/>
                      <a:pt x="4215" y="584"/>
                    </a:cubicBezTo>
                    <a:cubicBezTo>
                      <a:pt x="3941" y="691"/>
                      <a:pt x="3584" y="846"/>
                      <a:pt x="3203" y="1084"/>
                    </a:cubicBezTo>
                    <a:cubicBezTo>
                      <a:pt x="2870" y="929"/>
                      <a:pt x="2513" y="810"/>
                      <a:pt x="2108" y="727"/>
                    </a:cubicBezTo>
                    <a:cubicBezTo>
                      <a:pt x="2489" y="548"/>
                      <a:pt x="2906" y="453"/>
                      <a:pt x="3346" y="453"/>
                    </a:cubicBezTo>
                    <a:close/>
                    <a:moveTo>
                      <a:pt x="1632" y="1025"/>
                    </a:moveTo>
                    <a:cubicBezTo>
                      <a:pt x="2072" y="1084"/>
                      <a:pt x="2477" y="1179"/>
                      <a:pt x="2834" y="1322"/>
                    </a:cubicBezTo>
                    <a:cubicBezTo>
                      <a:pt x="2572" y="1513"/>
                      <a:pt x="2310" y="1739"/>
                      <a:pt x="2048" y="2001"/>
                    </a:cubicBezTo>
                    <a:lnTo>
                      <a:pt x="1298" y="1298"/>
                    </a:lnTo>
                    <a:cubicBezTo>
                      <a:pt x="1405" y="1191"/>
                      <a:pt x="1513" y="1108"/>
                      <a:pt x="1632" y="1025"/>
                    </a:cubicBezTo>
                    <a:close/>
                    <a:moveTo>
                      <a:pt x="4715" y="798"/>
                    </a:moveTo>
                    <a:cubicBezTo>
                      <a:pt x="5061" y="977"/>
                      <a:pt x="5358" y="1227"/>
                      <a:pt x="5596" y="1525"/>
                    </a:cubicBezTo>
                    <a:cubicBezTo>
                      <a:pt x="5573" y="2037"/>
                      <a:pt x="5489" y="2489"/>
                      <a:pt x="5358" y="2894"/>
                    </a:cubicBezTo>
                    <a:cubicBezTo>
                      <a:pt x="4954" y="2310"/>
                      <a:pt x="4382" y="1703"/>
                      <a:pt x="3584" y="1263"/>
                    </a:cubicBezTo>
                    <a:cubicBezTo>
                      <a:pt x="4096" y="977"/>
                      <a:pt x="4537" y="846"/>
                      <a:pt x="4715" y="798"/>
                    </a:cubicBezTo>
                    <a:close/>
                    <a:moveTo>
                      <a:pt x="1060" y="1572"/>
                    </a:moveTo>
                    <a:lnTo>
                      <a:pt x="1810" y="2275"/>
                    </a:lnTo>
                    <a:cubicBezTo>
                      <a:pt x="1596" y="2525"/>
                      <a:pt x="1405" y="2811"/>
                      <a:pt x="1239" y="3132"/>
                    </a:cubicBezTo>
                    <a:cubicBezTo>
                      <a:pt x="989" y="2632"/>
                      <a:pt x="870" y="2191"/>
                      <a:pt x="822" y="1941"/>
                    </a:cubicBezTo>
                    <a:cubicBezTo>
                      <a:pt x="893" y="1810"/>
                      <a:pt x="977" y="1691"/>
                      <a:pt x="1060" y="1572"/>
                    </a:cubicBezTo>
                    <a:close/>
                    <a:moveTo>
                      <a:pt x="5930" y="2025"/>
                    </a:moveTo>
                    <a:cubicBezTo>
                      <a:pt x="6132" y="2418"/>
                      <a:pt x="6239" y="2870"/>
                      <a:pt x="6239" y="3346"/>
                    </a:cubicBezTo>
                    <a:cubicBezTo>
                      <a:pt x="6239" y="3680"/>
                      <a:pt x="6192" y="3989"/>
                      <a:pt x="6085" y="4287"/>
                    </a:cubicBezTo>
                    <a:cubicBezTo>
                      <a:pt x="5989" y="4025"/>
                      <a:pt x="5835" y="3668"/>
                      <a:pt x="5608" y="3275"/>
                    </a:cubicBezTo>
                    <a:cubicBezTo>
                      <a:pt x="5751" y="2906"/>
                      <a:pt x="5858" y="2489"/>
                      <a:pt x="5930" y="2025"/>
                    </a:cubicBezTo>
                    <a:close/>
                    <a:moveTo>
                      <a:pt x="3215" y="1477"/>
                    </a:moveTo>
                    <a:cubicBezTo>
                      <a:pt x="4180" y="1941"/>
                      <a:pt x="4811" y="2656"/>
                      <a:pt x="5204" y="3299"/>
                    </a:cubicBezTo>
                    <a:cubicBezTo>
                      <a:pt x="5037" y="3704"/>
                      <a:pt x="4811" y="4061"/>
                      <a:pt x="4573" y="4370"/>
                    </a:cubicBezTo>
                    <a:lnTo>
                      <a:pt x="2310" y="2239"/>
                    </a:lnTo>
                    <a:cubicBezTo>
                      <a:pt x="2596" y="1929"/>
                      <a:pt x="2918" y="1679"/>
                      <a:pt x="3215" y="1477"/>
                    </a:cubicBezTo>
                    <a:close/>
                    <a:moveTo>
                      <a:pt x="596" y="2465"/>
                    </a:moveTo>
                    <a:cubicBezTo>
                      <a:pt x="691" y="2763"/>
                      <a:pt x="834" y="3132"/>
                      <a:pt x="1048" y="3525"/>
                    </a:cubicBezTo>
                    <a:cubicBezTo>
                      <a:pt x="917" y="3846"/>
                      <a:pt x="810" y="4192"/>
                      <a:pt x="739" y="4573"/>
                    </a:cubicBezTo>
                    <a:cubicBezTo>
                      <a:pt x="560" y="4204"/>
                      <a:pt x="453" y="3787"/>
                      <a:pt x="453" y="3346"/>
                    </a:cubicBezTo>
                    <a:cubicBezTo>
                      <a:pt x="453" y="3037"/>
                      <a:pt x="501" y="2751"/>
                      <a:pt x="596" y="2465"/>
                    </a:cubicBezTo>
                    <a:close/>
                    <a:moveTo>
                      <a:pt x="5430" y="3680"/>
                    </a:moveTo>
                    <a:cubicBezTo>
                      <a:pt x="5716" y="4215"/>
                      <a:pt x="5835" y="4668"/>
                      <a:pt x="5858" y="4787"/>
                    </a:cubicBezTo>
                    <a:cubicBezTo>
                      <a:pt x="5763" y="4954"/>
                      <a:pt x="5644" y="5108"/>
                      <a:pt x="5513" y="5263"/>
                    </a:cubicBezTo>
                    <a:lnTo>
                      <a:pt x="4823" y="4608"/>
                    </a:lnTo>
                    <a:cubicBezTo>
                      <a:pt x="5049" y="4335"/>
                      <a:pt x="5251" y="4025"/>
                      <a:pt x="5430" y="3680"/>
                    </a:cubicBezTo>
                    <a:close/>
                    <a:moveTo>
                      <a:pt x="2072" y="2513"/>
                    </a:moveTo>
                    <a:lnTo>
                      <a:pt x="4334" y="4644"/>
                    </a:lnTo>
                    <a:cubicBezTo>
                      <a:pt x="4049" y="4954"/>
                      <a:pt x="3739" y="5204"/>
                      <a:pt x="3453" y="5394"/>
                    </a:cubicBezTo>
                    <a:cubicBezTo>
                      <a:pt x="2477" y="4918"/>
                      <a:pt x="1846" y="4192"/>
                      <a:pt x="1453" y="3525"/>
                    </a:cubicBezTo>
                    <a:cubicBezTo>
                      <a:pt x="1620" y="3132"/>
                      <a:pt x="1834" y="2799"/>
                      <a:pt x="2072" y="2513"/>
                    </a:cubicBezTo>
                    <a:close/>
                    <a:moveTo>
                      <a:pt x="4584" y="4882"/>
                    </a:moveTo>
                    <a:lnTo>
                      <a:pt x="5263" y="5513"/>
                    </a:lnTo>
                    <a:cubicBezTo>
                      <a:pt x="5120" y="5632"/>
                      <a:pt x="4965" y="5751"/>
                      <a:pt x="4811" y="5835"/>
                    </a:cubicBezTo>
                    <a:cubicBezTo>
                      <a:pt x="4453" y="5775"/>
                      <a:pt x="4120" y="5680"/>
                      <a:pt x="3834" y="5561"/>
                    </a:cubicBezTo>
                    <a:cubicBezTo>
                      <a:pt x="4084" y="5370"/>
                      <a:pt x="4334" y="5144"/>
                      <a:pt x="4584" y="4882"/>
                    </a:cubicBezTo>
                    <a:close/>
                    <a:moveTo>
                      <a:pt x="1286" y="3918"/>
                    </a:moveTo>
                    <a:cubicBezTo>
                      <a:pt x="1691" y="4537"/>
                      <a:pt x="2275" y="5156"/>
                      <a:pt x="3108" y="5620"/>
                    </a:cubicBezTo>
                    <a:cubicBezTo>
                      <a:pt x="2739" y="5835"/>
                      <a:pt x="2429" y="5966"/>
                      <a:pt x="2251" y="6025"/>
                    </a:cubicBezTo>
                    <a:cubicBezTo>
                      <a:pt x="1763" y="5823"/>
                      <a:pt x="1346" y="5489"/>
                      <a:pt x="1024" y="5061"/>
                    </a:cubicBezTo>
                    <a:cubicBezTo>
                      <a:pt x="1072" y="4644"/>
                      <a:pt x="1167" y="4263"/>
                      <a:pt x="1286" y="3918"/>
                    </a:cubicBezTo>
                    <a:close/>
                    <a:moveTo>
                      <a:pt x="3477" y="5811"/>
                    </a:moveTo>
                    <a:cubicBezTo>
                      <a:pt x="3715" y="5918"/>
                      <a:pt x="3977" y="6013"/>
                      <a:pt x="4263" y="6085"/>
                    </a:cubicBezTo>
                    <a:cubicBezTo>
                      <a:pt x="3977" y="6180"/>
                      <a:pt x="3668" y="6240"/>
                      <a:pt x="3346" y="6240"/>
                    </a:cubicBezTo>
                    <a:cubicBezTo>
                      <a:pt x="3168" y="6240"/>
                      <a:pt x="2977" y="6216"/>
                      <a:pt x="2798" y="6180"/>
                    </a:cubicBezTo>
                    <a:cubicBezTo>
                      <a:pt x="2989" y="6097"/>
                      <a:pt x="3227" y="5966"/>
                      <a:pt x="3477" y="5811"/>
                    </a:cubicBezTo>
                    <a:close/>
                    <a:moveTo>
                      <a:pt x="3346" y="1"/>
                    </a:moveTo>
                    <a:cubicBezTo>
                      <a:pt x="1501" y="1"/>
                      <a:pt x="1" y="1489"/>
                      <a:pt x="1" y="3346"/>
                    </a:cubicBezTo>
                    <a:cubicBezTo>
                      <a:pt x="1" y="5192"/>
                      <a:pt x="1501" y="6692"/>
                      <a:pt x="3346" y="6692"/>
                    </a:cubicBezTo>
                    <a:cubicBezTo>
                      <a:pt x="5204" y="6692"/>
                      <a:pt x="6704" y="5192"/>
                      <a:pt x="6704" y="3346"/>
                    </a:cubicBezTo>
                    <a:cubicBezTo>
                      <a:pt x="6704" y="1489"/>
                      <a:pt x="5204" y="1"/>
                      <a:pt x="3346" y="1"/>
                    </a:cubicBezTo>
                    <a:close/>
                  </a:path>
                </a:pathLst>
              </a:custGeom>
              <a:solidFill>
                <a:srgbClr val="FCBD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Fira Sans Extra Condensed"/>
                  <a:ea typeface="Fira Sans Extra Condensed"/>
                  <a:cs typeface="Fira Sans Extra Condensed"/>
                  <a:sym typeface="Fira Sans Extra Condensed"/>
                </a:endParaRPr>
              </a:p>
            </p:txBody>
          </p:sp>
          <p:sp>
            <p:nvSpPr>
              <p:cNvPr id="212" name="Google Shape;286;p18">
                <a:extLst>
                  <a:ext uri="{FF2B5EF4-FFF2-40B4-BE49-F238E27FC236}">
                    <a16:creationId xmlns:a16="http://schemas.microsoft.com/office/drawing/2014/main" id="{85BD9E58-B200-F070-6AB2-F06A3BE8635C}"/>
                  </a:ext>
                </a:extLst>
              </p:cNvPr>
              <p:cNvSpPr txBox="1"/>
              <p:nvPr/>
            </p:nvSpPr>
            <p:spPr>
              <a:xfrm>
                <a:off x="1130650" y="1457525"/>
                <a:ext cx="1224000" cy="53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dirty="0">
                    <a:solidFill>
                      <a:srgbClr val="434343"/>
                    </a:solidFill>
                    <a:latin typeface="Roboto"/>
                    <a:ea typeface="Roboto"/>
                    <a:cs typeface="Roboto"/>
                    <a:sym typeface="Roboto"/>
                  </a:rPr>
                  <a:t>Discussões CTQA - 491/2018</a:t>
                </a:r>
                <a:endParaRPr sz="1100" dirty="0">
                  <a:solidFill>
                    <a:srgbClr val="434343"/>
                  </a:solidFill>
                  <a:latin typeface="Roboto"/>
                  <a:ea typeface="Roboto"/>
                  <a:cs typeface="Roboto"/>
                  <a:sym typeface="Roboto"/>
                </a:endParaRPr>
              </a:p>
            </p:txBody>
          </p:sp>
        </p:grpSp>
        <p:grpSp>
          <p:nvGrpSpPr>
            <p:cNvPr id="113" name="Google Shape;287;p18">
              <a:extLst>
                <a:ext uri="{FF2B5EF4-FFF2-40B4-BE49-F238E27FC236}">
                  <a16:creationId xmlns:a16="http://schemas.microsoft.com/office/drawing/2014/main" id="{2BF2DAF1-3D5D-67D1-8C43-3524A65723E7}"/>
                </a:ext>
              </a:extLst>
            </p:cNvPr>
            <p:cNvGrpSpPr/>
            <p:nvPr/>
          </p:nvGrpSpPr>
          <p:grpSpPr>
            <a:xfrm>
              <a:off x="1884573" y="1511559"/>
              <a:ext cx="1397536" cy="1976637"/>
              <a:chOff x="3196504" y="1121000"/>
              <a:chExt cx="1601165" cy="1872249"/>
            </a:xfrm>
          </p:grpSpPr>
          <p:sp>
            <p:nvSpPr>
              <p:cNvPr id="196" name="Google Shape;288;p18">
                <a:extLst>
                  <a:ext uri="{FF2B5EF4-FFF2-40B4-BE49-F238E27FC236}">
                    <a16:creationId xmlns:a16="http://schemas.microsoft.com/office/drawing/2014/main" id="{D6CEA583-F069-6B56-339C-7E31DD340039}"/>
                  </a:ext>
                </a:extLst>
              </p:cNvPr>
              <p:cNvSpPr/>
              <p:nvPr/>
            </p:nvSpPr>
            <p:spPr>
              <a:xfrm>
                <a:off x="3997219" y="1996915"/>
                <a:ext cx="31" cy="754581"/>
              </a:xfrm>
              <a:custGeom>
                <a:avLst/>
                <a:gdLst/>
                <a:ahLst/>
                <a:cxnLst/>
                <a:rect l="l" t="t" r="r" b="b"/>
                <a:pathLst>
                  <a:path w="1" h="24135" fill="none" extrusionOk="0">
                    <a:moveTo>
                      <a:pt x="0" y="24134"/>
                    </a:moveTo>
                    <a:lnTo>
                      <a:pt x="0" y="0"/>
                    </a:lnTo>
                  </a:path>
                </a:pathLst>
              </a:custGeom>
              <a:noFill/>
              <a:ln w="17850" cap="rnd" cmpd="sng">
                <a:solidFill>
                  <a:srgbClr val="9DB6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97" name="Google Shape;289;p18">
                <a:extLst>
                  <a:ext uri="{FF2B5EF4-FFF2-40B4-BE49-F238E27FC236}">
                    <a16:creationId xmlns:a16="http://schemas.microsoft.com/office/drawing/2014/main" id="{BE3AEB79-F846-966B-8B8C-766C4E1E905B}"/>
                  </a:ext>
                </a:extLst>
              </p:cNvPr>
              <p:cNvSpPr/>
              <p:nvPr/>
            </p:nvSpPr>
            <p:spPr>
              <a:xfrm>
                <a:off x="3291048" y="1121000"/>
                <a:ext cx="1412334" cy="987693"/>
              </a:xfrm>
              <a:custGeom>
                <a:avLst/>
                <a:gdLst/>
                <a:ahLst/>
                <a:cxnLst/>
                <a:rect l="l" t="t" r="r" b="b"/>
                <a:pathLst>
                  <a:path w="45173" h="31591" extrusionOk="0">
                    <a:moveTo>
                      <a:pt x="2846" y="0"/>
                    </a:moveTo>
                    <a:cubicBezTo>
                      <a:pt x="1274" y="0"/>
                      <a:pt x="0" y="1274"/>
                      <a:pt x="0" y="2846"/>
                    </a:cubicBezTo>
                    <a:lnTo>
                      <a:pt x="0" y="21669"/>
                    </a:lnTo>
                    <a:cubicBezTo>
                      <a:pt x="0" y="25753"/>
                      <a:pt x="3310" y="29063"/>
                      <a:pt x="7394" y="29063"/>
                    </a:cubicBezTo>
                    <a:lnTo>
                      <a:pt x="18121" y="29063"/>
                    </a:lnTo>
                    <a:cubicBezTo>
                      <a:pt x="18157" y="29111"/>
                      <a:pt x="18193" y="29170"/>
                      <a:pt x="18241" y="29206"/>
                    </a:cubicBezTo>
                    <a:lnTo>
                      <a:pt x="19229" y="30206"/>
                    </a:lnTo>
                    <a:cubicBezTo>
                      <a:pt x="20157" y="31129"/>
                      <a:pt x="21369" y="31590"/>
                      <a:pt x="22580" y="31590"/>
                    </a:cubicBezTo>
                    <a:cubicBezTo>
                      <a:pt x="23792" y="31590"/>
                      <a:pt x="25003" y="31129"/>
                      <a:pt x="25932" y="30206"/>
                    </a:cubicBezTo>
                    <a:lnTo>
                      <a:pt x="26920" y="29206"/>
                    </a:lnTo>
                    <a:cubicBezTo>
                      <a:pt x="26968" y="29170"/>
                      <a:pt x="27004" y="29111"/>
                      <a:pt x="27039" y="29063"/>
                    </a:cubicBezTo>
                    <a:lnTo>
                      <a:pt x="37779" y="29063"/>
                    </a:lnTo>
                    <a:cubicBezTo>
                      <a:pt x="41863" y="29063"/>
                      <a:pt x="45172" y="25753"/>
                      <a:pt x="45172" y="21669"/>
                    </a:cubicBezTo>
                    <a:lnTo>
                      <a:pt x="45172" y="2846"/>
                    </a:lnTo>
                    <a:cubicBezTo>
                      <a:pt x="45172" y="1274"/>
                      <a:pt x="43899" y="0"/>
                      <a:pt x="42327" y="0"/>
                    </a:cubicBezTo>
                    <a:close/>
                  </a:path>
                </a:pathLst>
              </a:cu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98" name="Google Shape;290;p18">
                <a:extLst>
                  <a:ext uri="{FF2B5EF4-FFF2-40B4-BE49-F238E27FC236}">
                    <a16:creationId xmlns:a16="http://schemas.microsoft.com/office/drawing/2014/main" id="{6367E05B-6761-1625-2216-C16EF1280EDD}"/>
                  </a:ext>
                </a:extLst>
              </p:cNvPr>
              <p:cNvSpPr txBox="1"/>
              <p:nvPr/>
            </p:nvSpPr>
            <p:spPr>
              <a:xfrm>
                <a:off x="3196504" y="1457525"/>
                <a:ext cx="1601165" cy="53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dirty="0">
                    <a:solidFill>
                      <a:srgbClr val="434343"/>
                    </a:solidFill>
                    <a:latin typeface="Roboto"/>
                    <a:ea typeface="Roboto"/>
                    <a:cs typeface="Roboto"/>
                    <a:sym typeface="Roboto"/>
                  </a:rPr>
                  <a:t>Elaboração de Análise de Impacto Regulatório</a:t>
                </a:r>
                <a:endParaRPr sz="1100" dirty="0">
                  <a:solidFill>
                    <a:srgbClr val="434343"/>
                  </a:solidFill>
                  <a:latin typeface="Roboto"/>
                  <a:ea typeface="Roboto"/>
                  <a:cs typeface="Roboto"/>
                  <a:sym typeface="Roboto"/>
                </a:endParaRPr>
              </a:p>
            </p:txBody>
          </p:sp>
          <p:sp>
            <p:nvSpPr>
              <p:cNvPr id="199" name="Google Shape;291;p18">
                <a:extLst>
                  <a:ext uri="{FF2B5EF4-FFF2-40B4-BE49-F238E27FC236}">
                    <a16:creationId xmlns:a16="http://schemas.microsoft.com/office/drawing/2014/main" id="{18D119C6-9057-851A-03E5-7AFE1C8ADDB9}"/>
                  </a:ext>
                </a:extLst>
              </p:cNvPr>
              <p:cNvSpPr/>
              <p:nvPr/>
            </p:nvSpPr>
            <p:spPr>
              <a:xfrm>
                <a:off x="3291048" y="1121000"/>
                <a:ext cx="1412334" cy="336536"/>
              </a:xfrm>
              <a:custGeom>
                <a:avLst/>
                <a:gdLst/>
                <a:ahLst/>
                <a:cxnLst/>
                <a:rect l="l" t="t" r="r" b="b"/>
                <a:pathLst>
                  <a:path w="45173" h="10764" extrusionOk="0">
                    <a:moveTo>
                      <a:pt x="2846" y="0"/>
                    </a:moveTo>
                    <a:cubicBezTo>
                      <a:pt x="1274" y="0"/>
                      <a:pt x="0" y="1274"/>
                      <a:pt x="0" y="2846"/>
                    </a:cubicBezTo>
                    <a:lnTo>
                      <a:pt x="0" y="10763"/>
                    </a:lnTo>
                    <a:lnTo>
                      <a:pt x="45172" y="10763"/>
                    </a:lnTo>
                    <a:lnTo>
                      <a:pt x="45172" y="2846"/>
                    </a:lnTo>
                    <a:cubicBezTo>
                      <a:pt x="45172" y="1274"/>
                      <a:pt x="43899" y="0"/>
                      <a:pt x="42327" y="0"/>
                    </a:cubicBezTo>
                    <a:close/>
                  </a:path>
                </a:pathLst>
              </a:custGeom>
              <a:solidFill>
                <a:srgbClr val="869FB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rgbClr val="FFFFFF"/>
                    </a:solidFill>
                    <a:latin typeface="Fira Sans Extra Condensed Medium"/>
                    <a:ea typeface="Fira Sans Extra Condensed Medium"/>
                    <a:cs typeface="Fira Sans Extra Condensed Medium"/>
                    <a:sym typeface="Fira Sans Extra Condensed Medium"/>
                  </a:rPr>
                  <a:t>MMA</a:t>
                </a:r>
                <a:endParaRPr sz="160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200" name="Google Shape;292;p18">
                <a:extLst>
                  <a:ext uri="{FF2B5EF4-FFF2-40B4-BE49-F238E27FC236}">
                    <a16:creationId xmlns:a16="http://schemas.microsoft.com/office/drawing/2014/main" id="{4A3F53BA-0A95-6F23-6F37-6E3681AC6F1D}"/>
                  </a:ext>
                </a:extLst>
              </p:cNvPr>
              <p:cNvSpPr/>
              <p:nvPr/>
            </p:nvSpPr>
            <p:spPr>
              <a:xfrm>
                <a:off x="3270598" y="2666519"/>
                <a:ext cx="534569" cy="170494"/>
              </a:xfrm>
              <a:custGeom>
                <a:avLst/>
                <a:gdLst/>
                <a:ahLst/>
                <a:cxnLst/>
                <a:rect l="l" t="t" r="r" b="b"/>
                <a:pathLst>
                  <a:path w="17098" h="7002" extrusionOk="0">
                    <a:moveTo>
                      <a:pt x="0" y="1"/>
                    </a:moveTo>
                    <a:lnTo>
                      <a:pt x="2798" y="3501"/>
                    </a:lnTo>
                    <a:lnTo>
                      <a:pt x="0" y="7002"/>
                    </a:lnTo>
                    <a:lnTo>
                      <a:pt x="14288" y="7002"/>
                    </a:lnTo>
                    <a:lnTo>
                      <a:pt x="17098" y="3501"/>
                    </a:lnTo>
                    <a:lnTo>
                      <a:pt x="14288" y="1"/>
                    </a:lnTo>
                    <a:close/>
                  </a:path>
                </a:pathLst>
              </a:custGeom>
              <a:solidFill>
                <a:srgbClr val="869FB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201" name="Google Shape;293;p18">
                <a:extLst>
                  <a:ext uri="{FF2B5EF4-FFF2-40B4-BE49-F238E27FC236}">
                    <a16:creationId xmlns:a16="http://schemas.microsoft.com/office/drawing/2014/main" id="{FBAE96B0-1B51-0926-87BB-0E6381F657FA}"/>
                  </a:ext>
                </a:extLst>
              </p:cNvPr>
              <p:cNvSpPr/>
              <p:nvPr/>
            </p:nvSpPr>
            <p:spPr>
              <a:xfrm>
                <a:off x="4085157" y="2666518"/>
                <a:ext cx="534569" cy="170494"/>
              </a:xfrm>
              <a:custGeom>
                <a:avLst/>
                <a:gdLst/>
                <a:ahLst/>
                <a:cxnLst/>
                <a:rect l="l" t="t" r="r" b="b"/>
                <a:pathLst>
                  <a:path w="17098" h="7002" extrusionOk="0">
                    <a:moveTo>
                      <a:pt x="0" y="1"/>
                    </a:moveTo>
                    <a:lnTo>
                      <a:pt x="2798" y="3501"/>
                    </a:lnTo>
                    <a:lnTo>
                      <a:pt x="0" y="7002"/>
                    </a:lnTo>
                    <a:lnTo>
                      <a:pt x="14288" y="7002"/>
                    </a:lnTo>
                    <a:lnTo>
                      <a:pt x="17098" y="3501"/>
                    </a:lnTo>
                    <a:lnTo>
                      <a:pt x="14288" y="1"/>
                    </a:lnTo>
                    <a:close/>
                  </a:path>
                </a:pathLst>
              </a:custGeom>
              <a:solidFill>
                <a:srgbClr val="869FB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202" name="Google Shape;294;p18">
                <a:extLst>
                  <a:ext uri="{FF2B5EF4-FFF2-40B4-BE49-F238E27FC236}">
                    <a16:creationId xmlns:a16="http://schemas.microsoft.com/office/drawing/2014/main" id="{31C4E3F6-3ECA-0625-BC1E-2D212F914027}"/>
                  </a:ext>
                </a:extLst>
              </p:cNvPr>
              <p:cNvSpPr/>
              <p:nvPr/>
            </p:nvSpPr>
            <p:spPr>
              <a:xfrm>
                <a:off x="3704258" y="2509046"/>
                <a:ext cx="585937" cy="484203"/>
              </a:xfrm>
              <a:custGeom>
                <a:avLst/>
                <a:gdLst/>
                <a:ahLst/>
                <a:cxnLst/>
                <a:rect l="l" t="t" r="r" b="b"/>
                <a:pathLst>
                  <a:path w="18741" h="18741" extrusionOk="0">
                    <a:moveTo>
                      <a:pt x="9370" y="0"/>
                    </a:moveTo>
                    <a:cubicBezTo>
                      <a:pt x="4191" y="0"/>
                      <a:pt x="0" y="4191"/>
                      <a:pt x="0" y="9370"/>
                    </a:cubicBezTo>
                    <a:cubicBezTo>
                      <a:pt x="0" y="14538"/>
                      <a:pt x="4191" y="18741"/>
                      <a:pt x="9370" y="18741"/>
                    </a:cubicBezTo>
                    <a:cubicBezTo>
                      <a:pt x="14550" y="18741"/>
                      <a:pt x="18741" y="14538"/>
                      <a:pt x="18741" y="9370"/>
                    </a:cubicBezTo>
                    <a:cubicBezTo>
                      <a:pt x="18741" y="4191"/>
                      <a:pt x="14550" y="0"/>
                      <a:pt x="9370" y="0"/>
                    </a:cubicBezTo>
                    <a:close/>
                  </a:path>
                </a:pathLst>
              </a:custGeom>
              <a:solidFill>
                <a:srgbClr val="869FB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203" name="Google Shape;295;p18">
                <a:extLst>
                  <a:ext uri="{FF2B5EF4-FFF2-40B4-BE49-F238E27FC236}">
                    <a16:creationId xmlns:a16="http://schemas.microsoft.com/office/drawing/2014/main" id="{54F6135A-0775-945F-1334-E6E02E0124AC}"/>
                  </a:ext>
                </a:extLst>
              </p:cNvPr>
              <p:cNvSpPr/>
              <p:nvPr/>
            </p:nvSpPr>
            <p:spPr>
              <a:xfrm>
                <a:off x="3779075" y="2570423"/>
                <a:ext cx="436303" cy="361447"/>
              </a:xfrm>
              <a:custGeom>
                <a:avLst/>
                <a:gdLst/>
                <a:ahLst/>
                <a:cxnLst/>
                <a:rect l="l" t="t" r="r" b="b"/>
                <a:pathLst>
                  <a:path w="13955" h="13955" extrusionOk="0">
                    <a:moveTo>
                      <a:pt x="6977" y="0"/>
                    </a:moveTo>
                    <a:cubicBezTo>
                      <a:pt x="3120" y="0"/>
                      <a:pt x="0" y="3120"/>
                      <a:pt x="0" y="6977"/>
                    </a:cubicBezTo>
                    <a:cubicBezTo>
                      <a:pt x="0" y="10823"/>
                      <a:pt x="3120" y="13954"/>
                      <a:pt x="6977" y="13954"/>
                    </a:cubicBezTo>
                    <a:cubicBezTo>
                      <a:pt x="10823" y="13954"/>
                      <a:pt x="13954" y="10823"/>
                      <a:pt x="13954" y="6977"/>
                    </a:cubicBezTo>
                    <a:cubicBezTo>
                      <a:pt x="13954" y="3120"/>
                      <a:pt x="10823" y="0"/>
                      <a:pt x="6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204" name="Google Shape;296;p18">
                <a:extLst>
                  <a:ext uri="{FF2B5EF4-FFF2-40B4-BE49-F238E27FC236}">
                    <a16:creationId xmlns:a16="http://schemas.microsoft.com/office/drawing/2014/main" id="{5F4A618E-0B5B-7DCB-EDA8-491E1686287D}"/>
                  </a:ext>
                </a:extLst>
              </p:cNvPr>
              <p:cNvSpPr/>
              <p:nvPr/>
            </p:nvSpPr>
            <p:spPr>
              <a:xfrm>
                <a:off x="3915500" y="2649127"/>
                <a:ext cx="163453" cy="204035"/>
              </a:xfrm>
              <a:custGeom>
                <a:avLst/>
                <a:gdLst/>
                <a:ahLst/>
                <a:cxnLst/>
                <a:rect l="l" t="t" r="r" b="b"/>
                <a:pathLst>
                  <a:path w="5228" h="6526" extrusionOk="0">
                    <a:moveTo>
                      <a:pt x="989" y="1"/>
                    </a:moveTo>
                    <a:cubicBezTo>
                      <a:pt x="453" y="1"/>
                      <a:pt x="1" y="441"/>
                      <a:pt x="1" y="989"/>
                    </a:cubicBezTo>
                    <a:cubicBezTo>
                      <a:pt x="1" y="1537"/>
                      <a:pt x="453" y="1977"/>
                      <a:pt x="989" y="1977"/>
                    </a:cubicBezTo>
                    <a:cubicBezTo>
                      <a:pt x="1251" y="1977"/>
                      <a:pt x="1489" y="1870"/>
                      <a:pt x="1668" y="1703"/>
                    </a:cubicBezTo>
                    <a:lnTo>
                      <a:pt x="3335" y="2870"/>
                    </a:lnTo>
                    <a:cubicBezTo>
                      <a:pt x="3275" y="2989"/>
                      <a:pt x="3251" y="3120"/>
                      <a:pt x="3251" y="3263"/>
                    </a:cubicBezTo>
                    <a:cubicBezTo>
                      <a:pt x="3251" y="3406"/>
                      <a:pt x="3275" y="3537"/>
                      <a:pt x="3335" y="3656"/>
                    </a:cubicBezTo>
                    <a:lnTo>
                      <a:pt x="1668" y="4823"/>
                    </a:lnTo>
                    <a:cubicBezTo>
                      <a:pt x="1489" y="4656"/>
                      <a:pt x="1251" y="4549"/>
                      <a:pt x="989" y="4549"/>
                    </a:cubicBezTo>
                    <a:cubicBezTo>
                      <a:pt x="453" y="4549"/>
                      <a:pt x="1" y="4989"/>
                      <a:pt x="1" y="5537"/>
                    </a:cubicBezTo>
                    <a:cubicBezTo>
                      <a:pt x="1" y="6085"/>
                      <a:pt x="453" y="6525"/>
                      <a:pt x="989" y="6525"/>
                    </a:cubicBezTo>
                    <a:cubicBezTo>
                      <a:pt x="1537" y="6525"/>
                      <a:pt x="1977" y="6085"/>
                      <a:pt x="1977" y="5537"/>
                    </a:cubicBezTo>
                    <a:cubicBezTo>
                      <a:pt x="1977" y="5394"/>
                      <a:pt x="1954" y="5263"/>
                      <a:pt x="1894" y="5144"/>
                    </a:cubicBezTo>
                    <a:lnTo>
                      <a:pt x="3561" y="3977"/>
                    </a:lnTo>
                    <a:cubicBezTo>
                      <a:pt x="3740" y="4144"/>
                      <a:pt x="3978" y="4251"/>
                      <a:pt x="4240" y="4251"/>
                    </a:cubicBezTo>
                    <a:cubicBezTo>
                      <a:pt x="4787" y="4251"/>
                      <a:pt x="5228" y="3811"/>
                      <a:pt x="5228" y="3263"/>
                    </a:cubicBezTo>
                    <a:cubicBezTo>
                      <a:pt x="5228" y="2715"/>
                      <a:pt x="4787" y="2275"/>
                      <a:pt x="4240" y="2275"/>
                    </a:cubicBezTo>
                    <a:cubicBezTo>
                      <a:pt x="3978" y="2275"/>
                      <a:pt x="3740" y="2382"/>
                      <a:pt x="3561" y="2549"/>
                    </a:cubicBezTo>
                    <a:lnTo>
                      <a:pt x="1894" y="1382"/>
                    </a:lnTo>
                    <a:cubicBezTo>
                      <a:pt x="1954" y="1263"/>
                      <a:pt x="1977" y="1132"/>
                      <a:pt x="1977" y="989"/>
                    </a:cubicBezTo>
                    <a:cubicBezTo>
                      <a:pt x="1977" y="441"/>
                      <a:pt x="1537" y="1"/>
                      <a:pt x="989" y="1"/>
                    </a:cubicBezTo>
                    <a:close/>
                  </a:path>
                </a:pathLst>
              </a:custGeom>
              <a:solidFill>
                <a:srgbClr val="869FB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grpSp>
        <p:grpSp>
          <p:nvGrpSpPr>
            <p:cNvPr id="114" name="Google Shape;297;p18">
              <a:extLst>
                <a:ext uri="{FF2B5EF4-FFF2-40B4-BE49-F238E27FC236}">
                  <a16:creationId xmlns:a16="http://schemas.microsoft.com/office/drawing/2014/main" id="{8C860D73-7E36-39D9-8876-708539E6A73E}"/>
                </a:ext>
              </a:extLst>
            </p:cNvPr>
            <p:cNvGrpSpPr/>
            <p:nvPr/>
          </p:nvGrpSpPr>
          <p:grpSpPr>
            <a:xfrm>
              <a:off x="3935713" y="1816050"/>
              <a:ext cx="1233047" cy="1671223"/>
              <a:chOff x="5545445" y="1121000"/>
              <a:chExt cx="1412709" cy="1914730"/>
            </a:xfrm>
          </p:grpSpPr>
          <p:sp>
            <p:nvSpPr>
              <p:cNvPr id="184" name="Google Shape;298;p18">
                <a:extLst>
                  <a:ext uri="{FF2B5EF4-FFF2-40B4-BE49-F238E27FC236}">
                    <a16:creationId xmlns:a16="http://schemas.microsoft.com/office/drawing/2014/main" id="{185EE35F-216C-9113-AF9D-6DF9489CA5B0}"/>
                  </a:ext>
                </a:extLst>
              </p:cNvPr>
              <p:cNvSpPr/>
              <p:nvPr/>
            </p:nvSpPr>
            <p:spPr>
              <a:xfrm>
                <a:off x="5649310" y="2641237"/>
                <a:ext cx="534569" cy="206227"/>
              </a:xfrm>
              <a:custGeom>
                <a:avLst/>
                <a:gdLst/>
                <a:ahLst/>
                <a:cxnLst/>
                <a:rect l="l" t="t" r="r" b="b"/>
                <a:pathLst>
                  <a:path w="17098" h="7002" extrusionOk="0">
                    <a:moveTo>
                      <a:pt x="0" y="1"/>
                    </a:moveTo>
                    <a:lnTo>
                      <a:pt x="2798" y="3501"/>
                    </a:lnTo>
                    <a:lnTo>
                      <a:pt x="0" y="7002"/>
                    </a:lnTo>
                    <a:lnTo>
                      <a:pt x="14288" y="7002"/>
                    </a:lnTo>
                    <a:lnTo>
                      <a:pt x="17098" y="3501"/>
                    </a:lnTo>
                    <a:lnTo>
                      <a:pt x="14288" y="1"/>
                    </a:lnTo>
                    <a:close/>
                  </a:path>
                </a:pathLst>
              </a:custGeom>
              <a:solidFill>
                <a:srgbClr val="EC3A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85" name="Google Shape;299;p18">
                <a:extLst>
                  <a:ext uri="{FF2B5EF4-FFF2-40B4-BE49-F238E27FC236}">
                    <a16:creationId xmlns:a16="http://schemas.microsoft.com/office/drawing/2014/main" id="{7811771D-7D9F-D82F-CB0F-94974788A609}"/>
                  </a:ext>
                </a:extLst>
              </p:cNvPr>
              <p:cNvSpPr/>
              <p:nvPr/>
            </p:nvSpPr>
            <p:spPr>
              <a:xfrm>
                <a:off x="6333322" y="2639055"/>
                <a:ext cx="534569" cy="206227"/>
              </a:xfrm>
              <a:custGeom>
                <a:avLst/>
                <a:gdLst/>
                <a:ahLst/>
                <a:cxnLst/>
                <a:rect l="l" t="t" r="r" b="b"/>
                <a:pathLst>
                  <a:path w="17098" h="7002" extrusionOk="0">
                    <a:moveTo>
                      <a:pt x="0" y="1"/>
                    </a:moveTo>
                    <a:lnTo>
                      <a:pt x="2798" y="3501"/>
                    </a:lnTo>
                    <a:lnTo>
                      <a:pt x="0" y="7002"/>
                    </a:lnTo>
                    <a:lnTo>
                      <a:pt x="14288" y="7002"/>
                    </a:lnTo>
                    <a:lnTo>
                      <a:pt x="17098" y="3501"/>
                    </a:lnTo>
                    <a:lnTo>
                      <a:pt x="14288" y="1"/>
                    </a:lnTo>
                    <a:close/>
                  </a:path>
                </a:pathLst>
              </a:custGeom>
              <a:solidFill>
                <a:srgbClr val="EC3A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86" name="Google Shape;300;p18">
                <a:extLst>
                  <a:ext uri="{FF2B5EF4-FFF2-40B4-BE49-F238E27FC236}">
                    <a16:creationId xmlns:a16="http://schemas.microsoft.com/office/drawing/2014/main" id="{49F38CC8-1A2C-6B82-DE26-E9122AB19591}"/>
                  </a:ext>
                </a:extLst>
              </p:cNvPr>
              <p:cNvSpPr/>
              <p:nvPr/>
            </p:nvSpPr>
            <p:spPr>
              <a:xfrm>
                <a:off x="6251992" y="1996915"/>
                <a:ext cx="31" cy="754581"/>
              </a:xfrm>
              <a:custGeom>
                <a:avLst/>
                <a:gdLst/>
                <a:ahLst/>
                <a:cxnLst/>
                <a:rect l="l" t="t" r="r" b="b"/>
                <a:pathLst>
                  <a:path w="1" h="24135" fill="none" extrusionOk="0">
                    <a:moveTo>
                      <a:pt x="0" y="24134"/>
                    </a:moveTo>
                    <a:lnTo>
                      <a:pt x="0" y="0"/>
                    </a:lnTo>
                  </a:path>
                </a:pathLst>
              </a:custGeom>
              <a:noFill/>
              <a:ln w="17850" cap="rnd" cmpd="sng">
                <a:solidFill>
                  <a:srgbClr val="9DB6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87" name="Google Shape;301;p18">
                <a:extLst>
                  <a:ext uri="{FF2B5EF4-FFF2-40B4-BE49-F238E27FC236}">
                    <a16:creationId xmlns:a16="http://schemas.microsoft.com/office/drawing/2014/main" id="{DC4721FE-7D04-DA62-AC39-D885BB3A9B73}"/>
                  </a:ext>
                </a:extLst>
              </p:cNvPr>
              <p:cNvSpPr/>
              <p:nvPr/>
            </p:nvSpPr>
            <p:spPr>
              <a:xfrm>
                <a:off x="5545445" y="1121000"/>
                <a:ext cx="1412709" cy="987693"/>
              </a:xfrm>
              <a:custGeom>
                <a:avLst/>
                <a:gdLst/>
                <a:ahLst/>
                <a:cxnLst/>
                <a:rect l="l" t="t" r="r" b="b"/>
                <a:pathLst>
                  <a:path w="45185" h="31591" extrusionOk="0">
                    <a:moveTo>
                      <a:pt x="2858" y="0"/>
                    </a:moveTo>
                    <a:cubicBezTo>
                      <a:pt x="1286" y="0"/>
                      <a:pt x="0" y="1274"/>
                      <a:pt x="0" y="2846"/>
                    </a:cubicBezTo>
                    <a:lnTo>
                      <a:pt x="0" y="21669"/>
                    </a:lnTo>
                    <a:cubicBezTo>
                      <a:pt x="0" y="25753"/>
                      <a:pt x="3310" y="29063"/>
                      <a:pt x="7406" y="29063"/>
                    </a:cubicBezTo>
                    <a:lnTo>
                      <a:pt x="18122" y="29063"/>
                    </a:lnTo>
                    <a:cubicBezTo>
                      <a:pt x="18169" y="29111"/>
                      <a:pt x="18193" y="29170"/>
                      <a:pt x="18241" y="29206"/>
                    </a:cubicBezTo>
                    <a:lnTo>
                      <a:pt x="19241" y="30206"/>
                    </a:lnTo>
                    <a:cubicBezTo>
                      <a:pt x="20164" y="31129"/>
                      <a:pt x="21375" y="31590"/>
                      <a:pt x="22587" y="31590"/>
                    </a:cubicBezTo>
                    <a:cubicBezTo>
                      <a:pt x="23798" y="31590"/>
                      <a:pt x="25009" y="31129"/>
                      <a:pt x="25932" y="30206"/>
                    </a:cubicBezTo>
                    <a:lnTo>
                      <a:pt x="26932" y="29206"/>
                    </a:lnTo>
                    <a:cubicBezTo>
                      <a:pt x="26980" y="29170"/>
                      <a:pt x="27016" y="29111"/>
                      <a:pt x="27051" y="29063"/>
                    </a:cubicBezTo>
                    <a:lnTo>
                      <a:pt x="37791" y="29063"/>
                    </a:lnTo>
                    <a:cubicBezTo>
                      <a:pt x="41875" y="29063"/>
                      <a:pt x="45185" y="25753"/>
                      <a:pt x="45185" y="21669"/>
                    </a:cubicBezTo>
                    <a:lnTo>
                      <a:pt x="45185" y="2846"/>
                    </a:lnTo>
                    <a:cubicBezTo>
                      <a:pt x="45185" y="1274"/>
                      <a:pt x="43911" y="0"/>
                      <a:pt x="42327" y="0"/>
                    </a:cubicBezTo>
                    <a:close/>
                  </a:path>
                </a:pathLst>
              </a:cu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88" name="Google Shape;302;p18">
                <a:extLst>
                  <a:ext uri="{FF2B5EF4-FFF2-40B4-BE49-F238E27FC236}">
                    <a16:creationId xmlns:a16="http://schemas.microsoft.com/office/drawing/2014/main" id="{CC2FA712-62FF-05E3-FBE5-C9EF18559BAE}"/>
                  </a:ext>
                </a:extLst>
              </p:cNvPr>
              <p:cNvSpPr/>
              <p:nvPr/>
            </p:nvSpPr>
            <p:spPr>
              <a:xfrm>
                <a:off x="5545445" y="1121000"/>
                <a:ext cx="1412709" cy="336536"/>
              </a:xfrm>
              <a:custGeom>
                <a:avLst/>
                <a:gdLst/>
                <a:ahLst/>
                <a:cxnLst/>
                <a:rect l="l" t="t" r="r" b="b"/>
                <a:pathLst>
                  <a:path w="45185" h="10764" extrusionOk="0">
                    <a:moveTo>
                      <a:pt x="2846" y="0"/>
                    </a:moveTo>
                    <a:cubicBezTo>
                      <a:pt x="1274" y="0"/>
                      <a:pt x="0" y="1274"/>
                      <a:pt x="0" y="2846"/>
                    </a:cubicBezTo>
                    <a:lnTo>
                      <a:pt x="0" y="10763"/>
                    </a:lnTo>
                    <a:lnTo>
                      <a:pt x="45185" y="10763"/>
                    </a:lnTo>
                    <a:lnTo>
                      <a:pt x="45185" y="2846"/>
                    </a:lnTo>
                    <a:cubicBezTo>
                      <a:pt x="45185" y="1274"/>
                      <a:pt x="43911" y="0"/>
                      <a:pt x="42339" y="0"/>
                    </a:cubicBezTo>
                    <a:close/>
                  </a:path>
                </a:pathLst>
              </a:custGeom>
              <a:solidFill>
                <a:srgbClr val="EC3A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rgbClr val="FFFFFF"/>
                    </a:solidFill>
                    <a:latin typeface="Fira Sans Extra Condensed Medium"/>
                    <a:ea typeface="Fira Sans Extra Condensed Medium"/>
                    <a:cs typeface="Fira Sans Extra Condensed Medium"/>
                    <a:sym typeface="Fira Sans Extra Condensed Medium"/>
                  </a:rPr>
                  <a:t>MMA</a:t>
                </a:r>
                <a:endParaRPr sz="160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89" name="Google Shape;303;p18">
                <a:extLst>
                  <a:ext uri="{FF2B5EF4-FFF2-40B4-BE49-F238E27FC236}">
                    <a16:creationId xmlns:a16="http://schemas.microsoft.com/office/drawing/2014/main" id="{09799D4C-3172-467C-D64E-CC04EE844B79}"/>
                  </a:ext>
                </a:extLst>
              </p:cNvPr>
              <p:cNvSpPr/>
              <p:nvPr/>
            </p:nvSpPr>
            <p:spPr>
              <a:xfrm>
                <a:off x="5959030" y="2449793"/>
                <a:ext cx="585937" cy="585937"/>
              </a:xfrm>
              <a:custGeom>
                <a:avLst/>
                <a:gdLst/>
                <a:ahLst/>
                <a:cxnLst/>
                <a:rect l="l" t="t" r="r" b="b"/>
                <a:pathLst>
                  <a:path w="18741" h="18741" extrusionOk="0">
                    <a:moveTo>
                      <a:pt x="9370" y="0"/>
                    </a:moveTo>
                    <a:cubicBezTo>
                      <a:pt x="4191" y="0"/>
                      <a:pt x="0" y="4191"/>
                      <a:pt x="0" y="9370"/>
                    </a:cubicBezTo>
                    <a:cubicBezTo>
                      <a:pt x="0" y="14538"/>
                      <a:pt x="4191" y="18741"/>
                      <a:pt x="9370" y="18741"/>
                    </a:cubicBezTo>
                    <a:cubicBezTo>
                      <a:pt x="14538" y="18741"/>
                      <a:pt x="18741" y="14538"/>
                      <a:pt x="18741" y="9370"/>
                    </a:cubicBezTo>
                    <a:cubicBezTo>
                      <a:pt x="18741" y="4191"/>
                      <a:pt x="14538" y="0"/>
                      <a:pt x="9370" y="0"/>
                    </a:cubicBezTo>
                    <a:close/>
                  </a:path>
                </a:pathLst>
              </a:custGeom>
              <a:solidFill>
                <a:srgbClr val="EC3A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90" name="Google Shape;304;p18">
                <a:extLst>
                  <a:ext uri="{FF2B5EF4-FFF2-40B4-BE49-F238E27FC236}">
                    <a16:creationId xmlns:a16="http://schemas.microsoft.com/office/drawing/2014/main" id="{EF13C739-8735-4EFE-8D94-10ADA194BA73}"/>
                  </a:ext>
                </a:extLst>
              </p:cNvPr>
              <p:cNvSpPr/>
              <p:nvPr/>
            </p:nvSpPr>
            <p:spPr>
              <a:xfrm>
                <a:off x="6033850" y="2524615"/>
                <a:ext cx="435928" cy="436303"/>
              </a:xfrm>
              <a:custGeom>
                <a:avLst/>
                <a:gdLst/>
                <a:ahLst/>
                <a:cxnLst/>
                <a:rect l="l" t="t" r="r" b="b"/>
                <a:pathLst>
                  <a:path w="13943" h="13955" extrusionOk="0">
                    <a:moveTo>
                      <a:pt x="6977" y="0"/>
                    </a:moveTo>
                    <a:cubicBezTo>
                      <a:pt x="3120" y="0"/>
                      <a:pt x="0" y="3120"/>
                      <a:pt x="0" y="6977"/>
                    </a:cubicBezTo>
                    <a:cubicBezTo>
                      <a:pt x="0" y="10823"/>
                      <a:pt x="3120" y="13954"/>
                      <a:pt x="6977" y="13954"/>
                    </a:cubicBezTo>
                    <a:cubicBezTo>
                      <a:pt x="10823" y="13954"/>
                      <a:pt x="13943" y="10823"/>
                      <a:pt x="13943" y="6977"/>
                    </a:cubicBezTo>
                    <a:cubicBezTo>
                      <a:pt x="13943" y="3120"/>
                      <a:pt x="10823" y="0"/>
                      <a:pt x="6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91" name="Google Shape;305;p18">
                <a:extLst>
                  <a:ext uri="{FF2B5EF4-FFF2-40B4-BE49-F238E27FC236}">
                    <a16:creationId xmlns:a16="http://schemas.microsoft.com/office/drawing/2014/main" id="{AB8BFB39-685D-3DEB-0FCE-FE9DB27368D5}"/>
                  </a:ext>
                </a:extLst>
              </p:cNvPr>
              <p:cNvSpPr/>
              <p:nvPr/>
            </p:nvSpPr>
            <p:spPr>
              <a:xfrm>
                <a:off x="6135839" y="2709611"/>
                <a:ext cx="116556" cy="116181"/>
              </a:xfrm>
              <a:custGeom>
                <a:avLst/>
                <a:gdLst/>
                <a:ahLst/>
                <a:cxnLst/>
                <a:rect l="l" t="t" r="r" b="b"/>
                <a:pathLst>
                  <a:path w="3728" h="3716" extrusionOk="0">
                    <a:moveTo>
                      <a:pt x="1846" y="1251"/>
                    </a:moveTo>
                    <a:cubicBezTo>
                      <a:pt x="2168" y="1251"/>
                      <a:pt x="2442" y="1513"/>
                      <a:pt x="2442" y="1834"/>
                    </a:cubicBezTo>
                    <a:cubicBezTo>
                      <a:pt x="2442" y="2168"/>
                      <a:pt x="2168" y="2430"/>
                      <a:pt x="1846" y="2430"/>
                    </a:cubicBezTo>
                    <a:cubicBezTo>
                      <a:pt x="1525" y="2430"/>
                      <a:pt x="1263" y="2168"/>
                      <a:pt x="1263" y="1834"/>
                    </a:cubicBezTo>
                    <a:cubicBezTo>
                      <a:pt x="1263" y="1513"/>
                      <a:pt x="1525" y="1251"/>
                      <a:pt x="1846" y="1251"/>
                    </a:cubicBezTo>
                    <a:close/>
                    <a:moveTo>
                      <a:pt x="1763" y="1"/>
                    </a:moveTo>
                    <a:cubicBezTo>
                      <a:pt x="1560" y="1"/>
                      <a:pt x="1334" y="155"/>
                      <a:pt x="1334" y="358"/>
                    </a:cubicBezTo>
                    <a:lnTo>
                      <a:pt x="1334" y="751"/>
                    </a:lnTo>
                    <a:lnTo>
                      <a:pt x="1096" y="477"/>
                    </a:lnTo>
                    <a:cubicBezTo>
                      <a:pt x="1025" y="405"/>
                      <a:pt x="935" y="370"/>
                      <a:pt x="846" y="370"/>
                    </a:cubicBezTo>
                    <a:cubicBezTo>
                      <a:pt x="757" y="370"/>
                      <a:pt x="667" y="405"/>
                      <a:pt x="596" y="477"/>
                    </a:cubicBezTo>
                    <a:lnTo>
                      <a:pt x="477" y="596"/>
                    </a:lnTo>
                    <a:cubicBezTo>
                      <a:pt x="334" y="739"/>
                      <a:pt x="334" y="941"/>
                      <a:pt x="477" y="1084"/>
                    </a:cubicBezTo>
                    <a:lnTo>
                      <a:pt x="763" y="1334"/>
                    </a:lnTo>
                    <a:lnTo>
                      <a:pt x="370" y="1334"/>
                    </a:lnTo>
                    <a:cubicBezTo>
                      <a:pt x="167" y="1334"/>
                      <a:pt x="1" y="1548"/>
                      <a:pt x="1" y="1751"/>
                    </a:cubicBezTo>
                    <a:lnTo>
                      <a:pt x="1" y="1929"/>
                    </a:lnTo>
                    <a:cubicBezTo>
                      <a:pt x="1" y="2132"/>
                      <a:pt x="167" y="2227"/>
                      <a:pt x="370" y="2227"/>
                    </a:cubicBezTo>
                    <a:lnTo>
                      <a:pt x="763" y="2227"/>
                    </a:lnTo>
                    <a:lnTo>
                      <a:pt x="489" y="2537"/>
                    </a:lnTo>
                    <a:cubicBezTo>
                      <a:pt x="346" y="2680"/>
                      <a:pt x="346" y="2918"/>
                      <a:pt x="489" y="3061"/>
                    </a:cubicBezTo>
                    <a:lnTo>
                      <a:pt x="608" y="3192"/>
                    </a:lnTo>
                    <a:cubicBezTo>
                      <a:pt x="679" y="3263"/>
                      <a:pt x="766" y="3299"/>
                      <a:pt x="852" y="3299"/>
                    </a:cubicBezTo>
                    <a:cubicBezTo>
                      <a:pt x="938" y="3299"/>
                      <a:pt x="1025" y="3263"/>
                      <a:pt x="1096" y="3192"/>
                    </a:cubicBezTo>
                    <a:lnTo>
                      <a:pt x="1334" y="2930"/>
                    </a:lnTo>
                    <a:lnTo>
                      <a:pt x="1334" y="3311"/>
                    </a:lnTo>
                    <a:cubicBezTo>
                      <a:pt x="1334" y="3513"/>
                      <a:pt x="1560" y="3715"/>
                      <a:pt x="1763" y="3715"/>
                    </a:cubicBezTo>
                    <a:lnTo>
                      <a:pt x="1941" y="3715"/>
                    </a:lnTo>
                    <a:cubicBezTo>
                      <a:pt x="2132" y="3715"/>
                      <a:pt x="2227" y="3513"/>
                      <a:pt x="2227" y="3311"/>
                    </a:cubicBezTo>
                    <a:lnTo>
                      <a:pt x="2227" y="2930"/>
                    </a:lnTo>
                    <a:lnTo>
                      <a:pt x="2537" y="3203"/>
                    </a:lnTo>
                    <a:cubicBezTo>
                      <a:pt x="2608" y="3275"/>
                      <a:pt x="2706" y="3311"/>
                      <a:pt x="2805" y="3311"/>
                    </a:cubicBezTo>
                    <a:cubicBezTo>
                      <a:pt x="2903" y="3311"/>
                      <a:pt x="3001" y="3275"/>
                      <a:pt x="3073" y="3203"/>
                    </a:cubicBezTo>
                    <a:lnTo>
                      <a:pt x="3204" y="3072"/>
                    </a:lnTo>
                    <a:cubicBezTo>
                      <a:pt x="3346" y="2930"/>
                      <a:pt x="3346" y="2680"/>
                      <a:pt x="3204" y="2537"/>
                    </a:cubicBezTo>
                    <a:lnTo>
                      <a:pt x="2942" y="2227"/>
                    </a:lnTo>
                    <a:lnTo>
                      <a:pt x="3323" y="2227"/>
                    </a:lnTo>
                    <a:cubicBezTo>
                      <a:pt x="3525" y="2227"/>
                      <a:pt x="3727" y="2132"/>
                      <a:pt x="3727" y="1929"/>
                    </a:cubicBezTo>
                    <a:lnTo>
                      <a:pt x="3727" y="1751"/>
                    </a:lnTo>
                    <a:cubicBezTo>
                      <a:pt x="3715" y="1548"/>
                      <a:pt x="3525" y="1334"/>
                      <a:pt x="3323" y="1334"/>
                    </a:cubicBezTo>
                    <a:lnTo>
                      <a:pt x="2942" y="1334"/>
                    </a:lnTo>
                    <a:lnTo>
                      <a:pt x="3215" y="1084"/>
                    </a:lnTo>
                    <a:cubicBezTo>
                      <a:pt x="3358" y="941"/>
                      <a:pt x="3358" y="727"/>
                      <a:pt x="3215" y="584"/>
                    </a:cubicBezTo>
                    <a:lnTo>
                      <a:pt x="3084" y="465"/>
                    </a:lnTo>
                    <a:cubicBezTo>
                      <a:pt x="3015" y="395"/>
                      <a:pt x="2916" y="362"/>
                      <a:pt x="2817" y="362"/>
                    </a:cubicBezTo>
                    <a:cubicBezTo>
                      <a:pt x="2714" y="362"/>
                      <a:pt x="2610" y="398"/>
                      <a:pt x="2537" y="465"/>
                    </a:cubicBezTo>
                    <a:lnTo>
                      <a:pt x="2227" y="751"/>
                    </a:lnTo>
                    <a:lnTo>
                      <a:pt x="2227" y="358"/>
                    </a:lnTo>
                    <a:cubicBezTo>
                      <a:pt x="2227" y="155"/>
                      <a:pt x="2132" y="1"/>
                      <a:pt x="1941" y="1"/>
                    </a:cubicBezTo>
                    <a:close/>
                  </a:path>
                </a:pathLst>
              </a:custGeom>
              <a:solidFill>
                <a:srgbClr val="EC3A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92" name="Google Shape;306;p18">
                <a:extLst>
                  <a:ext uri="{FF2B5EF4-FFF2-40B4-BE49-F238E27FC236}">
                    <a16:creationId xmlns:a16="http://schemas.microsoft.com/office/drawing/2014/main" id="{EC7D2C1A-F04A-F0C7-54D9-7077F9655EBA}"/>
                  </a:ext>
                </a:extLst>
              </p:cNvPr>
              <p:cNvSpPr/>
              <p:nvPr/>
            </p:nvSpPr>
            <p:spPr>
              <a:xfrm>
                <a:off x="6254586" y="2726343"/>
                <a:ext cx="113211" cy="112523"/>
              </a:xfrm>
              <a:custGeom>
                <a:avLst/>
                <a:gdLst/>
                <a:ahLst/>
                <a:cxnLst/>
                <a:rect l="l" t="t" r="r" b="b"/>
                <a:pathLst>
                  <a:path w="3621" h="3599" extrusionOk="0">
                    <a:moveTo>
                      <a:pt x="1824" y="1174"/>
                    </a:moveTo>
                    <a:cubicBezTo>
                      <a:pt x="2134" y="1174"/>
                      <a:pt x="2397" y="1411"/>
                      <a:pt x="2430" y="1728"/>
                    </a:cubicBezTo>
                    <a:cubicBezTo>
                      <a:pt x="2477" y="2073"/>
                      <a:pt x="2227" y="2383"/>
                      <a:pt x="1882" y="2418"/>
                    </a:cubicBezTo>
                    <a:cubicBezTo>
                      <a:pt x="1854" y="2422"/>
                      <a:pt x="1825" y="2424"/>
                      <a:pt x="1798" y="2424"/>
                    </a:cubicBezTo>
                    <a:cubicBezTo>
                      <a:pt x="1488" y="2424"/>
                      <a:pt x="1224" y="2188"/>
                      <a:pt x="1191" y="1871"/>
                    </a:cubicBezTo>
                    <a:cubicBezTo>
                      <a:pt x="1144" y="1525"/>
                      <a:pt x="1394" y="1216"/>
                      <a:pt x="1739" y="1180"/>
                    </a:cubicBezTo>
                    <a:cubicBezTo>
                      <a:pt x="1768" y="1176"/>
                      <a:pt x="1796" y="1174"/>
                      <a:pt x="1824" y="1174"/>
                    </a:cubicBezTo>
                    <a:close/>
                    <a:moveTo>
                      <a:pt x="1640" y="0"/>
                    </a:moveTo>
                    <a:cubicBezTo>
                      <a:pt x="1634" y="0"/>
                      <a:pt x="1627" y="1"/>
                      <a:pt x="1620" y="1"/>
                    </a:cubicBezTo>
                    <a:cubicBezTo>
                      <a:pt x="1489" y="13"/>
                      <a:pt x="1394" y="132"/>
                      <a:pt x="1406" y="263"/>
                    </a:cubicBezTo>
                    <a:lnTo>
                      <a:pt x="1465" y="716"/>
                    </a:lnTo>
                    <a:cubicBezTo>
                      <a:pt x="1322" y="763"/>
                      <a:pt x="1203" y="835"/>
                      <a:pt x="1096" y="930"/>
                    </a:cubicBezTo>
                    <a:lnTo>
                      <a:pt x="727" y="632"/>
                    </a:lnTo>
                    <a:cubicBezTo>
                      <a:pt x="687" y="598"/>
                      <a:pt x="639" y="582"/>
                      <a:pt x="591" y="582"/>
                    </a:cubicBezTo>
                    <a:cubicBezTo>
                      <a:pt x="523" y="582"/>
                      <a:pt x="454" y="613"/>
                      <a:pt x="406" y="668"/>
                    </a:cubicBezTo>
                    <a:cubicBezTo>
                      <a:pt x="322" y="763"/>
                      <a:pt x="334" y="918"/>
                      <a:pt x="441" y="990"/>
                    </a:cubicBezTo>
                    <a:lnTo>
                      <a:pt x="799" y="1287"/>
                    </a:lnTo>
                    <a:cubicBezTo>
                      <a:pt x="739" y="1406"/>
                      <a:pt x="691" y="1549"/>
                      <a:pt x="679" y="1692"/>
                    </a:cubicBezTo>
                    <a:lnTo>
                      <a:pt x="215" y="1740"/>
                    </a:lnTo>
                    <a:cubicBezTo>
                      <a:pt x="96" y="1752"/>
                      <a:pt x="1" y="1871"/>
                      <a:pt x="13" y="1990"/>
                    </a:cubicBezTo>
                    <a:cubicBezTo>
                      <a:pt x="24" y="2113"/>
                      <a:pt x="131" y="2205"/>
                      <a:pt x="253" y="2205"/>
                    </a:cubicBezTo>
                    <a:cubicBezTo>
                      <a:pt x="260" y="2205"/>
                      <a:pt x="267" y="2205"/>
                      <a:pt x="275" y="2204"/>
                    </a:cubicBezTo>
                    <a:lnTo>
                      <a:pt x="727" y="2145"/>
                    </a:lnTo>
                    <a:cubicBezTo>
                      <a:pt x="775" y="2287"/>
                      <a:pt x="846" y="2407"/>
                      <a:pt x="941" y="2514"/>
                    </a:cubicBezTo>
                    <a:lnTo>
                      <a:pt x="644" y="2883"/>
                    </a:lnTo>
                    <a:cubicBezTo>
                      <a:pt x="560" y="2978"/>
                      <a:pt x="584" y="3121"/>
                      <a:pt x="679" y="3204"/>
                    </a:cubicBezTo>
                    <a:cubicBezTo>
                      <a:pt x="721" y="3241"/>
                      <a:pt x="772" y="3259"/>
                      <a:pt x="823" y="3259"/>
                    </a:cubicBezTo>
                    <a:cubicBezTo>
                      <a:pt x="888" y="3259"/>
                      <a:pt x="954" y="3229"/>
                      <a:pt x="1001" y="3169"/>
                    </a:cubicBezTo>
                    <a:lnTo>
                      <a:pt x="1299" y="2811"/>
                    </a:lnTo>
                    <a:cubicBezTo>
                      <a:pt x="1418" y="2871"/>
                      <a:pt x="1561" y="2918"/>
                      <a:pt x="1703" y="2930"/>
                    </a:cubicBezTo>
                    <a:lnTo>
                      <a:pt x="1751" y="3395"/>
                    </a:lnTo>
                    <a:cubicBezTo>
                      <a:pt x="1762" y="3507"/>
                      <a:pt x="1869" y="3598"/>
                      <a:pt x="1981" y="3598"/>
                    </a:cubicBezTo>
                    <a:cubicBezTo>
                      <a:pt x="1988" y="3598"/>
                      <a:pt x="1994" y="3598"/>
                      <a:pt x="2001" y="3597"/>
                    </a:cubicBezTo>
                    <a:cubicBezTo>
                      <a:pt x="2132" y="3585"/>
                      <a:pt x="2227" y="3466"/>
                      <a:pt x="2215" y="3335"/>
                    </a:cubicBezTo>
                    <a:lnTo>
                      <a:pt x="2156" y="2883"/>
                    </a:lnTo>
                    <a:cubicBezTo>
                      <a:pt x="2299" y="2835"/>
                      <a:pt x="2418" y="2764"/>
                      <a:pt x="2525" y="2668"/>
                    </a:cubicBezTo>
                    <a:lnTo>
                      <a:pt x="2894" y="2966"/>
                    </a:lnTo>
                    <a:cubicBezTo>
                      <a:pt x="2934" y="3001"/>
                      <a:pt x="2982" y="3017"/>
                      <a:pt x="3031" y="3017"/>
                    </a:cubicBezTo>
                    <a:cubicBezTo>
                      <a:pt x="3098" y="3017"/>
                      <a:pt x="3167" y="2986"/>
                      <a:pt x="3216" y="2930"/>
                    </a:cubicBezTo>
                    <a:cubicBezTo>
                      <a:pt x="3299" y="2835"/>
                      <a:pt x="3287" y="2680"/>
                      <a:pt x="3180" y="2609"/>
                    </a:cubicBezTo>
                    <a:lnTo>
                      <a:pt x="2823" y="2311"/>
                    </a:lnTo>
                    <a:cubicBezTo>
                      <a:pt x="2882" y="2192"/>
                      <a:pt x="2930" y="2049"/>
                      <a:pt x="2942" y="1906"/>
                    </a:cubicBezTo>
                    <a:lnTo>
                      <a:pt x="3406" y="1859"/>
                    </a:lnTo>
                    <a:cubicBezTo>
                      <a:pt x="3525" y="1847"/>
                      <a:pt x="3620" y="1728"/>
                      <a:pt x="3608" y="1609"/>
                    </a:cubicBezTo>
                    <a:cubicBezTo>
                      <a:pt x="3598" y="1491"/>
                      <a:pt x="3501" y="1403"/>
                      <a:pt x="3387" y="1403"/>
                    </a:cubicBezTo>
                    <a:cubicBezTo>
                      <a:pt x="3374" y="1403"/>
                      <a:pt x="3360" y="1404"/>
                      <a:pt x="3346" y="1406"/>
                    </a:cubicBezTo>
                    <a:lnTo>
                      <a:pt x="2894" y="1454"/>
                    </a:lnTo>
                    <a:cubicBezTo>
                      <a:pt x="2846" y="1311"/>
                      <a:pt x="2775" y="1192"/>
                      <a:pt x="2680" y="1085"/>
                    </a:cubicBezTo>
                    <a:lnTo>
                      <a:pt x="2977" y="716"/>
                    </a:lnTo>
                    <a:cubicBezTo>
                      <a:pt x="3061" y="621"/>
                      <a:pt x="3037" y="478"/>
                      <a:pt x="2942" y="394"/>
                    </a:cubicBezTo>
                    <a:cubicBezTo>
                      <a:pt x="2902" y="360"/>
                      <a:pt x="2852" y="343"/>
                      <a:pt x="2801" y="343"/>
                    </a:cubicBezTo>
                    <a:cubicBezTo>
                      <a:pt x="2732" y="343"/>
                      <a:pt x="2662" y="375"/>
                      <a:pt x="2620" y="430"/>
                    </a:cubicBezTo>
                    <a:lnTo>
                      <a:pt x="2323" y="787"/>
                    </a:lnTo>
                    <a:cubicBezTo>
                      <a:pt x="2203" y="728"/>
                      <a:pt x="2061" y="680"/>
                      <a:pt x="1918" y="668"/>
                    </a:cubicBezTo>
                    <a:lnTo>
                      <a:pt x="1870" y="204"/>
                    </a:lnTo>
                    <a:cubicBezTo>
                      <a:pt x="1859" y="92"/>
                      <a:pt x="1752" y="0"/>
                      <a:pt x="1640" y="0"/>
                    </a:cubicBezTo>
                    <a:close/>
                  </a:path>
                </a:pathLst>
              </a:custGeom>
              <a:solidFill>
                <a:srgbClr val="EC3A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93" name="Google Shape;307;p18">
                <a:extLst>
                  <a:ext uri="{FF2B5EF4-FFF2-40B4-BE49-F238E27FC236}">
                    <a16:creationId xmlns:a16="http://schemas.microsoft.com/office/drawing/2014/main" id="{C4F6B410-0FD6-8D8B-8C8E-2FA781A61215}"/>
                  </a:ext>
                </a:extLst>
              </p:cNvPr>
              <p:cNvSpPr/>
              <p:nvPr/>
            </p:nvSpPr>
            <p:spPr>
              <a:xfrm>
                <a:off x="6264279" y="2685039"/>
                <a:ext cx="12317" cy="12317"/>
              </a:xfrm>
              <a:custGeom>
                <a:avLst/>
                <a:gdLst/>
                <a:ahLst/>
                <a:cxnLst/>
                <a:rect l="l" t="t" r="r" b="b"/>
                <a:pathLst>
                  <a:path w="394" h="394" extrusionOk="0">
                    <a:moveTo>
                      <a:pt x="203" y="1"/>
                    </a:moveTo>
                    <a:cubicBezTo>
                      <a:pt x="96" y="1"/>
                      <a:pt x="0" y="84"/>
                      <a:pt x="0" y="203"/>
                    </a:cubicBezTo>
                    <a:cubicBezTo>
                      <a:pt x="0" y="310"/>
                      <a:pt x="96" y="394"/>
                      <a:pt x="203" y="394"/>
                    </a:cubicBezTo>
                    <a:cubicBezTo>
                      <a:pt x="310" y="394"/>
                      <a:pt x="393" y="310"/>
                      <a:pt x="393" y="203"/>
                    </a:cubicBezTo>
                    <a:cubicBezTo>
                      <a:pt x="393" y="84"/>
                      <a:pt x="310" y="1"/>
                      <a:pt x="203" y="1"/>
                    </a:cubicBezTo>
                    <a:close/>
                  </a:path>
                </a:pathLst>
              </a:custGeom>
              <a:solidFill>
                <a:srgbClr val="EC3A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94" name="Google Shape;308;p18">
                <a:extLst>
                  <a:ext uri="{FF2B5EF4-FFF2-40B4-BE49-F238E27FC236}">
                    <a16:creationId xmlns:a16="http://schemas.microsoft.com/office/drawing/2014/main" id="{9E94D150-A55A-D353-ACDF-A9A9F4E6C86F}"/>
                  </a:ext>
                </a:extLst>
              </p:cNvPr>
              <p:cNvSpPr/>
              <p:nvPr/>
            </p:nvSpPr>
            <p:spPr>
              <a:xfrm>
                <a:off x="6225197" y="2646706"/>
                <a:ext cx="90856" cy="89011"/>
              </a:xfrm>
              <a:custGeom>
                <a:avLst/>
                <a:gdLst/>
                <a:ahLst/>
                <a:cxnLst/>
                <a:rect l="l" t="t" r="r" b="b"/>
                <a:pathLst>
                  <a:path w="2906" h="2847" extrusionOk="0">
                    <a:moveTo>
                      <a:pt x="1457" y="681"/>
                    </a:moveTo>
                    <a:cubicBezTo>
                      <a:pt x="1555" y="681"/>
                      <a:pt x="1655" y="700"/>
                      <a:pt x="1750" y="739"/>
                    </a:cubicBezTo>
                    <a:cubicBezTo>
                      <a:pt x="2120" y="905"/>
                      <a:pt x="2298" y="1346"/>
                      <a:pt x="2131" y="1715"/>
                    </a:cubicBezTo>
                    <a:cubicBezTo>
                      <a:pt x="2007" y="2000"/>
                      <a:pt x="1728" y="2165"/>
                      <a:pt x="1441" y="2165"/>
                    </a:cubicBezTo>
                    <a:cubicBezTo>
                      <a:pt x="1345" y="2165"/>
                      <a:pt x="1248" y="2147"/>
                      <a:pt x="1155" y="2108"/>
                    </a:cubicBezTo>
                    <a:cubicBezTo>
                      <a:pt x="774" y="1941"/>
                      <a:pt x="607" y="1501"/>
                      <a:pt x="774" y="1132"/>
                    </a:cubicBezTo>
                    <a:cubicBezTo>
                      <a:pt x="890" y="846"/>
                      <a:pt x="1166" y="681"/>
                      <a:pt x="1457" y="681"/>
                    </a:cubicBezTo>
                    <a:close/>
                    <a:moveTo>
                      <a:pt x="960" y="1"/>
                    </a:moveTo>
                    <a:cubicBezTo>
                      <a:pt x="937" y="1"/>
                      <a:pt x="915" y="4"/>
                      <a:pt x="893" y="12"/>
                    </a:cubicBezTo>
                    <a:cubicBezTo>
                      <a:pt x="798" y="48"/>
                      <a:pt x="750" y="167"/>
                      <a:pt x="786" y="262"/>
                    </a:cubicBezTo>
                    <a:lnTo>
                      <a:pt x="929" y="632"/>
                    </a:lnTo>
                    <a:cubicBezTo>
                      <a:pt x="834" y="691"/>
                      <a:pt x="738" y="774"/>
                      <a:pt x="667" y="870"/>
                    </a:cubicBezTo>
                    <a:lnTo>
                      <a:pt x="310" y="715"/>
                    </a:lnTo>
                    <a:cubicBezTo>
                      <a:pt x="286" y="706"/>
                      <a:pt x="261" y="701"/>
                      <a:pt x="236" y="701"/>
                    </a:cubicBezTo>
                    <a:cubicBezTo>
                      <a:pt x="160" y="701"/>
                      <a:pt x="87" y="742"/>
                      <a:pt x="60" y="822"/>
                    </a:cubicBezTo>
                    <a:cubicBezTo>
                      <a:pt x="12" y="917"/>
                      <a:pt x="60" y="1024"/>
                      <a:pt x="155" y="1072"/>
                    </a:cubicBezTo>
                    <a:lnTo>
                      <a:pt x="512" y="1227"/>
                    </a:lnTo>
                    <a:cubicBezTo>
                      <a:pt x="488" y="1346"/>
                      <a:pt x="488" y="1465"/>
                      <a:pt x="512" y="1584"/>
                    </a:cubicBezTo>
                    <a:lnTo>
                      <a:pt x="143" y="1727"/>
                    </a:lnTo>
                    <a:cubicBezTo>
                      <a:pt x="48" y="1763"/>
                      <a:pt x="0" y="1882"/>
                      <a:pt x="36" y="1977"/>
                    </a:cubicBezTo>
                    <a:cubicBezTo>
                      <a:pt x="62" y="2056"/>
                      <a:pt x="134" y="2103"/>
                      <a:pt x="208" y="2103"/>
                    </a:cubicBezTo>
                    <a:cubicBezTo>
                      <a:pt x="234" y="2103"/>
                      <a:pt x="261" y="2097"/>
                      <a:pt x="286" y="2084"/>
                    </a:cubicBezTo>
                    <a:lnTo>
                      <a:pt x="655" y="1941"/>
                    </a:lnTo>
                    <a:cubicBezTo>
                      <a:pt x="715" y="2048"/>
                      <a:pt x="798" y="2132"/>
                      <a:pt x="905" y="2203"/>
                    </a:cubicBezTo>
                    <a:lnTo>
                      <a:pt x="738" y="2560"/>
                    </a:lnTo>
                    <a:cubicBezTo>
                      <a:pt x="703" y="2656"/>
                      <a:pt x="750" y="2775"/>
                      <a:pt x="846" y="2810"/>
                    </a:cubicBezTo>
                    <a:cubicBezTo>
                      <a:pt x="871" y="2823"/>
                      <a:pt x="898" y="2829"/>
                      <a:pt x="925" y="2829"/>
                    </a:cubicBezTo>
                    <a:cubicBezTo>
                      <a:pt x="999" y="2829"/>
                      <a:pt x="1069" y="2785"/>
                      <a:pt x="1096" y="2715"/>
                    </a:cubicBezTo>
                    <a:lnTo>
                      <a:pt x="1250" y="2358"/>
                    </a:lnTo>
                    <a:cubicBezTo>
                      <a:pt x="1310" y="2370"/>
                      <a:pt x="1369" y="2376"/>
                      <a:pt x="1429" y="2376"/>
                    </a:cubicBezTo>
                    <a:cubicBezTo>
                      <a:pt x="1489" y="2376"/>
                      <a:pt x="1548" y="2370"/>
                      <a:pt x="1608" y="2358"/>
                    </a:cubicBezTo>
                    <a:lnTo>
                      <a:pt x="1750" y="2727"/>
                    </a:lnTo>
                    <a:cubicBezTo>
                      <a:pt x="1787" y="2801"/>
                      <a:pt x="1860" y="2846"/>
                      <a:pt x="1935" y="2846"/>
                    </a:cubicBezTo>
                    <a:cubicBezTo>
                      <a:pt x="1957" y="2846"/>
                      <a:pt x="1979" y="2842"/>
                      <a:pt x="2000" y="2834"/>
                    </a:cubicBezTo>
                    <a:cubicBezTo>
                      <a:pt x="2108" y="2798"/>
                      <a:pt x="2155" y="2679"/>
                      <a:pt x="2120" y="2584"/>
                    </a:cubicBezTo>
                    <a:lnTo>
                      <a:pt x="1977" y="2215"/>
                    </a:lnTo>
                    <a:cubicBezTo>
                      <a:pt x="2072" y="2156"/>
                      <a:pt x="2155" y="2072"/>
                      <a:pt x="2227" y="1977"/>
                    </a:cubicBezTo>
                    <a:lnTo>
                      <a:pt x="2584" y="2132"/>
                    </a:lnTo>
                    <a:cubicBezTo>
                      <a:pt x="2608" y="2141"/>
                      <a:pt x="2633" y="2145"/>
                      <a:pt x="2658" y="2145"/>
                    </a:cubicBezTo>
                    <a:cubicBezTo>
                      <a:pt x="2734" y="2145"/>
                      <a:pt x="2810" y="2105"/>
                      <a:pt x="2846" y="2025"/>
                    </a:cubicBezTo>
                    <a:cubicBezTo>
                      <a:pt x="2882" y="1929"/>
                      <a:pt x="2834" y="1822"/>
                      <a:pt x="2739" y="1775"/>
                    </a:cubicBezTo>
                    <a:lnTo>
                      <a:pt x="2381" y="1620"/>
                    </a:lnTo>
                    <a:cubicBezTo>
                      <a:pt x="2405" y="1501"/>
                      <a:pt x="2405" y="1382"/>
                      <a:pt x="2393" y="1263"/>
                    </a:cubicBezTo>
                    <a:lnTo>
                      <a:pt x="2751" y="1120"/>
                    </a:lnTo>
                    <a:cubicBezTo>
                      <a:pt x="2858" y="1084"/>
                      <a:pt x="2905" y="965"/>
                      <a:pt x="2858" y="870"/>
                    </a:cubicBezTo>
                    <a:cubicBezTo>
                      <a:pt x="2831" y="791"/>
                      <a:pt x="2766" y="744"/>
                      <a:pt x="2691" y="744"/>
                    </a:cubicBezTo>
                    <a:cubicBezTo>
                      <a:pt x="2664" y="744"/>
                      <a:pt x="2636" y="750"/>
                      <a:pt x="2608" y="763"/>
                    </a:cubicBezTo>
                    <a:lnTo>
                      <a:pt x="2251" y="905"/>
                    </a:lnTo>
                    <a:cubicBezTo>
                      <a:pt x="2179" y="798"/>
                      <a:pt x="2096" y="715"/>
                      <a:pt x="2000" y="643"/>
                    </a:cubicBezTo>
                    <a:lnTo>
                      <a:pt x="2155" y="286"/>
                    </a:lnTo>
                    <a:cubicBezTo>
                      <a:pt x="2203" y="191"/>
                      <a:pt x="2155" y="72"/>
                      <a:pt x="2060" y="36"/>
                    </a:cubicBezTo>
                    <a:cubicBezTo>
                      <a:pt x="2031" y="23"/>
                      <a:pt x="2003" y="18"/>
                      <a:pt x="1975" y="18"/>
                    </a:cubicBezTo>
                    <a:cubicBezTo>
                      <a:pt x="1900" y="18"/>
                      <a:pt x="1833" y="62"/>
                      <a:pt x="1798" y="131"/>
                    </a:cubicBezTo>
                    <a:lnTo>
                      <a:pt x="1643" y="489"/>
                    </a:lnTo>
                    <a:cubicBezTo>
                      <a:pt x="1584" y="477"/>
                      <a:pt x="1524" y="471"/>
                      <a:pt x="1465" y="471"/>
                    </a:cubicBezTo>
                    <a:cubicBezTo>
                      <a:pt x="1405" y="471"/>
                      <a:pt x="1346" y="477"/>
                      <a:pt x="1286" y="489"/>
                    </a:cubicBezTo>
                    <a:lnTo>
                      <a:pt x="1143" y="120"/>
                    </a:lnTo>
                    <a:cubicBezTo>
                      <a:pt x="1116" y="46"/>
                      <a:pt x="1038" y="1"/>
                      <a:pt x="960" y="1"/>
                    </a:cubicBezTo>
                    <a:close/>
                  </a:path>
                </a:pathLst>
              </a:custGeom>
              <a:solidFill>
                <a:srgbClr val="EC3A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95" name="Google Shape;309;p18">
                <a:extLst>
                  <a:ext uri="{FF2B5EF4-FFF2-40B4-BE49-F238E27FC236}">
                    <a16:creationId xmlns:a16="http://schemas.microsoft.com/office/drawing/2014/main" id="{DDD1A732-73D9-F6CB-FB02-77EA65EC2277}"/>
                  </a:ext>
                </a:extLst>
              </p:cNvPr>
              <p:cNvSpPr txBox="1"/>
              <p:nvPr/>
            </p:nvSpPr>
            <p:spPr>
              <a:xfrm>
                <a:off x="5639763" y="1457525"/>
                <a:ext cx="1224000" cy="53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BR" sz="1100" dirty="0">
                    <a:solidFill>
                      <a:srgbClr val="434343"/>
                    </a:solidFill>
                    <a:latin typeface="Roboto"/>
                    <a:ea typeface="Roboto"/>
                    <a:cs typeface="Roboto"/>
                    <a:sym typeface="Roboto"/>
                  </a:rPr>
                  <a:t>Submissão ao </a:t>
                </a:r>
                <a:r>
                  <a:rPr lang="pt-BR" sz="1100" dirty="0" err="1">
                    <a:solidFill>
                      <a:srgbClr val="434343"/>
                    </a:solidFill>
                    <a:latin typeface="Roboto"/>
                    <a:ea typeface="Roboto"/>
                    <a:cs typeface="Roboto"/>
                    <a:sym typeface="Roboto"/>
                  </a:rPr>
                  <a:t>DConama</a:t>
                </a:r>
                <a:endParaRPr sz="1100" dirty="0">
                  <a:solidFill>
                    <a:srgbClr val="434343"/>
                  </a:solidFill>
                  <a:latin typeface="Roboto"/>
                  <a:ea typeface="Roboto"/>
                  <a:cs typeface="Roboto"/>
                  <a:sym typeface="Roboto"/>
                </a:endParaRPr>
              </a:p>
            </p:txBody>
          </p:sp>
        </p:grpSp>
        <p:grpSp>
          <p:nvGrpSpPr>
            <p:cNvPr id="115" name="Google Shape;310;p18">
              <a:extLst>
                <a:ext uri="{FF2B5EF4-FFF2-40B4-BE49-F238E27FC236}">
                  <a16:creationId xmlns:a16="http://schemas.microsoft.com/office/drawing/2014/main" id="{A8351DFC-52E0-9E1D-EEE3-689A8EFB39E2}"/>
                </a:ext>
              </a:extLst>
            </p:cNvPr>
            <p:cNvGrpSpPr/>
            <p:nvPr/>
          </p:nvGrpSpPr>
          <p:grpSpPr>
            <a:xfrm>
              <a:off x="934740" y="2976114"/>
              <a:ext cx="1353249" cy="1882883"/>
              <a:chOff x="2106926" y="2489252"/>
              <a:chExt cx="1550425" cy="1898338"/>
            </a:xfrm>
          </p:grpSpPr>
          <p:sp>
            <p:nvSpPr>
              <p:cNvPr id="170" name="Google Shape;311;p18">
                <a:extLst>
                  <a:ext uri="{FF2B5EF4-FFF2-40B4-BE49-F238E27FC236}">
                    <a16:creationId xmlns:a16="http://schemas.microsoft.com/office/drawing/2014/main" id="{41483B2C-18ED-A944-9FEB-BC59BFC6E2AA}"/>
                  </a:ext>
                </a:extLst>
              </p:cNvPr>
              <p:cNvSpPr/>
              <p:nvPr/>
            </p:nvSpPr>
            <p:spPr>
              <a:xfrm>
                <a:off x="2246688" y="2655949"/>
                <a:ext cx="534944" cy="181477"/>
              </a:xfrm>
              <a:custGeom>
                <a:avLst/>
                <a:gdLst/>
                <a:ahLst/>
                <a:cxnLst/>
                <a:rect l="l" t="t" r="r" b="b"/>
                <a:pathLst>
                  <a:path w="17110" h="7002" extrusionOk="0">
                    <a:moveTo>
                      <a:pt x="1" y="1"/>
                    </a:moveTo>
                    <a:lnTo>
                      <a:pt x="2811" y="3501"/>
                    </a:lnTo>
                    <a:lnTo>
                      <a:pt x="1" y="7002"/>
                    </a:lnTo>
                    <a:lnTo>
                      <a:pt x="14300" y="7002"/>
                    </a:lnTo>
                    <a:lnTo>
                      <a:pt x="17110" y="3501"/>
                    </a:lnTo>
                    <a:lnTo>
                      <a:pt x="14300" y="1"/>
                    </a:lnTo>
                    <a:close/>
                  </a:path>
                </a:pathLst>
              </a:custGeom>
              <a:solidFill>
                <a:srgbClr val="69E78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71" name="Google Shape;312;p18">
                <a:extLst>
                  <a:ext uri="{FF2B5EF4-FFF2-40B4-BE49-F238E27FC236}">
                    <a16:creationId xmlns:a16="http://schemas.microsoft.com/office/drawing/2014/main" id="{A0B72E60-8EF6-10DC-B0AC-FCE6F92555D2}"/>
                  </a:ext>
                </a:extLst>
              </p:cNvPr>
              <p:cNvSpPr/>
              <p:nvPr/>
            </p:nvSpPr>
            <p:spPr>
              <a:xfrm>
                <a:off x="2970962" y="2657302"/>
                <a:ext cx="534600" cy="181477"/>
              </a:xfrm>
              <a:custGeom>
                <a:avLst/>
                <a:gdLst/>
                <a:ahLst/>
                <a:cxnLst/>
                <a:rect l="l" t="t" r="r" b="b"/>
                <a:pathLst>
                  <a:path w="17099" h="7002" extrusionOk="0">
                    <a:moveTo>
                      <a:pt x="1" y="1"/>
                    </a:moveTo>
                    <a:lnTo>
                      <a:pt x="2799" y="3501"/>
                    </a:lnTo>
                    <a:lnTo>
                      <a:pt x="1" y="7002"/>
                    </a:lnTo>
                    <a:lnTo>
                      <a:pt x="14288" y="7002"/>
                    </a:lnTo>
                    <a:lnTo>
                      <a:pt x="17098" y="3501"/>
                    </a:lnTo>
                    <a:lnTo>
                      <a:pt x="14288" y="1"/>
                    </a:lnTo>
                    <a:close/>
                  </a:path>
                </a:pathLst>
              </a:custGeom>
              <a:solidFill>
                <a:srgbClr val="69E78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72" name="Google Shape;313;p18">
                <a:extLst>
                  <a:ext uri="{FF2B5EF4-FFF2-40B4-BE49-F238E27FC236}">
                    <a16:creationId xmlns:a16="http://schemas.microsoft.com/office/drawing/2014/main" id="{AA9BBEA6-BEC6-B028-68AB-D75243F26EB9}"/>
                  </a:ext>
                </a:extLst>
              </p:cNvPr>
              <p:cNvSpPr/>
              <p:nvPr/>
            </p:nvSpPr>
            <p:spPr>
              <a:xfrm>
                <a:off x="2870021" y="2757051"/>
                <a:ext cx="31" cy="754206"/>
              </a:xfrm>
              <a:custGeom>
                <a:avLst/>
                <a:gdLst/>
                <a:ahLst/>
                <a:cxnLst/>
                <a:rect l="l" t="t" r="r" b="b"/>
                <a:pathLst>
                  <a:path w="1" h="24123" fill="none" extrusionOk="0">
                    <a:moveTo>
                      <a:pt x="0" y="1"/>
                    </a:moveTo>
                    <a:lnTo>
                      <a:pt x="0" y="24123"/>
                    </a:lnTo>
                  </a:path>
                </a:pathLst>
              </a:custGeom>
              <a:noFill/>
              <a:ln w="17850" cap="rnd" cmpd="sng">
                <a:solidFill>
                  <a:srgbClr val="9DB6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73" name="Google Shape;314;p18">
                <a:extLst>
                  <a:ext uri="{FF2B5EF4-FFF2-40B4-BE49-F238E27FC236}">
                    <a16:creationId xmlns:a16="http://schemas.microsoft.com/office/drawing/2014/main" id="{B199157C-3AC2-DDF4-3F57-2F7BA8D428E9}"/>
                  </a:ext>
                </a:extLst>
              </p:cNvPr>
              <p:cNvSpPr/>
              <p:nvPr/>
            </p:nvSpPr>
            <p:spPr>
              <a:xfrm>
                <a:off x="2163474" y="3399597"/>
                <a:ext cx="1412709" cy="987974"/>
              </a:xfrm>
              <a:custGeom>
                <a:avLst/>
                <a:gdLst/>
                <a:ahLst/>
                <a:cxnLst/>
                <a:rect l="l" t="t" r="r" b="b"/>
                <a:pathLst>
                  <a:path w="45185" h="31600" extrusionOk="0">
                    <a:moveTo>
                      <a:pt x="22598" y="0"/>
                    </a:moveTo>
                    <a:cubicBezTo>
                      <a:pt x="21387" y="0"/>
                      <a:pt x="20175" y="464"/>
                      <a:pt x="19253" y="1393"/>
                    </a:cubicBezTo>
                    <a:lnTo>
                      <a:pt x="18252" y="2381"/>
                    </a:lnTo>
                    <a:cubicBezTo>
                      <a:pt x="18205" y="2429"/>
                      <a:pt x="18181" y="2477"/>
                      <a:pt x="18133" y="2524"/>
                    </a:cubicBezTo>
                    <a:lnTo>
                      <a:pt x="7406" y="2524"/>
                    </a:lnTo>
                    <a:cubicBezTo>
                      <a:pt x="3310" y="2524"/>
                      <a:pt x="0" y="5846"/>
                      <a:pt x="0" y="9930"/>
                    </a:cubicBezTo>
                    <a:lnTo>
                      <a:pt x="0" y="28742"/>
                    </a:lnTo>
                    <a:cubicBezTo>
                      <a:pt x="0" y="30325"/>
                      <a:pt x="1286" y="31599"/>
                      <a:pt x="2858" y="31599"/>
                    </a:cubicBezTo>
                    <a:lnTo>
                      <a:pt x="42327" y="31599"/>
                    </a:lnTo>
                    <a:cubicBezTo>
                      <a:pt x="43910" y="31599"/>
                      <a:pt x="45184" y="30325"/>
                      <a:pt x="45184" y="28742"/>
                    </a:cubicBezTo>
                    <a:lnTo>
                      <a:pt x="45184" y="9930"/>
                    </a:lnTo>
                    <a:cubicBezTo>
                      <a:pt x="45184" y="5846"/>
                      <a:pt x="41874" y="2524"/>
                      <a:pt x="37791" y="2524"/>
                    </a:cubicBezTo>
                    <a:lnTo>
                      <a:pt x="27063" y="2524"/>
                    </a:lnTo>
                    <a:cubicBezTo>
                      <a:pt x="27027" y="2477"/>
                      <a:pt x="26992" y="2429"/>
                      <a:pt x="26944" y="2381"/>
                    </a:cubicBezTo>
                    <a:lnTo>
                      <a:pt x="25944" y="1393"/>
                    </a:lnTo>
                    <a:cubicBezTo>
                      <a:pt x="25021" y="464"/>
                      <a:pt x="23810" y="0"/>
                      <a:pt x="22598" y="0"/>
                    </a:cubicBezTo>
                    <a:close/>
                  </a:path>
                </a:pathLst>
              </a:cu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74" name="Google Shape;315;p18">
                <a:extLst>
                  <a:ext uri="{FF2B5EF4-FFF2-40B4-BE49-F238E27FC236}">
                    <a16:creationId xmlns:a16="http://schemas.microsoft.com/office/drawing/2014/main" id="{DD4CCE19-DEFA-CFC5-6D33-C7F47C5081B4}"/>
                  </a:ext>
                </a:extLst>
              </p:cNvPr>
              <p:cNvSpPr/>
              <p:nvPr/>
            </p:nvSpPr>
            <p:spPr>
              <a:xfrm>
                <a:off x="2163474" y="4051022"/>
                <a:ext cx="1412709" cy="336568"/>
              </a:xfrm>
              <a:custGeom>
                <a:avLst/>
                <a:gdLst/>
                <a:ahLst/>
                <a:cxnLst/>
                <a:rect l="l" t="t" r="r" b="b"/>
                <a:pathLst>
                  <a:path w="45185" h="10765" extrusionOk="0">
                    <a:moveTo>
                      <a:pt x="0" y="1"/>
                    </a:moveTo>
                    <a:lnTo>
                      <a:pt x="0" y="7919"/>
                    </a:lnTo>
                    <a:cubicBezTo>
                      <a:pt x="0" y="9490"/>
                      <a:pt x="1274" y="10764"/>
                      <a:pt x="2846" y="10764"/>
                    </a:cubicBezTo>
                    <a:lnTo>
                      <a:pt x="42339" y="10764"/>
                    </a:lnTo>
                    <a:cubicBezTo>
                      <a:pt x="43910" y="10764"/>
                      <a:pt x="45184" y="9490"/>
                      <a:pt x="45184" y="7919"/>
                    </a:cubicBezTo>
                    <a:lnTo>
                      <a:pt x="45184" y="1"/>
                    </a:lnTo>
                    <a:close/>
                  </a:path>
                </a:pathLst>
              </a:custGeom>
              <a:solidFill>
                <a:srgbClr val="69E78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rgbClr val="FFFFFF"/>
                    </a:solidFill>
                    <a:latin typeface="Fira Sans Extra Condensed Medium"/>
                    <a:ea typeface="Fira Sans Extra Condensed Medium"/>
                    <a:cs typeface="Fira Sans Extra Condensed Medium"/>
                    <a:sym typeface="Fira Sans Extra Condensed Medium"/>
                  </a:rPr>
                  <a:t>MMA</a:t>
                </a:r>
                <a:endParaRPr sz="160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75" name="Google Shape;316;p18">
                <a:extLst>
                  <a:ext uri="{FF2B5EF4-FFF2-40B4-BE49-F238E27FC236}">
                    <a16:creationId xmlns:a16="http://schemas.microsoft.com/office/drawing/2014/main" id="{AE97CD7C-40F4-DFA1-1D29-491DBD25E5BE}"/>
                  </a:ext>
                </a:extLst>
              </p:cNvPr>
              <p:cNvSpPr/>
              <p:nvPr/>
            </p:nvSpPr>
            <p:spPr>
              <a:xfrm>
                <a:off x="2577028" y="2489252"/>
                <a:ext cx="585969" cy="515395"/>
              </a:xfrm>
              <a:custGeom>
                <a:avLst/>
                <a:gdLst/>
                <a:ahLst/>
                <a:cxnLst/>
                <a:rect l="l" t="t" r="r" b="b"/>
                <a:pathLst>
                  <a:path w="18742" h="18741" extrusionOk="0">
                    <a:moveTo>
                      <a:pt x="9371" y="0"/>
                    </a:moveTo>
                    <a:cubicBezTo>
                      <a:pt x="4192" y="0"/>
                      <a:pt x="1" y="4191"/>
                      <a:pt x="1" y="9370"/>
                    </a:cubicBezTo>
                    <a:cubicBezTo>
                      <a:pt x="1" y="14538"/>
                      <a:pt x="4192" y="18741"/>
                      <a:pt x="9371" y="18741"/>
                    </a:cubicBezTo>
                    <a:cubicBezTo>
                      <a:pt x="14539" y="18741"/>
                      <a:pt x="18741" y="14538"/>
                      <a:pt x="18741" y="9370"/>
                    </a:cubicBezTo>
                    <a:cubicBezTo>
                      <a:pt x="18741" y="4191"/>
                      <a:pt x="14539" y="0"/>
                      <a:pt x="9371" y="0"/>
                    </a:cubicBezTo>
                    <a:close/>
                  </a:path>
                </a:pathLst>
              </a:custGeom>
              <a:solidFill>
                <a:srgbClr val="69E78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76" name="Google Shape;317;p18">
                <a:extLst>
                  <a:ext uri="{FF2B5EF4-FFF2-40B4-BE49-F238E27FC236}">
                    <a16:creationId xmlns:a16="http://schemas.microsoft.com/office/drawing/2014/main" id="{535E6C86-8297-C6C7-D153-1278F57A69F6}"/>
                  </a:ext>
                </a:extLst>
              </p:cNvPr>
              <p:cNvSpPr/>
              <p:nvPr/>
            </p:nvSpPr>
            <p:spPr>
              <a:xfrm>
                <a:off x="2652049" y="2554583"/>
                <a:ext cx="435928" cy="384732"/>
              </a:xfrm>
              <a:custGeom>
                <a:avLst/>
                <a:gdLst/>
                <a:ahLst/>
                <a:cxnLst/>
                <a:rect l="l" t="t" r="r" b="b"/>
                <a:pathLst>
                  <a:path w="13943" h="13955" extrusionOk="0">
                    <a:moveTo>
                      <a:pt x="6977" y="0"/>
                    </a:moveTo>
                    <a:cubicBezTo>
                      <a:pt x="3120" y="0"/>
                      <a:pt x="0" y="3120"/>
                      <a:pt x="0" y="6977"/>
                    </a:cubicBezTo>
                    <a:cubicBezTo>
                      <a:pt x="0" y="10823"/>
                      <a:pt x="3120" y="13954"/>
                      <a:pt x="6977" y="13954"/>
                    </a:cubicBezTo>
                    <a:cubicBezTo>
                      <a:pt x="10823" y="13954"/>
                      <a:pt x="13942" y="10823"/>
                      <a:pt x="13942" y="6977"/>
                    </a:cubicBezTo>
                    <a:cubicBezTo>
                      <a:pt x="13942" y="3120"/>
                      <a:pt x="10823" y="0"/>
                      <a:pt x="6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77" name="Google Shape;318;p18">
                <a:extLst>
                  <a:ext uri="{FF2B5EF4-FFF2-40B4-BE49-F238E27FC236}">
                    <a16:creationId xmlns:a16="http://schemas.microsoft.com/office/drawing/2014/main" id="{BD503304-6C67-E49B-8171-94E18641DFAC}"/>
                  </a:ext>
                </a:extLst>
              </p:cNvPr>
              <p:cNvSpPr/>
              <p:nvPr/>
            </p:nvSpPr>
            <p:spPr>
              <a:xfrm>
                <a:off x="2759464" y="2640930"/>
                <a:ext cx="221137" cy="221137"/>
              </a:xfrm>
              <a:custGeom>
                <a:avLst/>
                <a:gdLst/>
                <a:ahLst/>
                <a:cxnLst/>
                <a:rect l="l" t="t" r="r" b="b"/>
                <a:pathLst>
                  <a:path w="7073" h="7073" extrusionOk="0">
                    <a:moveTo>
                      <a:pt x="3536" y="476"/>
                    </a:moveTo>
                    <a:cubicBezTo>
                      <a:pt x="5227" y="476"/>
                      <a:pt x="6596" y="1846"/>
                      <a:pt x="6596" y="3536"/>
                    </a:cubicBezTo>
                    <a:cubicBezTo>
                      <a:pt x="6596" y="5227"/>
                      <a:pt x="5227" y="6596"/>
                      <a:pt x="3536" y="6596"/>
                    </a:cubicBezTo>
                    <a:cubicBezTo>
                      <a:pt x="1846" y="6596"/>
                      <a:pt x="476" y="5227"/>
                      <a:pt x="476" y="3536"/>
                    </a:cubicBezTo>
                    <a:cubicBezTo>
                      <a:pt x="476" y="1846"/>
                      <a:pt x="1846" y="476"/>
                      <a:pt x="3536" y="476"/>
                    </a:cubicBezTo>
                    <a:close/>
                    <a:moveTo>
                      <a:pt x="3536" y="0"/>
                    </a:moveTo>
                    <a:cubicBezTo>
                      <a:pt x="1584" y="0"/>
                      <a:pt x="0" y="1584"/>
                      <a:pt x="0" y="3536"/>
                    </a:cubicBezTo>
                    <a:cubicBezTo>
                      <a:pt x="0" y="5489"/>
                      <a:pt x="1584" y="7072"/>
                      <a:pt x="3536" y="7072"/>
                    </a:cubicBezTo>
                    <a:cubicBezTo>
                      <a:pt x="5489" y="7072"/>
                      <a:pt x="7072" y="5489"/>
                      <a:pt x="7072" y="3536"/>
                    </a:cubicBezTo>
                    <a:cubicBezTo>
                      <a:pt x="7072" y="1584"/>
                      <a:pt x="5489" y="0"/>
                      <a:pt x="3536" y="0"/>
                    </a:cubicBezTo>
                    <a:close/>
                  </a:path>
                </a:pathLst>
              </a:custGeom>
              <a:solidFill>
                <a:srgbClr val="69E78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78" name="Google Shape;319;p18">
                <a:extLst>
                  <a:ext uri="{FF2B5EF4-FFF2-40B4-BE49-F238E27FC236}">
                    <a16:creationId xmlns:a16="http://schemas.microsoft.com/office/drawing/2014/main" id="{EC8BC23E-E29E-4AD1-1C9F-2BF1D60937C0}"/>
                  </a:ext>
                </a:extLst>
              </p:cNvPr>
              <p:cNvSpPr/>
              <p:nvPr/>
            </p:nvSpPr>
            <p:spPr>
              <a:xfrm>
                <a:off x="2859953" y="2666974"/>
                <a:ext cx="13819" cy="23480"/>
              </a:xfrm>
              <a:custGeom>
                <a:avLst/>
                <a:gdLst/>
                <a:ahLst/>
                <a:cxnLst/>
                <a:rect l="l" t="t" r="r" b="b"/>
                <a:pathLst>
                  <a:path w="442" h="751" extrusionOk="0">
                    <a:moveTo>
                      <a:pt x="227" y="1"/>
                    </a:moveTo>
                    <a:cubicBezTo>
                      <a:pt x="96" y="1"/>
                      <a:pt x="1" y="96"/>
                      <a:pt x="1" y="227"/>
                    </a:cubicBezTo>
                    <a:lnTo>
                      <a:pt x="1" y="524"/>
                    </a:lnTo>
                    <a:cubicBezTo>
                      <a:pt x="1" y="644"/>
                      <a:pt x="96" y="751"/>
                      <a:pt x="227" y="751"/>
                    </a:cubicBezTo>
                    <a:cubicBezTo>
                      <a:pt x="346" y="751"/>
                      <a:pt x="441" y="644"/>
                      <a:pt x="441" y="524"/>
                    </a:cubicBezTo>
                    <a:lnTo>
                      <a:pt x="441" y="227"/>
                    </a:lnTo>
                    <a:cubicBezTo>
                      <a:pt x="441" y="96"/>
                      <a:pt x="346" y="1"/>
                      <a:pt x="227" y="1"/>
                    </a:cubicBezTo>
                    <a:close/>
                  </a:path>
                </a:pathLst>
              </a:custGeom>
              <a:solidFill>
                <a:srgbClr val="69E78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79" name="Google Shape;320;p18">
                <a:extLst>
                  <a:ext uri="{FF2B5EF4-FFF2-40B4-BE49-F238E27FC236}">
                    <a16:creationId xmlns:a16="http://schemas.microsoft.com/office/drawing/2014/main" id="{87B4F517-A824-FE70-9F6A-429AF50C1F92}"/>
                  </a:ext>
                </a:extLst>
              </p:cNvPr>
              <p:cNvSpPr/>
              <p:nvPr/>
            </p:nvSpPr>
            <p:spPr>
              <a:xfrm>
                <a:off x="2859953" y="2815894"/>
                <a:ext cx="13819" cy="23480"/>
              </a:xfrm>
              <a:custGeom>
                <a:avLst/>
                <a:gdLst/>
                <a:ahLst/>
                <a:cxnLst/>
                <a:rect l="l" t="t" r="r" b="b"/>
                <a:pathLst>
                  <a:path w="442" h="751" extrusionOk="0">
                    <a:moveTo>
                      <a:pt x="227" y="0"/>
                    </a:moveTo>
                    <a:cubicBezTo>
                      <a:pt x="96" y="0"/>
                      <a:pt x="1" y="95"/>
                      <a:pt x="1" y="226"/>
                    </a:cubicBezTo>
                    <a:lnTo>
                      <a:pt x="1" y="524"/>
                    </a:lnTo>
                    <a:cubicBezTo>
                      <a:pt x="1" y="643"/>
                      <a:pt x="96" y="750"/>
                      <a:pt x="227" y="750"/>
                    </a:cubicBezTo>
                    <a:cubicBezTo>
                      <a:pt x="346" y="750"/>
                      <a:pt x="441" y="643"/>
                      <a:pt x="441" y="524"/>
                    </a:cubicBezTo>
                    <a:lnTo>
                      <a:pt x="441" y="226"/>
                    </a:lnTo>
                    <a:cubicBezTo>
                      <a:pt x="441" y="95"/>
                      <a:pt x="346" y="0"/>
                      <a:pt x="227" y="0"/>
                    </a:cubicBezTo>
                    <a:close/>
                  </a:path>
                </a:pathLst>
              </a:custGeom>
              <a:solidFill>
                <a:srgbClr val="69E78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80" name="Google Shape;321;p18">
                <a:extLst>
                  <a:ext uri="{FF2B5EF4-FFF2-40B4-BE49-F238E27FC236}">
                    <a16:creationId xmlns:a16="http://schemas.microsoft.com/office/drawing/2014/main" id="{C6536305-A39B-8544-F152-9C97E57C38F3}"/>
                  </a:ext>
                </a:extLst>
              </p:cNvPr>
              <p:cNvSpPr/>
              <p:nvPr/>
            </p:nvSpPr>
            <p:spPr>
              <a:xfrm>
                <a:off x="2933303" y="2741418"/>
                <a:ext cx="23105" cy="18665"/>
              </a:xfrm>
              <a:custGeom>
                <a:avLst/>
                <a:gdLst/>
                <a:ahLst/>
                <a:cxnLst/>
                <a:rect l="l" t="t" r="r" b="b"/>
                <a:pathLst>
                  <a:path w="739" h="597" extrusionOk="0">
                    <a:moveTo>
                      <a:pt x="262" y="1"/>
                    </a:moveTo>
                    <a:cubicBezTo>
                      <a:pt x="119" y="1"/>
                      <a:pt x="0" y="156"/>
                      <a:pt x="0" y="299"/>
                    </a:cubicBezTo>
                    <a:cubicBezTo>
                      <a:pt x="0" y="441"/>
                      <a:pt x="119" y="596"/>
                      <a:pt x="262" y="596"/>
                    </a:cubicBezTo>
                    <a:lnTo>
                      <a:pt x="488" y="596"/>
                    </a:lnTo>
                    <a:cubicBezTo>
                      <a:pt x="631" y="596"/>
                      <a:pt x="738" y="441"/>
                      <a:pt x="738" y="299"/>
                    </a:cubicBezTo>
                    <a:cubicBezTo>
                      <a:pt x="738" y="156"/>
                      <a:pt x="631" y="1"/>
                      <a:pt x="488" y="1"/>
                    </a:cubicBezTo>
                    <a:close/>
                  </a:path>
                </a:pathLst>
              </a:custGeom>
              <a:solidFill>
                <a:srgbClr val="69E78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81" name="Google Shape;322;p18">
                <a:extLst>
                  <a:ext uri="{FF2B5EF4-FFF2-40B4-BE49-F238E27FC236}">
                    <a16:creationId xmlns:a16="http://schemas.microsoft.com/office/drawing/2014/main" id="{DF29BF65-A970-78BF-5F66-3D2B0203ACA5}"/>
                  </a:ext>
                </a:extLst>
              </p:cNvPr>
              <p:cNvSpPr/>
              <p:nvPr/>
            </p:nvSpPr>
            <p:spPr>
              <a:xfrm>
                <a:off x="2783633" y="2741418"/>
                <a:ext cx="23136" cy="18665"/>
              </a:xfrm>
              <a:custGeom>
                <a:avLst/>
                <a:gdLst/>
                <a:ahLst/>
                <a:cxnLst/>
                <a:rect l="l" t="t" r="r" b="b"/>
                <a:pathLst>
                  <a:path w="740" h="597" extrusionOk="0">
                    <a:moveTo>
                      <a:pt x="251" y="1"/>
                    </a:moveTo>
                    <a:cubicBezTo>
                      <a:pt x="108" y="1"/>
                      <a:pt x="1" y="156"/>
                      <a:pt x="1" y="299"/>
                    </a:cubicBezTo>
                    <a:cubicBezTo>
                      <a:pt x="1" y="441"/>
                      <a:pt x="108" y="596"/>
                      <a:pt x="251" y="596"/>
                    </a:cubicBezTo>
                    <a:lnTo>
                      <a:pt x="477" y="596"/>
                    </a:lnTo>
                    <a:cubicBezTo>
                      <a:pt x="620" y="596"/>
                      <a:pt x="739" y="441"/>
                      <a:pt x="739" y="299"/>
                    </a:cubicBezTo>
                    <a:cubicBezTo>
                      <a:pt x="739" y="156"/>
                      <a:pt x="620" y="1"/>
                      <a:pt x="477" y="1"/>
                    </a:cubicBezTo>
                    <a:close/>
                  </a:path>
                </a:pathLst>
              </a:custGeom>
              <a:solidFill>
                <a:srgbClr val="69E78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82" name="Google Shape;323;p18">
                <a:extLst>
                  <a:ext uri="{FF2B5EF4-FFF2-40B4-BE49-F238E27FC236}">
                    <a16:creationId xmlns:a16="http://schemas.microsoft.com/office/drawing/2014/main" id="{E5B945F3-C75A-1609-A33E-7BA7B2A548DA}"/>
                  </a:ext>
                </a:extLst>
              </p:cNvPr>
              <p:cNvSpPr/>
              <p:nvPr/>
            </p:nvSpPr>
            <p:spPr>
              <a:xfrm>
                <a:off x="2861454" y="2703931"/>
                <a:ext cx="56965" cy="98203"/>
              </a:xfrm>
              <a:custGeom>
                <a:avLst/>
                <a:gdLst/>
                <a:ahLst/>
                <a:cxnLst/>
                <a:rect l="l" t="t" r="r" b="b"/>
                <a:pathLst>
                  <a:path w="1822" h="3141" extrusionOk="0">
                    <a:moveTo>
                      <a:pt x="1657" y="0"/>
                    </a:moveTo>
                    <a:cubicBezTo>
                      <a:pt x="1620" y="0"/>
                      <a:pt x="1584" y="15"/>
                      <a:pt x="1560" y="45"/>
                    </a:cubicBezTo>
                    <a:lnTo>
                      <a:pt x="334" y="1271"/>
                    </a:lnTo>
                    <a:cubicBezTo>
                      <a:pt x="310" y="1259"/>
                      <a:pt x="298" y="1259"/>
                      <a:pt x="274" y="1259"/>
                    </a:cubicBezTo>
                    <a:cubicBezTo>
                      <a:pt x="131" y="1259"/>
                      <a:pt x="0" y="1378"/>
                      <a:pt x="0" y="1521"/>
                    </a:cubicBezTo>
                    <a:cubicBezTo>
                      <a:pt x="0" y="1605"/>
                      <a:pt x="96" y="1688"/>
                      <a:pt x="96" y="1736"/>
                    </a:cubicBezTo>
                    <a:lnTo>
                      <a:pt x="96" y="2926"/>
                    </a:lnTo>
                    <a:cubicBezTo>
                      <a:pt x="96" y="3010"/>
                      <a:pt x="179" y="3141"/>
                      <a:pt x="262" y="3141"/>
                    </a:cubicBezTo>
                    <a:cubicBezTo>
                      <a:pt x="334" y="3141"/>
                      <a:pt x="393" y="3010"/>
                      <a:pt x="393" y="2926"/>
                    </a:cubicBezTo>
                    <a:lnTo>
                      <a:pt x="393" y="1736"/>
                    </a:lnTo>
                    <a:cubicBezTo>
                      <a:pt x="548" y="1688"/>
                      <a:pt x="524" y="1605"/>
                      <a:pt x="524" y="1521"/>
                    </a:cubicBezTo>
                    <a:cubicBezTo>
                      <a:pt x="524" y="1509"/>
                      <a:pt x="524" y="1498"/>
                      <a:pt x="524" y="1486"/>
                    </a:cubicBezTo>
                    <a:lnTo>
                      <a:pt x="1762" y="247"/>
                    </a:lnTo>
                    <a:cubicBezTo>
                      <a:pt x="1822" y="200"/>
                      <a:pt x="1822" y="104"/>
                      <a:pt x="1762" y="45"/>
                    </a:cubicBezTo>
                    <a:cubicBezTo>
                      <a:pt x="1733" y="15"/>
                      <a:pt x="1694" y="0"/>
                      <a:pt x="1657" y="0"/>
                    </a:cubicBezTo>
                    <a:close/>
                  </a:path>
                </a:pathLst>
              </a:custGeom>
              <a:solidFill>
                <a:srgbClr val="69E78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83" name="Google Shape;324;p18">
                <a:extLst>
                  <a:ext uri="{FF2B5EF4-FFF2-40B4-BE49-F238E27FC236}">
                    <a16:creationId xmlns:a16="http://schemas.microsoft.com/office/drawing/2014/main" id="{1E74EB7B-CB0C-9E68-26AD-61295E374DA2}"/>
                  </a:ext>
                </a:extLst>
              </p:cNvPr>
              <p:cNvSpPr txBox="1"/>
              <p:nvPr/>
            </p:nvSpPr>
            <p:spPr>
              <a:xfrm>
                <a:off x="2106926" y="3402274"/>
                <a:ext cx="1550425" cy="71471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dirty="0">
                    <a:solidFill>
                      <a:srgbClr val="434343"/>
                    </a:solidFill>
                    <a:latin typeface="Roboto"/>
                    <a:ea typeface="Roboto"/>
                    <a:cs typeface="Roboto"/>
                    <a:sym typeface="Roboto"/>
                  </a:rPr>
                  <a:t>Seminário “Episódios Críticos da Poluição do Ar”</a:t>
                </a:r>
                <a:endParaRPr sz="1100" dirty="0">
                  <a:solidFill>
                    <a:srgbClr val="434343"/>
                  </a:solidFill>
                  <a:latin typeface="Roboto"/>
                  <a:ea typeface="Roboto"/>
                  <a:cs typeface="Roboto"/>
                  <a:sym typeface="Roboto"/>
                </a:endParaRPr>
              </a:p>
            </p:txBody>
          </p:sp>
        </p:grpSp>
        <p:grpSp>
          <p:nvGrpSpPr>
            <p:cNvPr id="116" name="Google Shape;325;p18">
              <a:extLst>
                <a:ext uri="{FF2B5EF4-FFF2-40B4-BE49-F238E27FC236}">
                  <a16:creationId xmlns:a16="http://schemas.microsoft.com/office/drawing/2014/main" id="{5B35B6E4-E3DD-BB31-0BC8-C2644F7363BF}"/>
                </a:ext>
              </a:extLst>
            </p:cNvPr>
            <p:cNvGrpSpPr/>
            <p:nvPr/>
          </p:nvGrpSpPr>
          <p:grpSpPr>
            <a:xfrm>
              <a:off x="6956174" y="2965639"/>
              <a:ext cx="5122552" cy="1713137"/>
              <a:chOff x="4418246" y="2432334"/>
              <a:chExt cx="5868937" cy="1962750"/>
            </a:xfrm>
          </p:grpSpPr>
          <p:sp>
            <p:nvSpPr>
              <p:cNvPr id="158" name="Google Shape;326;p18">
                <a:extLst>
                  <a:ext uri="{FF2B5EF4-FFF2-40B4-BE49-F238E27FC236}">
                    <a16:creationId xmlns:a16="http://schemas.microsoft.com/office/drawing/2014/main" id="{0C949A42-84B4-6ACD-2612-D5F130E4479B}"/>
                  </a:ext>
                </a:extLst>
              </p:cNvPr>
              <p:cNvSpPr/>
              <p:nvPr/>
            </p:nvSpPr>
            <p:spPr>
              <a:xfrm>
                <a:off x="4520236" y="2615046"/>
                <a:ext cx="534569" cy="206227"/>
              </a:xfrm>
              <a:custGeom>
                <a:avLst/>
                <a:gdLst/>
                <a:ahLst/>
                <a:cxnLst/>
                <a:rect l="l" t="t" r="r" b="b"/>
                <a:pathLst>
                  <a:path w="17098" h="7002" extrusionOk="0">
                    <a:moveTo>
                      <a:pt x="1" y="1"/>
                    </a:moveTo>
                    <a:lnTo>
                      <a:pt x="2799" y="3501"/>
                    </a:lnTo>
                    <a:lnTo>
                      <a:pt x="1" y="7002"/>
                    </a:lnTo>
                    <a:lnTo>
                      <a:pt x="14288" y="7002"/>
                    </a:lnTo>
                    <a:lnTo>
                      <a:pt x="17098" y="3501"/>
                    </a:lnTo>
                    <a:lnTo>
                      <a:pt x="14288" y="1"/>
                    </a:lnTo>
                    <a:close/>
                  </a:path>
                </a:pathLst>
              </a:custGeom>
              <a:solidFill>
                <a:srgbClr val="4949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59" name="Google Shape;327;p18">
                <a:extLst>
                  <a:ext uri="{FF2B5EF4-FFF2-40B4-BE49-F238E27FC236}">
                    <a16:creationId xmlns:a16="http://schemas.microsoft.com/office/drawing/2014/main" id="{CDEA73D6-D6C6-88AE-CE61-C6212B237D04}"/>
                  </a:ext>
                </a:extLst>
              </p:cNvPr>
              <p:cNvSpPr/>
              <p:nvPr/>
            </p:nvSpPr>
            <p:spPr>
              <a:xfrm>
                <a:off x="5201833" y="2634690"/>
                <a:ext cx="815921" cy="206227"/>
              </a:xfrm>
              <a:custGeom>
                <a:avLst/>
                <a:gdLst/>
                <a:ahLst/>
                <a:cxnLst/>
                <a:rect l="l" t="t" r="r" b="b"/>
                <a:pathLst>
                  <a:path w="17099" h="7002" extrusionOk="0">
                    <a:moveTo>
                      <a:pt x="1" y="1"/>
                    </a:moveTo>
                    <a:lnTo>
                      <a:pt x="2799" y="3501"/>
                    </a:lnTo>
                    <a:lnTo>
                      <a:pt x="1" y="7002"/>
                    </a:lnTo>
                    <a:lnTo>
                      <a:pt x="14288" y="7002"/>
                    </a:lnTo>
                    <a:lnTo>
                      <a:pt x="17098" y="3501"/>
                    </a:lnTo>
                    <a:lnTo>
                      <a:pt x="14288" y="1"/>
                    </a:lnTo>
                    <a:close/>
                  </a:path>
                </a:pathLst>
              </a:custGeom>
              <a:solidFill>
                <a:srgbClr val="4949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60" name="Google Shape;328;p18">
                <a:extLst>
                  <a:ext uri="{FF2B5EF4-FFF2-40B4-BE49-F238E27FC236}">
                    <a16:creationId xmlns:a16="http://schemas.microsoft.com/office/drawing/2014/main" id="{CE07BA71-0996-70E3-E729-DD033B303120}"/>
                  </a:ext>
                </a:extLst>
              </p:cNvPr>
              <p:cNvSpPr/>
              <p:nvPr/>
            </p:nvSpPr>
            <p:spPr>
              <a:xfrm>
                <a:off x="5124418" y="2757051"/>
                <a:ext cx="31" cy="754206"/>
              </a:xfrm>
              <a:custGeom>
                <a:avLst/>
                <a:gdLst/>
                <a:ahLst/>
                <a:cxnLst/>
                <a:rect l="l" t="t" r="r" b="b"/>
                <a:pathLst>
                  <a:path w="1" h="24123" fill="none" extrusionOk="0">
                    <a:moveTo>
                      <a:pt x="0" y="1"/>
                    </a:moveTo>
                    <a:lnTo>
                      <a:pt x="0" y="24123"/>
                    </a:lnTo>
                  </a:path>
                </a:pathLst>
              </a:custGeom>
              <a:noFill/>
              <a:ln w="17850" cap="rnd" cmpd="sng">
                <a:solidFill>
                  <a:srgbClr val="9DB6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61" name="Google Shape;329;p18">
                <a:extLst>
                  <a:ext uri="{FF2B5EF4-FFF2-40B4-BE49-F238E27FC236}">
                    <a16:creationId xmlns:a16="http://schemas.microsoft.com/office/drawing/2014/main" id="{134BA271-60BF-25D7-6E62-BF8C6717449D}"/>
                  </a:ext>
                </a:extLst>
              </p:cNvPr>
              <p:cNvSpPr/>
              <p:nvPr/>
            </p:nvSpPr>
            <p:spPr>
              <a:xfrm>
                <a:off x="4418246" y="3399597"/>
                <a:ext cx="1412709" cy="987974"/>
              </a:xfrm>
              <a:custGeom>
                <a:avLst/>
                <a:gdLst/>
                <a:ahLst/>
                <a:cxnLst/>
                <a:rect l="l" t="t" r="r" b="b"/>
                <a:pathLst>
                  <a:path w="45185" h="31600" extrusionOk="0">
                    <a:moveTo>
                      <a:pt x="22597" y="0"/>
                    </a:moveTo>
                    <a:cubicBezTo>
                      <a:pt x="21384" y="0"/>
                      <a:pt x="20169" y="464"/>
                      <a:pt x="19241" y="1393"/>
                    </a:cubicBezTo>
                    <a:lnTo>
                      <a:pt x="18253" y="2381"/>
                    </a:lnTo>
                    <a:cubicBezTo>
                      <a:pt x="18205" y="2429"/>
                      <a:pt x="18169" y="2477"/>
                      <a:pt x="18134" y="2524"/>
                    </a:cubicBezTo>
                    <a:lnTo>
                      <a:pt x="7394" y="2524"/>
                    </a:lnTo>
                    <a:cubicBezTo>
                      <a:pt x="3310" y="2524"/>
                      <a:pt x="0" y="5846"/>
                      <a:pt x="0" y="9930"/>
                    </a:cubicBezTo>
                    <a:lnTo>
                      <a:pt x="0" y="28742"/>
                    </a:lnTo>
                    <a:cubicBezTo>
                      <a:pt x="0" y="30325"/>
                      <a:pt x="1274" y="31599"/>
                      <a:pt x="2858" y="31599"/>
                    </a:cubicBezTo>
                    <a:lnTo>
                      <a:pt x="42327" y="31599"/>
                    </a:lnTo>
                    <a:cubicBezTo>
                      <a:pt x="43899" y="31599"/>
                      <a:pt x="45185" y="30325"/>
                      <a:pt x="45185" y="28742"/>
                    </a:cubicBezTo>
                    <a:lnTo>
                      <a:pt x="45185" y="9930"/>
                    </a:lnTo>
                    <a:cubicBezTo>
                      <a:pt x="45185" y="5846"/>
                      <a:pt x="41863" y="2524"/>
                      <a:pt x="37779" y="2524"/>
                    </a:cubicBezTo>
                    <a:lnTo>
                      <a:pt x="27051" y="2524"/>
                    </a:lnTo>
                    <a:cubicBezTo>
                      <a:pt x="27016" y="2477"/>
                      <a:pt x="26980" y="2429"/>
                      <a:pt x="26944" y="2381"/>
                    </a:cubicBezTo>
                    <a:lnTo>
                      <a:pt x="25944" y="1393"/>
                    </a:lnTo>
                    <a:cubicBezTo>
                      <a:pt x="25021" y="464"/>
                      <a:pt x="23810" y="0"/>
                      <a:pt x="22597" y="0"/>
                    </a:cubicBezTo>
                    <a:close/>
                  </a:path>
                </a:pathLst>
              </a:cu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62" name="Google Shape;330;p18">
                <a:extLst>
                  <a:ext uri="{FF2B5EF4-FFF2-40B4-BE49-F238E27FC236}">
                    <a16:creationId xmlns:a16="http://schemas.microsoft.com/office/drawing/2014/main" id="{FC312391-8DE2-66BB-8BEA-1EBA79009488}"/>
                  </a:ext>
                </a:extLst>
              </p:cNvPr>
              <p:cNvSpPr/>
              <p:nvPr/>
            </p:nvSpPr>
            <p:spPr>
              <a:xfrm>
                <a:off x="4418246" y="4051022"/>
                <a:ext cx="1412709" cy="336568"/>
              </a:xfrm>
              <a:custGeom>
                <a:avLst/>
                <a:gdLst/>
                <a:ahLst/>
                <a:cxnLst/>
                <a:rect l="l" t="t" r="r" b="b"/>
                <a:pathLst>
                  <a:path w="45185" h="10765" extrusionOk="0">
                    <a:moveTo>
                      <a:pt x="0" y="1"/>
                    </a:moveTo>
                    <a:lnTo>
                      <a:pt x="0" y="7919"/>
                    </a:lnTo>
                    <a:cubicBezTo>
                      <a:pt x="0" y="9490"/>
                      <a:pt x="1274" y="10764"/>
                      <a:pt x="2846" y="10764"/>
                    </a:cubicBezTo>
                    <a:lnTo>
                      <a:pt x="42327" y="10764"/>
                    </a:lnTo>
                    <a:cubicBezTo>
                      <a:pt x="43911" y="10764"/>
                      <a:pt x="45185" y="9490"/>
                      <a:pt x="45185" y="7919"/>
                    </a:cubicBezTo>
                    <a:lnTo>
                      <a:pt x="45185" y="1"/>
                    </a:lnTo>
                    <a:close/>
                  </a:path>
                </a:pathLst>
              </a:custGeom>
              <a:solidFill>
                <a:srgbClr val="4949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rgbClr val="FFFFFF"/>
                    </a:solidFill>
                    <a:latin typeface="Fira Sans Extra Condensed Medium"/>
                    <a:ea typeface="Fira Sans Extra Condensed Medium"/>
                    <a:cs typeface="Fira Sans Extra Condensed Medium"/>
                    <a:sym typeface="Fira Sans Extra Condensed Medium"/>
                  </a:rPr>
                  <a:t>CTQA</a:t>
                </a:r>
                <a:endParaRPr sz="160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63" name="Google Shape;331;p18">
                <a:extLst>
                  <a:ext uri="{FF2B5EF4-FFF2-40B4-BE49-F238E27FC236}">
                    <a16:creationId xmlns:a16="http://schemas.microsoft.com/office/drawing/2014/main" id="{2D4EBFD4-3C85-5A8E-03DF-4F6587D4317D}"/>
                  </a:ext>
                </a:extLst>
              </p:cNvPr>
              <p:cNvSpPr/>
              <p:nvPr/>
            </p:nvSpPr>
            <p:spPr>
              <a:xfrm>
                <a:off x="4831457" y="2432334"/>
                <a:ext cx="585937" cy="585937"/>
              </a:xfrm>
              <a:custGeom>
                <a:avLst/>
                <a:gdLst/>
                <a:ahLst/>
                <a:cxnLst/>
                <a:rect l="l" t="t" r="r" b="b"/>
                <a:pathLst>
                  <a:path w="18741" h="18741" extrusionOk="0">
                    <a:moveTo>
                      <a:pt x="9370" y="0"/>
                    </a:moveTo>
                    <a:cubicBezTo>
                      <a:pt x="4203" y="0"/>
                      <a:pt x="0" y="4191"/>
                      <a:pt x="0" y="9370"/>
                    </a:cubicBezTo>
                    <a:cubicBezTo>
                      <a:pt x="0" y="14538"/>
                      <a:pt x="4203" y="18741"/>
                      <a:pt x="9370" y="18741"/>
                    </a:cubicBezTo>
                    <a:cubicBezTo>
                      <a:pt x="14550" y="18741"/>
                      <a:pt x="18741" y="14538"/>
                      <a:pt x="18741" y="9370"/>
                    </a:cubicBezTo>
                    <a:cubicBezTo>
                      <a:pt x="18741" y="4191"/>
                      <a:pt x="14550" y="0"/>
                      <a:pt x="9370" y="0"/>
                    </a:cubicBezTo>
                    <a:close/>
                  </a:path>
                </a:pathLst>
              </a:custGeom>
              <a:solidFill>
                <a:srgbClr val="4949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64" name="Google Shape;332;p18">
                <a:extLst>
                  <a:ext uri="{FF2B5EF4-FFF2-40B4-BE49-F238E27FC236}">
                    <a16:creationId xmlns:a16="http://schemas.microsoft.com/office/drawing/2014/main" id="{9D3B4603-C4DB-8823-3CDC-F71F4C2A3E53}"/>
                  </a:ext>
                </a:extLst>
              </p:cNvPr>
              <p:cNvSpPr/>
              <p:nvPr/>
            </p:nvSpPr>
            <p:spPr>
              <a:xfrm>
                <a:off x="4906651" y="2507154"/>
                <a:ext cx="435928" cy="436303"/>
              </a:xfrm>
              <a:custGeom>
                <a:avLst/>
                <a:gdLst/>
                <a:ahLst/>
                <a:cxnLst/>
                <a:rect l="l" t="t" r="r" b="b"/>
                <a:pathLst>
                  <a:path w="13943" h="13955" extrusionOk="0">
                    <a:moveTo>
                      <a:pt x="6965" y="0"/>
                    </a:moveTo>
                    <a:cubicBezTo>
                      <a:pt x="3120" y="0"/>
                      <a:pt x="0" y="3120"/>
                      <a:pt x="0" y="6977"/>
                    </a:cubicBezTo>
                    <a:cubicBezTo>
                      <a:pt x="0" y="10823"/>
                      <a:pt x="3120" y="13954"/>
                      <a:pt x="6965" y="13954"/>
                    </a:cubicBezTo>
                    <a:cubicBezTo>
                      <a:pt x="10823" y="13954"/>
                      <a:pt x="13943" y="10823"/>
                      <a:pt x="13943" y="6977"/>
                    </a:cubicBezTo>
                    <a:cubicBezTo>
                      <a:pt x="13943" y="3120"/>
                      <a:pt x="10823" y="0"/>
                      <a:pt x="6965"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65" name="Google Shape;333;p18">
                <a:extLst>
                  <a:ext uri="{FF2B5EF4-FFF2-40B4-BE49-F238E27FC236}">
                    <a16:creationId xmlns:a16="http://schemas.microsoft.com/office/drawing/2014/main" id="{AF18F56D-42C1-AB8B-6214-4F99B43C2130}"/>
                  </a:ext>
                </a:extLst>
              </p:cNvPr>
              <p:cNvSpPr/>
              <p:nvPr/>
            </p:nvSpPr>
            <p:spPr>
              <a:xfrm>
                <a:off x="5028369" y="2663677"/>
                <a:ext cx="195469" cy="60685"/>
              </a:xfrm>
              <a:custGeom>
                <a:avLst/>
                <a:gdLst/>
                <a:ahLst/>
                <a:cxnLst/>
                <a:rect l="l" t="t" r="r" b="b"/>
                <a:pathLst>
                  <a:path w="6252" h="1941" extrusionOk="0">
                    <a:moveTo>
                      <a:pt x="1" y="0"/>
                    </a:moveTo>
                    <a:lnTo>
                      <a:pt x="1" y="786"/>
                    </a:lnTo>
                    <a:lnTo>
                      <a:pt x="3120" y="1941"/>
                    </a:lnTo>
                    <a:lnTo>
                      <a:pt x="6251" y="786"/>
                    </a:lnTo>
                    <a:lnTo>
                      <a:pt x="6251" y="0"/>
                    </a:lnTo>
                    <a:close/>
                  </a:path>
                </a:pathLst>
              </a:custGeom>
              <a:solidFill>
                <a:srgbClr val="4949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66" name="Google Shape;334;p18">
                <a:extLst>
                  <a:ext uri="{FF2B5EF4-FFF2-40B4-BE49-F238E27FC236}">
                    <a16:creationId xmlns:a16="http://schemas.microsoft.com/office/drawing/2014/main" id="{5D2AA1BC-3394-1CDD-90A7-86D0D4D3E26D}"/>
                  </a:ext>
                </a:extLst>
              </p:cNvPr>
              <p:cNvSpPr/>
              <p:nvPr/>
            </p:nvSpPr>
            <p:spPr>
              <a:xfrm>
                <a:off x="5028369" y="2706106"/>
                <a:ext cx="195469" cy="97172"/>
              </a:xfrm>
              <a:custGeom>
                <a:avLst/>
                <a:gdLst/>
                <a:ahLst/>
                <a:cxnLst/>
                <a:rect l="l" t="t" r="r" b="b"/>
                <a:pathLst>
                  <a:path w="6252" h="3108" extrusionOk="0">
                    <a:moveTo>
                      <a:pt x="144" y="381"/>
                    </a:moveTo>
                    <a:lnTo>
                      <a:pt x="1727" y="965"/>
                    </a:lnTo>
                    <a:lnTo>
                      <a:pt x="144" y="2632"/>
                    </a:lnTo>
                    <a:lnTo>
                      <a:pt x="144" y="381"/>
                    </a:lnTo>
                    <a:close/>
                    <a:moveTo>
                      <a:pt x="5954" y="381"/>
                    </a:moveTo>
                    <a:lnTo>
                      <a:pt x="5954" y="2632"/>
                    </a:lnTo>
                    <a:lnTo>
                      <a:pt x="4382" y="965"/>
                    </a:lnTo>
                    <a:lnTo>
                      <a:pt x="5954" y="381"/>
                    </a:lnTo>
                    <a:close/>
                    <a:moveTo>
                      <a:pt x="4108" y="1048"/>
                    </a:moveTo>
                    <a:lnTo>
                      <a:pt x="5751" y="2798"/>
                    </a:lnTo>
                    <a:lnTo>
                      <a:pt x="417" y="2798"/>
                    </a:lnTo>
                    <a:lnTo>
                      <a:pt x="2049" y="1048"/>
                    </a:lnTo>
                    <a:lnTo>
                      <a:pt x="2989" y="1405"/>
                    </a:lnTo>
                    <a:lnTo>
                      <a:pt x="3084" y="1441"/>
                    </a:lnTo>
                    <a:lnTo>
                      <a:pt x="3168" y="1405"/>
                    </a:lnTo>
                    <a:lnTo>
                      <a:pt x="4108" y="1048"/>
                    </a:lnTo>
                    <a:close/>
                    <a:moveTo>
                      <a:pt x="1" y="0"/>
                    </a:moveTo>
                    <a:lnTo>
                      <a:pt x="1" y="2905"/>
                    </a:lnTo>
                    <a:lnTo>
                      <a:pt x="1" y="3108"/>
                    </a:lnTo>
                    <a:lnTo>
                      <a:pt x="6251" y="3108"/>
                    </a:lnTo>
                    <a:lnTo>
                      <a:pt x="6251" y="2905"/>
                    </a:lnTo>
                    <a:lnTo>
                      <a:pt x="6251" y="0"/>
                    </a:lnTo>
                    <a:lnTo>
                      <a:pt x="4180" y="762"/>
                    </a:lnTo>
                    <a:lnTo>
                      <a:pt x="3918" y="858"/>
                    </a:lnTo>
                    <a:lnTo>
                      <a:pt x="3084" y="1155"/>
                    </a:lnTo>
                    <a:lnTo>
                      <a:pt x="2251" y="858"/>
                    </a:lnTo>
                    <a:lnTo>
                      <a:pt x="2001" y="750"/>
                    </a:lnTo>
                    <a:lnTo>
                      <a:pt x="1" y="0"/>
                    </a:lnTo>
                    <a:close/>
                  </a:path>
                </a:pathLst>
              </a:custGeom>
              <a:solidFill>
                <a:srgbClr val="4949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67" name="Google Shape;335;p18">
                <a:extLst>
                  <a:ext uri="{FF2B5EF4-FFF2-40B4-BE49-F238E27FC236}">
                    <a16:creationId xmlns:a16="http://schemas.microsoft.com/office/drawing/2014/main" id="{F0CA6A2F-DE1D-F4C9-BD43-ED01883EBD5B}"/>
                  </a:ext>
                </a:extLst>
              </p:cNvPr>
              <p:cNvSpPr txBox="1"/>
              <p:nvPr/>
            </p:nvSpPr>
            <p:spPr>
              <a:xfrm>
                <a:off x="4511488" y="3504600"/>
                <a:ext cx="1224000" cy="53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BR" sz="1100" dirty="0">
                    <a:solidFill>
                      <a:srgbClr val="434343"/>
                    </a:solidFill>
                    <a:latin typeface="Roboto"/>
                    <a:ea typeface="Roboto"/>
                    <a:cs typeface="Roboto"/>
                    <a:sym typeface="Roboto"/>
                  </a:rPr>
                  <a:t>Discussões CTQA</a:t>
                </a:r>
              </a:p>
            </p:txBody>
          </p:sp>
          <p:sp>
            <p:nvSpPr>
              <p:cNvPr id="168" name="Google Shape;330;p18">
                <a:extLst>
                  <a:ext uri="{FF2B5EF4-FFF2-40B4-BE49-F238E27FC236}">
                    <a16:creationId xmlns:a16="http://schemas.microsoft.com/office/drawing/2014/main" id="{224B2450-C4BB-BFDE-B805-69F6BA1BC5D7}"/>
                  </a:ext>
                </a:extLst>
              </p:cNvPr>
              <p:cNvSpPr/>
              <p:nvPr/>
            </p:nvSpPr>
            <p:spPr>
              <a:xfrm>
                <a:off x="7085810" y="4035094"/>
                <a:ext cx="1412709" cy="336568"/>
              </a:xfrm>
              <a:custGeom>
                <a:avLst/>
                <a:gdLst/>
                <a:ahLst/>
                <a:cxnLst/>
                <a:rect l="l" t="t" r="r" b="b"/>
                <a:pathLst>
                  <a:path w="45185" h="10765" extrusionOk="0">
                    <a:moveTo>
                      <a:pt x="0" y="1"/>
                    </a:moveTo>
                    <a:lnTo>
                      <a:pt x="0" y="7919"/>
                    </a:lnTo>
                    <a:cubicBezTo>
                      <a:pt x="0" y="9490"/>
                      <a:pt x="1274" y="10764"/>
                      <a:pt x="2846" y="10764"/>
                    </a:cubicBezTo>
                    <a:lnTo>
                      <a:pt x="42327" y="10764"/>
                    </a:lnTo>
                    <a:cubicBezTo>
                      <a:pt x="43911" y="10764"/>
                      <a:pt x="45185" y="9490"/>
                      <a:pt x="45185" y="7919"/>
                    </a:cubicBezTo>
                    <a:lnTo>
                      <a:pt x="45185" y="1"/>
                    </a:lnTo>
                    <a:close/>
                  </a:path>
                </a:pathLst>
              </a:custGeom>
              <a:solidFill>
                <a:srgbClr val="4949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rgbClr val="FFFFFF"/>
                    </a:solidFill>
                    <a:latin typeface="Fira Sans Extra Condensed Medium"/>
                    <a:ea typeface="Fira Sans Extra Condensed Medium"/>
                    <a:cs typeface="Fira Sans Extra Condensed Medium"/>
                    <a:sym typeface="Fira Sans Extra Condensed Medium"/>
                  </a:rPr>
                  <a:t>CTQA</a:t>
                </a:r>
                <a:endParaRPr sz="160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69" name="Google Shape;330;p18">
                <a:extLst>
                  <a:ext uri="{FF2B5EF4-FFF2-40B4-BE49-F238E27FC236}">
                    <a16:creationId xmlns:a16="http://schemas.microsoft.com/office/drawing/2014/main" id="{8C70D794-BE3A-DB16-5F79-54B1C567E701}"/>
                  </a:ext>
                </a:extLst>
              </p:cNvPr>
              <p:cNvSpPr/>
              <p:nvPr/>
            </p:nvSpPr>
            <p:spPr>
              <a:xfrm>
                <a:off x="9377675" y="4058516"/>
                <a:ext cx="909508" cy="336568"/>
              </a:xfrm>
              <a:custGeom>
                <a:avLst/>
                <a:gdLst/>
                <a:ahLst/>
                <a:cxnLst/>
                <a:rect l="l" t="t" r="r" b="b"/>
                <a:pathLst>
                  <a:path w="45185" h="10765" extrusionOk="0">
                    <a:moveTo>
                      <a:pt x="0" y="1"/>
                    </a:moveTo>
                    <a:lnTo>
                      <a:pt x="0" y="7919"/>
                    </a:lnTo>
                    <a:cubicBezTo>
                      <a:pt x="0" y="9490"/>
                      <a:pt x="1274" y="10764"/>
                      <a:pt x="2846" y="10764"/>
                    </a:cubicBezTo>
                    <a:lnTo>
                      <a:pt x="42327" y="10764"/>
                    </a:lnTo>
                    <a:cubicBezTo>
                      <a:pt x="43911" y="10764"/>
                      <a:pt x="45185" y="9490"/>
                      <a:pt x="45185" y="7919"/>
                    </a:cubicBezTo>
                    <a:lnTo>
                      <a:pt x="45185" y="1"/>
                    </a:lnTo>
                    <a:close/>
                  </a:path>
                </a:pathLst>
              </a:custGeom>
              <a:solidFill>
                <a:srgbClr val="4949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solidFill>
                      <a:srgbClr val="FFFFFF"/>
                    </a:solidFill>
                    <a:latin typeface="Fira Sans Extra Condensed Medium"/>
                    <a:ea typeface="Fira Sans Extra Condensed Medium"/>
                    <a:cs typeface="Fira Sans Extra Condensed Medium"/>
                    <a:sym typeface="Fira Sans Extra Condensed Medium"/>
                  </a:rPr>
                  <a:t>Plenária</a:t>
                </a:r>
                <a:endParaRPr sz="1400" dirty="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117" name="Google Shape;336;p18">
              <a:extLst>
                <a:ext uri="{FF2B5EF4-FFF2-40B4-BE49-F238E27FC236}">
                  <a16:creationId xmlns:a16="http://schemas.microsoft.com/office/drawing/2014/main" id="{A397B5EB-6FD7-C3DD-C754-B3C6D353B0E1}"/>
                </a:ext>
              </a:extLst>
            </p:cNvPr>
            <p:cNvGrpSpPr/>
            <p:nvPr/>
          </p:nvGrpSpPr>
          <p:grpSpPr>
            <a:xfrm>
              <a:off x="4917949" y="2977756"/>
              <a:ext cx="1254191" cy="1689451"/>
              <a:chOff x="6670799" y="2451975"/>
              <a:chExt cx="1436934" cy="1935615"/>
            </a:xfrm>
          </p:grpSpPr>
          <p:sp>
            <p:nvSpPr>
              <p:cNvPr id="145" name="Google Shape;337;p18">
                <a:extLst>
                  <a:ext uri="{FF2B5EF4-FFF2-40B4-BE49-F238E27FC236}">
                    <a16:creationId xmlns:a16="http://schemas.microsoft.com/office/drawing/2014/main" id="{19475CC1-CC73-86F8-BA2B-8C556ED81392}"/>
                  </a:ext>
                </a:extLst>
              </p:cNvPr>
              <p:cNvSpPr/>
              <p:nvPr/>
            </p:nvSpPr>
            <p:spPr>
              <a:xfrm>
                <a:off x="7573133" y="2641237"/>
                <a:ext cx="534600" cy="206227"/>
              </a:xfrm>
              <a:custGeom>
                <a:avLst/>
                <a:gdLst/>
                <a:ahLst/>
                <a:cxnLst/>
                <a:rect l="l" t="t" r="r" b="b"/>
                <a:pathLst>
                  <a:path w="17099" h="7002" extrusionOk="0">
                    <a:moveTo>
                      <a:pt x="1" y="1"/>
                    </a:moveTo>
                    <a:lnTo>
                      <a:pt x="2811" y="3501"/>
                    </a:lnTo>
                    <a:lnTo>
                      <a:pt x="1" y="7002"/>
                    </a:lnTo>
                    <a:lnTo>
                      <a:pt x="14300" y="7002"/>
                    </a:lnTo>
                    <a:lnTo>
                      <a:pt x="17098" y="3501"/>
                    </a:lnTo>
                    <a:lnTo>
                      <a:pt x="14300" y="1"/>
                    </a:lnTo>
                    <a:close/>
                  </a:path>
                </a:pathLst>
              </a:custGeom>
              <a:solidFill>
                <a:srgbClr val="5EB2F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Fira Sans Extra Condensed"/>
                  <a:ea typeface="Fira Sans Extra Condensed"/>
                  <a:cs typeface="Fira Sans Extra Condensed"/>
                  <a:sym typeface="Fira Sans Extra Condensed"/>
                </a:endParaRPr>
              </a:p>
            </p:txBody>
          </p:sp>
          <p:sp>
            <p:nvSpPr>
              <p:cNvPr id="146" name="Google Shape;338;p18">
                <a:extLst>
                  <a:ext uri="{FF2B5EF4-FFF2-40B4-BE49-F238E27FC236}">
                    <a16:creationId xmlns:a16="http://schemas.microsoft.com/office/drawing/2014/main" id="{DA3D4BA2-E082-AE7A-0B04-61365D79EF7C}"/>
                  </a:ext>
                </a:extLst>
              </p:cNvPr>
              <p:cNvSpPr/>
              <p:nvPr/>
            </p:nvSpPr>
            <p:spPr>
              <a:xfrm>
                <a:off x="6772038" y="2639054"/>
                <a:ext cx="534569" cy="206227"/>
              </a:xfrm>
              <a:custGeom>
                <a:avLst/>
                <a:gdLst/>
                <a:ahLst/>
                <a:cxnLst/>
                <a:rect l="l" t="t" r="r" b="b"/>
                <a:pathLst>
                  <a:path w="17098" h="7002" extrusionOk="0">
                    <a:moveTo>
                      <a:pt x="0" y="1"/>
                    </a:moveTo>
                    <a:lnTo>
                      <a:pt x="2798" y="3501"/>
                    </a:lnTo>
                    <a:lnTo>
                      <a:pt x="0" y="7002"/>
                    </a:lnTo>
                    <a:lnTo>
                      <a:pt x="14288" y="7002"/>
                    </a:lnTo>
                    <a:lnTo>
                      <a:pt x="17098" y="3501"/>
                    </a:lnTo>
                    <a:lnTo>
                      <a:pt x="14288" y="1"/>
                    </a:lnTo>
                    <a:close/>
                  </a:path>
                </a:pathLst>
              </a:custGeom>
              <a:solidFill>
                <a:srgbClr val="5EB2F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47" name="Google Shape;339;p18">
                <a:extLst>
                  <a:ext uri="{FF2B5EF4-FFF2-40B4-BE49-F238E27FC236}">
                    <a16:creationId xmlns:a16="http://schemas.microsoft.com/office/drawing/2014/main" id="{78E0D741-1966-A7B5-F90C-C215BD46FB57}"/>
                  </a:ext>
                </a:extLst>
              </p:cNvPr>
              <p:cNvSpPr/>
              <p:nvPr/>
            </p:nvSpPr>
            <p:spPr>
              <a:xfrm>
                <a:off x="7379191" y="2757051"/>
                <a:ext cx="31" cy="754206"/>
              </a:xfrm>
              <a:custGeom>
                <a:avLst/>
                <a:gdLst/>
                <a:ahLst/>
                <a:cxnLst/>
                <a:rect l="l" t="t" r="r" b="b"/>
                <a:pathLst>
                  <a:path w="1" h="24123" fill="none" extrusionOk="0">
                    <a:moveTo>
                      <a:pt x="1" y="1"/>
                    </a:moveTo>
                    <a:lnTo>
                      <a:pt x="1" y="24123"/>
                    </a:lnTo>
                  </a:path>
                </a:pathLst>
              </a:custGeom>
              <a:noFill/>
              <a:ln w="17850" cap="rnd" cmpd="sng">
                <a:solidFill>
                  <a:srgbClr val="9DB6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48" name="Google Shape;340;p18">
                <a:extLst>
                  <a:ext uri="{FF2B5EF4-FFF2-40B4-BE49-F238E27FC236}">
                    <a16:creationId xmlns:a16="http://schemas.microsoft.com/office/drawing/2014/main" id="{9B2A938F-1F02-79DF-45E7-98B8DD6515B4}"/>
                  </a:ext>
                </a:extLst>
              </p:cNvPr>
              <p:cNvSpPr/>
              <p:nvPr/>
            </p:nvSpPr>
            <p:spPr>
              <a:xfrm>
                <a:off x="6670799" y="3399597"/>
                <a:ext cx="1412709" cy="987974"/>
              </a:xfrm>
              <a:custGeom>
                <a:avLst/>
                <a:gdLst/>
                <a:ahLst/>
                <a:cxnLst/>
                <a:rect l="l" t="t" r="r" b="b"/>
                <a:pathLst>
                  <a:path w="45185" h="31600" extrusionOk="0">
                    <a:moveTo>
                      <a:pt x="22600" y="0"/>
                    </a:moveTo>
                    <a:cubicBezTo>
                      <a:pt x="21387" y="0"/>
                      <a:pt x="20175" y="464"/>
                      <a:pt x="19252" y="1393"/>
                    </a:cubicBezTo>
                    <a:lnTo>
                      <a:pt x="18264" y="2381"/>
                    </a:lnTo>
                    <a:cubicBezTo>
                      <a:pt x="18217" y="2429"/>
                      <a:pt x="18181" y="2477"/>
                      <a:pt x="18145" y="2524"/>
                    </a:cubicBezTo>
                    <a:lnTo>
                      <a:pt x="7406" y="2524"/>
                    </a:lnTo>
                    <a:cubicBezTo>
                      <a:pt x="3322" y="2524"/>
                      <a:pt x="0" y="5846"/>
                      <a:pt x="0" y="9930"/>
                    </a:cubicBezTo>
                    <a:lnTo>
                      <a:pt x="0" y="28742"/>
                    </a:lnTo>
                    <a:cubicBezTo>
                      <a:pt x="0" y="30325"/>
                      <a:pt x="1286" y="31599"/>
                      <a:pt x="2857" y="31599"/>
                    </a:cubicBezTo>
                    <a:lnTo>
                      <a:pt x="42327" y="31599"/>
                    </a:lnTo>
                    <a:cubicBezTo>
                      <a:pt x="43910" y="31599"/>
                      <a:pt x="45184" y="30325"/>
                      <a:pt x="45184" y="28742"/>
                    </a:cubicBezTo>
                    <a:lnTo>
                      <a:pt x="45184" y="9930"/>
                    </a:lnTo>
                    <a:cubicBezTo>
                      <a:pt x="45184" y="5846"/>
                      <a:pt x="41874" y="2524"/>
                      <a:pt x="37790" y="2524"/>
                    </a:cubicBezTo>
                    <a:lnTo>
                      <a:pt x="27063" y="2524"/>
                    </a:lnTo>
                    <a:cubicBezTo>
                      <a:pt x="27027" y="2477"/>
                      <a:pt x="26991" y="2429"/>
                      <a:pt x="26944" y="2381"/>
                    </a:cubicBezTo>
                    <a:lnTo>
                      <a:pt x="25956" y="1393"/>
                    </a:lnTo>
                    <a:cubicBezTo>
                      <a:pt x="25027" y="464"/>
                      <a:pt x="23812" y="0"/>
                      <a:pt x="22600" y="0"/>
                    </a:cubicBezTo>
                    <a:close/>
                  </a:path>
                </a:pathLst>
              </a:cu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49" name="Google Shape;341;p18">
                <a:extLst>
                  <a:ext uri="{FF2B5EF4-FFF2-40B4-BE49-F238E27FC236}">
                    <a16:creationId xmlns:a16="http://schemas.microsoft.com/office/drawing/2014/main" id="{74500C15-0CBB-F1B2-8CB2-228989500398}"/>
                  </a:ext>
                </a:extLst>
              </p:cNvPr>
              <p:cNvSpPr/>
              <p:nvPr/>
            </p:nvSpPr>
            <p:spPr>
              <a:xfrm>
                <a:off x="6670799" y="4051022"/>
                <a:ext cx="1412709" cy="336568"/>
              </a:xfrm>
              <a:custGeom>
                <a:avLst/>
                <a:gdLst/>
                <a:ahLst/>
                <a:cxnLst/>
                <a:rect l="l" t="t" r="r" b="b"/>
                <a:pathLst>
                  <a:path w="45185" h="10765" extrusionOk="0">
                    <a:moveTo>
                      <a:pt x="0" y="1"/>
                    </a:moveTo>
                    <a:lnTo>
                      <a:pt x="0" y="7919"/>
                    </a:lnTo>
                    <a:cubicBezTo>
                      <a:pt x="0" y="9490"/>
                      <a:pt x="1286" y="10764"/>
                      <a:pt x="2857" y="10764"/>
                    </a:cubicBezTo>
                    <a:lnTo>
                      <a:pt x="42339" y="10764"/>
                    </a:lnTo>
                    <a:cubicBezTo>
                      <a:pt x="43910" y="10764"/>
                      <a:pt x="45184" y="9490"/>
                      <a:pt x="45184" y="7919"/>
                    </a:cubicBezTo>
                    <a:lnTo>
                      <a:pt x="45184" y="1"/>
                    </a:lnTo>
                    <a:close/>
                  </a:path>
                </a:pathLst>
              </a:custGeom>
              <a:solidFill>
                <a:srgbClr val="5EB2F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rgbClr val="FFFFFF"/>
                    </a:solidFill>
                    <a:latin typeface="Fira Sans Extra Condensed Medium"/>
                    <a:ea typeface="Fira Sans Extra Condensed Medium"/>
                    <a:cs typeface="Fira Sans Extra Condensed Medium"/>
                    <a:sym typeface="Fira Sans Extra Condensed Medium"/>
                  </a:rPr>
                  <a:t>Ibama</a:t>
                </a:r>
                <a:endParaRPr sz="160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50" name="Google Shape;342;p18">
                <a:extLst>
                  <a:ext uri="{FF2B5EF4-FFF2-40B4-BE49-F238E27FC236}">
                    <a16:creationId xmlns:a16="http://schemas.microsoft.com/office/drawing/2014/main" id="{21A4DD0F-3D6E-DF9A-A470-B9959CD885B7}"/>
                  </a:ext>
                </a:extLst>
              </p:cNvPr>
              <p:cNvSpPr/>
              <p:nvPr/>
            </p:nvSpPr>
            <p:spPr>
              <a:xfrm>
                <a:off x="7086229" y="2451975"/>
                <a:ext cx="585937" cy="585937"/>
              </a:xfrm>
              <a:custGeom>
                <a:avLst/>
                <a:gdLst/>
                <a:ahLst/>
                <a:cxnLst/>
                <a:rect l="l" t="t" r="r" b="b"/>
                <a:pathLst>
                  <a:path w="18741" h="18741" extrusionOk="0">
                    <a:moveTo>
                      <a:pt x="9371" y="0"/>
                    </a:moveTo>
                    <a:cubicBezTo>
                      <a:pt x="4191" y="0"/>
                      <a:pt x="0" y="4191"/>
                      <a:pt x="0" y="9370"/>
                    </a:cubicBezTo>
                    <a:cubicBezTo>
                      <a:pt x="0" y="14538"/>
                      <a:pt x="4191" y="18741"/>
                      <a:pt x="9371" y="18741"/>
                    </a:cubicBezTo>
                    <a:cubicBezTo>
                      <a:pt x="14550" y="18741"/>
                      <a:pt x="18741" y="14538"/>
                      <a:pt x="18741" y="9370"/>
                    </a:cubicBezTo>
                    <a:cubicBezTo>
                      <a:pt x="18741" y="4191"/>
                      <a:pt x="14550" y="0"/>
                      <a:pt x="9371" y="0"/>
                    </a:cubicBezTo>
                    <a:close/>
                  </a:path>
                </a:pathLst>
              </a:custGeom>
              <a:solidFill>
                <a:srgbClr val="5EB2F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51" name="Google Shape;343;p18">
                <a:extLst>
                  <a:ext uri="{FF2B5EF4-FFF2-40B4-BE49-F238E27FC236}">
                    <a16:creationId xmlns:a16="http://schemas.microsoft.com/office/drawing/2014/main" id="{6E99EB71-EE4C-989E-6B93-1E85B511C3AC}"/>
                  </a:ext>
                </a:extLst>
              </p:cNvPr>
              <p:cNvSpPr/>
              <p:nvPr/>
            </p:nvSpPr>
            <p:spPr>
              <a:xfrm>
                <a:off x="7161048" y="2526799"/>
                <a:ext cx="436303" cy="436303"/>
              </a:xfrm>
              <a:custGeom>
                <a:avLst/>
                <a:gdLst/>
                <a:ahLst/>
                <a:cxnLst/>
                <a:rect l="l" t="t" r="r" b="b"/>
                <a:pathLst>
                  <a:path w="13955" h="13955" extrusionOk="0">
                    <a:moveTo>
                      <a:pt x="6978" y="0"/>
                    </a:moveTo>
                    <a:cubicBezTo>
                      <a:pt x="3120" y="0"/>
                      <a:pt x="1" y="3120"/>
                      <a:pt x="1" y="6977"/>
                    </a:cubicBezTo>
                    <a:cubicBezTo>
                      <a:pt x="1" y="10823"/>
                      <a:pt x="3120" y="13954"/>
                      <a:pt x="6978" y="13954"/>
                    </a:cubicBezTo>
                    <a:cubicBezTo>
                      <a:pt x="10823" y="13954"/>
                      <a:pt x="13955" y="10823"/>
                      <a:pt x="13955" y="6977"/>
                    </a:cubicBezTo>
                    <a:cubicBezTo>
                      <a:pt x="13955" y="3120"/>
                      <a:pt x="10823" y="0"/>
                      <a:pt x="6978"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52" name="Google Shape;344;p18">
                <a:extLst>
                  <a:ext uri="{FF2B5EF4-FFF2-40B4-BE49-F238E27FC236}">
                    <a16:creationId xmlns:a16="http://schemas.microsoft.com/office/drawing/2014/main" id="{4BB31A01-9867-F2FE-F124-37A361E810DF}"/>
                  </a:ext>
                </a:extLst>
              </p:cNvPr>
              <p:cNvSpPr/>
              <p:nvPr/>
            </p:nvSpPr>
            <p:spPr>
              <a:xfrm>
                <a:off x="7265289" y="2658407"/>
                <a:ext cx="228203" cy="185433"/>
              </a:xfrm>
              <a:custGeom>
                <a:avLst/>
                <a:gdLst/>
                <a:ahLst/>
                <a:cxnLst/>
                <a:rect l="l" t="t" r="r" b="b"/>
                <a:pathLst>
                  <a:path w="7299" h="5931" extrusionOk="0">
                    <a:moveTo>
                      <a:pt x="119" y="1"/>
                    </a:moveTo>
                    <a:cubicBezTo>
                      <a:pt x="60" y="1"/>
                      <a:pt x="36" y="48"/>
                      <a:pt x="36" y="108"/>
                    </a:cubicBezTo>
                    <a:lnTo>
                      <a:pt x="36" y="5763"/>
                    </a:lnTo>
                    <a:cubicBezTo>
                      <a:pt x="12" y="5775"/>
                      <a:pt x="0" y="5799"/>
                      <a:pt x="0" y="5835"/>
                    </a:cubicBezTo>
                    <a:cubicBezTo>
                      <a:pt x="0" y="5894"/>
                      <a:pt x="48" y="5930"/>
                      <a:pt x="107" y="5930"/>
                    </a:cubicBezTo>
                    <a:lnTo>
                      <a:pt x="7192" y="5930"/>
                    </a:lnTo>
                    <a:cubicBezTo>
                      <a:pt x="7251" y="5930"/>
                      <a:pt x="7299" y="5918"/>
                      <a:pt x="7299" y="5859"/>
                    </a:cubicBezTo>
                    <a:cubicBezTo>
                      <a:pt x="7299" y="5799"/>
                      <a:pt x="7251" y="5787"/>
                      <a:pt x="7192" y="5787"/>
                    </a:cubicBezTo>
                    <a:lnTo>
                      <a:pt x="191" y="5787"/>
                    </a:lnTo>
                    <a:lnTo>
                      <a:pt x="191" y="108"/>
                    </a:lnTo>
                    <a:cubicBezTo>
                      <a:pt x="191" y="48"/>
                      <a:pt x="179" y="1"/>
                      <a:pt x="119" y="1"/>
                    </a:cubicBezTo>
                    <a:close/>
                  </a:path>
                </a:pathLst>
              </a:custGeom>
              <a:solidFill>
                <a:srgbClr val="5EB2F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53" name="Google Shape;345;p18">
                <a:extLst>
                  <a:ext uri="{FF2B5EF4-FFF2-40B4-BE49-F238E27FC236}">
                    <a16:creationId xmlns:a16="http://schemas.microsoft.com/office/drawing/2014/main" id="{558AE2E3-C4E5-8E3D-BB1C-891CDBD16EB7}"/>
                  </a:ext>
                </a:extLst>
              </p:cNvPr>
              <p:cNvSpPr/>
              <p:nvPr/>
            </p:nvSpPr>
            <p:spPr>
              <a:xfrm>
                <a:off x="7294304" y="2774185"/>
                <a:ext cx="32797" cy="46554"/>
              </a:xfrm>
              <a:custGeom>
                <a:avLst/>
                <a:gdLst/>
                <a:ahLst/>
                <a:cxnLst/>
                <a:rect l="l" t="t" r="r" b="b"/>
                <a:pathLst>
                  <a:path w="1049" h="1489" extrusionOk="0">
                    <a:moveTo>
                      <a:pt x="1" y="1"/>
                    </a:moveTo>
                    <a:lnTo>
                      <a:pt x="1" y="1489"/>
                    </a:lnTo>
                    <a:lnTo>
                      <a:pt x="1049" y="1489"/>
                    </a:lnTo>
                    <a:lnTo>
                      <a:pt x="1049" y="1"/>
                    </a:lnTo>
                    <a:close/>
                  </a:path>
                </a:pathLst>
              </a:custGeom>
              <a:solidFill>
                <a:srgbClr val="5EB2F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54" name="Google Shape;346;p18">
                <a:extLst>
                  <a:ext uri="{FF2B5EF4-FFF2-40B4-BE49-F238E27FC236}">
                    <a16:creationId xmlns:a16="http://schemas.microsoft.com/office/drawing/2014/main" id="{DC5C76A6-4C2F-6591-AE7C-10A3E2D603EF}"/>
                  </a:ext>
                </a:extLst>
              </p:cNvPr>
              <p:cNvSpPr/>
              <p:nvPr/>
            </p:nvSpPr>
            <p:spPr>
              <a:xfrm>
                <a:off x="7340859" y="2744191"/>
                <a:ext cx="37237" cy="70002"/>
              </a:xfrm>
              <a:custGeom>
                <a:avLst/>
                <a:gdLst/>
                <a:ahLst/>
                <a:cxnLst/>
                <a:rect l="l" t="t" r="r" b="b"/>
                <a:pathLst>
                  <a:path w="1191" h="2239" extrusionOk="0">
                    <a:moveTo>
                      <a:pt x="0" y="1"/>
                    </a:moveTo>
                    <a:lnTo>
                      <a:pt x="0" y="2239"/>
                    </a:lnTo>
                    <a:lnTo>
                      <a:pt x="1191" y="2239"/>
                    </a:lnTo>
                    <a:lnTo>
                      <a:pt x="1191" y="1"/>
                    </a:lnTo>
                    <a:close/>
                  </a:path>
                </a:pathLst>
              </a:custGeom>
              <a:solidFill>
                <a:srgbClr val="5EB2F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55" name="Google Shape;347;p18">
                <a:extLst>
                  <a:ext uri="{FF2B5EF4-FFF2-40B4-BE49-F238E27FC236}">
                    <a16:creationId xmlns:a16="http://schemas.microsoft.com/office/drawing/2014/main" id="{EC8F2E69-B190-BCF5-99E1-C8E038C22BBC}"/>
                  </a:ext>
                </a:extLst>
              </p:cNvPr>
              <p:cNvSpPr/>
              <p:nvPr/>
            </p:nvSpPr>
            <p:spPr>
              <a:xfrm>
                <a:off x="7392229" y="2722815"/>
                <a:ext cx="32422" cy="97922"/>
              </a:xfrm>
              <a:custGeom>
                <a:avLst/>
                <a:gdLst/>
                <a:ahLst/>
                <a:cxnLst/>
                <a:rect l="l" t="t" r="r" b="b"/>
                <a:pathLst>
                  <a:path w="1037" h="3132" extrusionOk="0">
                    <a:moveTo>
                      <a:pt x="0" y="1"/>
                    </a:moveTo>
                    <a:lnTo>
                      <a:pt x="0" y="3132"/>
                    </a:lnTo>
                    <a:lnTo>
                      <a:pt x="1036" y="3132"/>
                    </a:lnTo>
                    <a:lnTo>
                      <a:pt x="1036" y="1"/>
                    </a:lnTo>
                    <a:close/>
                  </a:path>
                </a:pathLst>
              </a:custGeom>
              <a:solidFill>
                <a:srgbClr val="5EB2F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56" name="Google Shape;348;p18">
                <a:extLst>
                  <a:ext uri="{FF2B5EF4-FFF2-40B4-BE49-F238E27FC236}">
                    <a16:creationId xmlns:a16="http://schemas.microsoft.com/office/drawing/2014/main" id="{77B0519C-8078-CDE3-70D5-5DF501A286CA}"/>
                  </a:ext>
                </a:extLst>
              </p:cNvPr>
              <p:cNvSpPr/>
              <p:nvPr/>
            </p:nvSpPr>
            <p:spPr>
              <a:xfrm>
                <a:off x="7438752" y="2676292"/>
                <a:ext cx="37268" cy="144444"/>
              </a:xfrm>
              <a:custGeom>
                <a:avLst/>
                <a:gdLst/>
                <a:ahLst/>
                <a:cxnLst/>
                <a:rect l="l" t="t" r="r" b="b"/>
                <a:pathLst>
                  <a:path w="1192" h="4620" extrusionOk="0">
                    <a:moveTo>
                      <a:pt x="1" y="0"/>
                    </a:moveTo>
                    <a:lnTo>
                      <a:pt x="1" y="4620"/>
                    </a:lnTo>
                    <a:lnTo>
                      <a:pt x="1191" y="4620"/>
                    </a:lnTo>
                    <a:lnTo>
                      <a:pt x="1191" y="0"/>
                    </a:lnTo>
                    <a:close/>
                  </a:path>
                </a:pathLst>
              </a:custGeom>
              <a:solidFill>
                <a:srgbClr val="5EB2F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57" name="Google Shape;349;p18">
                <a:extLst>
                  <a:ext uri="{FF2B5EF4-FFF2-40B4-BE49-F238E27FC236}">
                    <a16:creationId xmlns:a16="http://schemas.microsoft.com/office/drawing/2014/main" id="{3E4CBCCB-E737-EC1B-3FDB-482455DFC649}"/>
                  </a:ext>
                </a:extLst>
              </p:cNvPr>
              <p:cNvSpPr txBox="1"/>
              <p:nvPr/>
            </p:nvSpPr>
            <p:spPr>
              <a:xfrm>
                <a:off x="6770338" y="3504600"/>
                <a:ext cx="1224000" cy="53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dirty="0">
                    <a:solidFill>
                      <a:srgbClr val="434343"/>
                    </a:solidFill>
                    <a:latin typeface="Roboto"/>
                    <a:ea typeface="Roboto"/>
                    <a:cs typeface="Roboto"/>
                    <a:sym typeface="Roboto"/>
                  </a:rPr>
                  <a:t>Análise pelo Ibama</a:t>
                </a:r>
                <a:endParaRPr sz="1100" dirty="0">
                  <a:solidFill>
                    <a:srgbClr val="434343"/>
                  </a:solidFill>
                  <a:latin typeface="Roboto"/>
                  <a:ea typeface="Roboto"/>
                  <a:cs typeface="Roboto"/>
                  <a:sym typeface="Roboto"/>
                </a:endParaRPr>
              </a:p>
            </p:txBody>
          </p:sp>
        </p:grpSp>
        <p:cxnSp>
          <p:nvCxnSpPr>
            <p:cNvPr id="118" name="Conector de Seta Reta 117">
              <a:extLst>
                <a:ext uri="{FF2B5EF4-FFF2-40B4-BE49-F238E27FC236}">
                  <a16:creationId xmlns:a16="http://schemas.microsoft.com/office/drawing/2014/main" id="{81360BF4-3F00-6D1A-0F1C-EB438D450ED7}"/>
                </a:ext>
              </a:extLst>
            </p:cNvPr>
            <p:cNvCxnSpPr>
              <a:cxnSpLocks/>
            </p:cNvCxnSpPr>
            <p:nvPr/>
          </p:nvCxnSpPr>
          <p:spPr>
            <a:xfrm>
              <a:off x="11691091" y="4670322"/>
              <a:ext cx="0" cy="87507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9" name="CaixaDeTexto 118">
              <a:extLst>
                <a:ext uri="{FF2B5EF4-FFF2-40B4-BE49-F238E27FC236}">
                  <a16:creationId xmlns:a16="http://schemas.microsoft.com/office/drawing/2014/main" id="{9737BF53-59E1-2BAF-3B44-E3759AC44F3F}"/>
                </a:ext>
              </a:extLst>
            </p:cNvPr>
            <p:cNvSpPr txBox="1"/>
            <p:nvPr/>
          </p:nvSpPr>
          <p:spPr>
            <a:xfrm>
              <a:off x="10415592" y="5568915"/>
              <a:ext cx="1648473" cy="523220"/>
            </a:xfrm>
            <a:prstGeom prst="rect">
              <a:avLst/>
            </a:prstGeom>
            <a:solidFill>
              <a:srgbClr val="FFC000"/>
            </a:solidFill>
          </p:spPr>
          <p:txBody>
            <a:bodyPr wrap="square" rtlCol="0">
              <a:spAutoFit/>
            </a:bodyPr>
            <a:lstStyle/>
            <a:p>
              <a:pPr algn="ctr"/>
              <a:r>
                <a:rPr lang="pt-BR" sz="1400" b="1" dirty="0"/>
                <a:t>Estamos nesta</a:t>
              </a:r>
            </a:p>
            <a:p>
              <a:pPr algn="ctr"/>
              <a:r>
                <a:rPr lang="pt-BR" sz="1400" b="1" dirty="0"/>
                <a:t> etapa</a:t>
              </a:r>
            </a:p>
          </p:txBody>
        </p:sp>
        <p:grpSp>
          <p:nvGrpSpPr>
            <p:cNvPr id="120" name="Google Shape;297;p18">
              <a:extLst>
                <a:ext uri="{FF2B5EF4-FFF2-40B4-BE49-F238E27FC236}">
                  <a16:creationId xmlns:a16="http://schemas.microsoft.com/office/drawing/2014/main" id="{5DCD9F77-A63E-D740-5B8F-E6E99EE2322F}"/>
                </a:ext>
              </a:extLst>
            </p:cNvPr>
            <p:cNvGrpSpPr/>
            <p:nvPr/>
          </p:nvGrpSpPr>
          <p:grpSpPr>
            <a:xfrm>
              <a:off x="5995596" y="1819666"/>
              <a:ext cx="4610204" cy="1659793"/>
              <a:chOff x="5545447" y="1121000"/>
              <a:chExt cx="5281936" cy="1901635"/>
            </a:xfrm>
          </p:grpSpPr>
          <p:sp>
            <p:nvSpPr>
              <p:cNvPr id="132" name="Google Shape;298;p18">
                <a:extLst>
                  <a:ext uri="{FF2B5EF4-FFF2-40B4-BE49-F238E27FC236}">
                    <a16:creationId xmlns:a16="http://schemas.microsoft.com/office/drawing/2014/main" id="{301D033A-2DDA-FA19-BB0A-DF66904D129D}"/>
                  </a:ext>
                </a:extLst>
              </p:cNvPr>
              <p:cNvSpPr/>
              <p:nvPr/>
            </p:nvSpPr>
            <p:spPr>
              <a:xfrm>
                <a:off x="5649312" y="2636873"/>
                <a:ext cx="534569" cy="206227"/>
              </a:xfrm>
              <a:custGeom>
                <a:avLst/>
                <a:gdLst/>
                <a:ahLst/>
                <a:cxnLst/>
                <a:rect l="l" t="t" r="r" b="b"/>
                <a:pathLst>
                  <a:path w="17098" h="7002" extrusionOk="0">
                    <a:moveTo>
                      <a:pt x="0" y="1"/>
                    </a:moveTo>
                    <a:lnTo>
                      <a:pt x="2798" y="3501"/>
                    </a:lnTo>
                    <a:lnTo>
                      <a:pt x="0" y="7002"/>
                    </a:lnTo>
                    <a:lnTo>
                      <a:pt x="14288" y="7002"/>
                    </a:lnTo>
                    <a:lnTo>
                      <a:pt x="17098" y="3501"/>
                    </a:lnTo>
                    <a:lnTo>
                      <a:pt x="14288" y="1"/>
                    </a:lnTo>
                    <a:close/>
                  </a:path>
                </a:pathLst>
              </a:custGeom>
              <a:solidFill>
                <a:srgbClr val="EC3A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33" name="Google Shape;299;p18">
                <a:extLst>
                  <a:ext uri="{FF2B5EF4-FFF2-40B4-BE49-F238E27FC236}">
                    <a16:creationId xmlns:a16="http://schemas.microsoft.com/office/drawing/2014/main" id="{C3BE8A73-9343-BD5D-EEAA-E6AAB13C772F}"/>
                  </a:ext>
                </a:extLst>
              </p:cNvPr>
              <p:cNvSpPr/>
              <p:nvPr/>
            </p:nvSpPr>
            <p:spPr>
              <a:xfrm>
                <a:off x="6324594" y="2617230"/>
                <a:ext cx="534569" cy="206227"/>
              </a:xfrm>
              <a:custGeom>
                <a:avLst/>
                <a:gdLst/>
                <a:ahLst/>
                <a:cxnLst/>
                <a:rect l="l" t="t" r="r" b="b"/>
                <a:pathLst>
                  <a:path w="17098" h="7002" extrusionOk="0">
                    <a:moveTo>
                      <a:pt x="0" y="1"/>
                    </a:moveTo>
                    <a:lnTo>
                      <a:pt x="2798" y="3501"/>
                    </a:lnTo>
                    <a:lnTo>
                      <a:pt x="0" y="7002"/>
                    </a:lnTo>
                    <a:lnTo>
                      <a:pt x="14288" y="7002"/>
                    </a:lnTo>
                    <a:lnTo>
                      <a:pt x="17098" y="3501"/>
                    </a:lnTo>
                    <a:lnTo>
                      <a:pt x="14288" y="1"/>
                    </a:lnTo>
                    <a:close/>
                  </a:path>
                </a:pathLst>
              </a:custGeom>
              <a:solidFill>
                <a:srgbClr val="EC3A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34" name="Google Shape;300;p18">
                <a:extLst>
                  <a:ext uri="{FF2B5EF4-FFF2-40B4-BE49-F238E27FC236}">
                    <a16:creationId xmlns:a16="http://schemas.microsoft.com/office/drawing/2014/main" id="{899E0A23-9F99-62E0-4D4B-2A12C8173A57}"/>
                  </a:ext>
                </a:extLst>
              </p:cNvPr>
              <p:cNvSpPr/>
              <p:nvPr/>
            </p:nvSpPr>
            <p:spPr>
              <a:xfrm>
                <a:off x="6251995" y="1996915"/>
                <a:ext cx="31" cy="754581"/>
              </a:xfrm>
              <a:custGeom>
                <a:avLst/>
                <a:gdLst/>
                <a:ahLst/>
                <a:cxnLst/>
                <a:rect l="l" t="t" r="r" b="b"/>
                <a:pathLst>
                  <a:path w="1" h="24135" fill="none" extrusionOk="0">
                    <a:moveTo>
                      <a:pt x="0" y="24134"/>
                    </a:moveTo>
                    <a:lnTo>
                      <a:pt x="0" y="0"/>
                    </a:lnTo>
                  </a:path>
                </a:pathLst>
              </a:custGeom>
              <a:noFill/>
              <a:ln w="17850" cap="rnd" cmpd="sng">
                <a:solidFill>
                  <a:srgbClr val="9DB6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35" name="Google Shape;301;p18">
                <a:extLst>
                  <a:ext uri="{FF2B5EF4-FFF2-40B4-BE49-F238E27FC236}">
                    <a16:creationId xmlns:a16="http://schemas.microsoft.com/office/drawing/2014/main" id="{DA374286-8594-1904-001D-5FDD50F3D807}"/>
                  </a:ext>
                </a:extLst>
              </p:cNvPr>
              <p:cNvSpPr/>
              <p:nvPr/>
            </p:nvSpPr>
            <p:spPr>
              <a:xfrm>
                <a:off x="5545448" y="1121000"/>
                <a:ext cx="1412709" cy="987694"/>
              </a:xfrm>
              <a:custGeom>
                <a:avLst/>
                <a:gdLst/>
                <a:ahLst/>
                <a:cxnLst/>
                <a:rect l="l" t="t" r="r" b="b"/>
                <a:pathLst>
                  <a:path w="45185" h="31591" extrusionOk="0">
                    <a:moveTo>
                      <a:pt x="2858" y="0"/>
                    </a:moveTo>
                    <a:cubicBezTo>
                      <a:pt x="1286" y="0"/>
                      <a:pt x="0" y="1274"/>
                      <a:pt x="0" y="2846"/>
                    </a:cubicBezTo>
                    <a:lnTo>
                      <a:pt x="0" y="21669"/>
                    </a:lnTo>
                    <a:cubicBezTo>
                      <a:pt x="0" y="25753"/>
                      <a:pt x="3310" y="29063"/>
                      <a:pt x="7406" y="29063"/>
                    </a:cubicBezTo>
                    <a:lnTo>
                      <a:pt x="18122" y="29063"/>
                    </a:lnTo>
                    <a:cubicBezTo>
                      <a:pt x="18169" y="29111"/>
                      <a:pt x="18193" y="29170"/>
                      <a:pt x="18241" y="29206"/>
                    </a:cubicBezTo>
                    <a:lnTo>
                      <a:pt x="19241" y="30206"/>
                    </a:lnTo>
                    <a:cubicBezTo>
                      <a:pt x="20164" y="31129"/>
                      <a:pt x="21375" y="31590"/>
                      <a:pt x="22587" y="31590"/>
                    </a:cubicBezTo>
                    <a:cubicBezTo>
                      <a:pt x="23798" y="31590"/>
                      <a:pt x="25009" y="31129"/>
                      <a:pt x="25932" y="30206"/>
                    </a:cubicBezTo>
                    <a:lnTo>
                      <a:pt x="26932" y="29206"/>
                    </a:lnTo>
                    <a:cubicBezTo>
                      <a:pt x="26980" y="29170"/>
                      <a:pt x="27016" y="29111"/>
                      <a:pt x="27051" y="29063"/>
                    </a:cubicBezTo>
                    <a:lnTo>
                      <a:pt x="37791" y="29063"/>
                    </a:lnTo>
                    <a:cubicBezTo>
                      <a:pt x="41875" y="29063"/>
                      <a:pt x="45185" y="25753"/>
                      <a:pt x="45185" y="21669"/>
                    </a:cubicBezTo>
                    <a:lnTo>
                      <a:pt x="45185" y="2846"/>
                    </a:lnTo>
                    <a:cubicBezTo>
                      <a:pt x="45185" y="1274"/>
                      <a:pt x="43911" y="0"/>
                      <a:pt x="42327" y="0"/>
                    </a:cubicBezTo>
                    <a:close/>
                  </a:path>
                </a:pathLst>
              </a:cu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36" name="Google Shape;302;p18">
                <a:extLst>
                  <a:ext uri="{FF2B5EF4-FFF2-40B4-BE49-F238E27FC236}">
                    <a16:creationId xmlns:a16="http://schemas.microsoft.com/office/drawing/2014/main" id="{AFDE5762-637A-6857-8C76-0482CCC133C4}"/>
                  </a:ext>
                </a:extLst>
              </p:cNvPr>
              <p:cNvSpPr/>
              <p:nvPr/>
            </p:nvSpPr>
            <p:spPr>
              <a:xfrm>
                <a:off x="5545447" y="1121000"/>
                <a:ext cx="1412709" cy="336536"/>
              </a:xfrm>
              <a:custGeom>
                <a:avLst/>
                <a:gdLst/>
                <a:ahLst/>
                <a:cxnLst/>
                <a:rect l="l" t="t" r="r" b="b"/>
                <a:pathLst>
                  <a:path w="45185" h="10764" extrusionOk="0">
                    <a:moveTo>
                      <a:pt x="2846" y="0"/>
                    </a:moveTo>
                    <a:cubicBezTo>
                      <a:pt x="1274" y="0"/>
                      <a:pt x="0" y="1274"/>
                      <a:pt x="0" y="2846"/>
                    </a:cubicBezTo>
                    <a:lnTo>
                      <a:pt x="0" y="10763"/>
                    </a:lnTo>
                    <a:lnTo>
                      <a:pt x="45185" y="10763"/>
                    </a:lnTo>
                    <a:lnTo>
                      <a:pt x="45185" y="2846"/>
                    </a:lnTo>
                    <a:cubicBezTo>
                      <a:pt x="45185" y="1274"/>
                      <a:pt x="43911" y="0"/>
                      <a:pt x="42339" y="0"/>
                    </a:cubicBezTo>
                    <a:close/>
                  </a:path>
                </a:pathLst>
              </a:custGeom>
              <a:solidFill>
                <a:srgbClr val="EC3A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rgbClr val="FFFFFF"/>
                    </a:solidFill>
                    <a:latin typeface="Fira Sans Extra Condensed Medium"/>
                    <a:ea typeface="Fira Sans Extra Condensed Medium"/>
                    <a:cs typeface="Fira Sans Extra Condensed Medium"/>
                    <a:sym typeface="Fira Sans Extra Condensed Medium"/>
                  </a:rPr>
                  <a:t>Cipam</a:t>
                </a:r>
                <a:endParaRPr sz="160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37" name="Google Shape;303;p18">
                <a:extLst>
                  <a:ext uri="{FF2B5EF4-FFF2-40B4-BE49-F238E27FC236}">
                    <a16:creationId xmlns:a16="http://schemas.microsoft.com/office/drawing/2014/main" id="{E736956E-1715-D60C-331F-080F8FCD786D}"/>
                  </a:ext>
                </a:extLst>
              </p:cNvPr>
              <p:cNvSpPr/>
              <p:nvPr/>
            </p:nvSpPr>
            <p:spPr>
              <a:xfrm>
                <a:off x="5959033" y="2436698"/>
                <a:ext cx="585937" cy="585937"/>
              </a:xfrm>
              <a:custGeom>
                <a:avLst/>
                <a:gdLst/>
                <a:ahLst/>
                <a:cxnLst/>
                <a:rect l="l" t="t" r="r" b="b"/>
                <a:pathLst>
                  <a:path w="18741" h="18741" extrusionOk="0">
                    <a:moveTo>
                      <a:pt x="9370" y="0"/>
                    </a:moveTo>
                    <a:cubicBezTo>
                      <a:pt x="4191" y="0"/>
                      <a:pt x="0" y="4191"/>
                      <a:pt x="0" y="9370"/>
                    </a:cubicBezTo>
                    <a:cubicBezTo>
                      <a:pt x="0" y="14538"/>
                      <a:pt x="4191" y="18741"/>
                      <a:pt x="9370" y="18741"/>
                    </a:cubicBezTo>
                    <a:cubicBezTo>
                      <a:pt x="14538" y="18741"/>
                      <a:pt x="18741" y="14538"/>
                      <a:pt x="18741" y="9370"/>
                    </a:cubicBezTo>
                    <a:cubicBezTo>
                      <a:pt x="18741" y="4191"/>
                      <a:pt x="14538" y="0"/>
                      <a:pt x="9370" y="0"/>
                    </a:cubicBezTo>
                    <a:close/>
                  </a:path>
                </a:pathLst>
              </a:custGeom>
              <a:solidFill>
                <a:srgbClr val="EC3A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38" name="Google Shape;304;p18">
                <a:extLst>
                  <a:ext uri="{FF2B5EF4-FFF2-40B4-BE49-F238E27FC236}">
                    <a16:creationId xmlns:a16="http://schemas.microsoft.com/office/drawing/2014/main" id="{D4D48844-C9C3-F246-195B-4C4E66A33F79}"/>
                  </a:ext>
                </a:extLst>
              </p:cNvPr>
              <p:cNvSpPr/>
              <p:nvPr/>
            </p:nvSpPr>
            <p:spPr>
              <a:xfrm>
                <a:off x="6033856" y="2511518"/>
                <a:ext cx="435928" cy="436303"/>
              </a:xfrm>
              <a:custGeom>
                <a:avLst/>
                <a:gdLst/>
                <a:ahLst/>
                <a:cxnLst/>
                <a:rect l="l" t="t" r="r" b="b"/>
                <a:pathLst>
                  <a:path w="13943" h="13955" extrusionOk="0">
                    <a:moveTo>
                      <a:pt x="6977" y="0"/>
                    </a:moveTo>
                    <a:cubicBezTo>
                      <a:pt x="3120" y="0"/>
                      <a:pt x="0" y="3120"/>
                      <a:pt x="0" y="6977"/>
                    </a:cubicBezTo>
                    <a:cubicBezTo>
                      <a:pt x="0" y="10823"/>
                      <a:pt x="3120" y="13954"/>
                      <a:pt x="6977" y="13954"/>
                    </a:cubicBezTo>
                    <a:cubicBezTo>
                      <a:pt x="10823" y="13954"/>
                      <a:pt x="13943" y="10823"/>
                      <a:pt x="13943" y="6977"/>
                    </a:cubicBezTo>
                    <a:cubicBezTo>
                      <a:pt x="13943" y="3120"/>
                      <a:pt x="10823" y="0"/>
                      <a:pt x="6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39" name="Google Shape;305;p18">
                <a:extLst>
                  <a:ext uri="{FF2B5EF4-FFF2-40B4-BE49-F238E27FC236}">
                    <a16:creationId xmlns:a16="http://schemas.microsoft.com/office/drawing/2014/main" id="{A707ACB8-B596-ECA4-895F-933C1D6F7754}"/>
                  </a:ext>
                </a:extLst>
              </p:cNvPr>
              <p:cNvSpPr/>
              <p:nvPr/>
            </p:nvSpPr>
            <p:spPr>
              <a:xfrm>
                <a:off x="6135839" y="2696518"/>
                <a:ext cx="116556" cy="116181"/>
              </a:xfrm>
              <a:custGeom>
                <a:avLst/>
                <a:gdLst/>
                <a:ahLst/>
                <a:cxnLst/>
                <a:rect l="l" t="t" r="r" b="b"/>
                <a:pathLst>
                  <a:path w="3728" h="3716" extrusionOk="0">
                    <a:moveTo>
                      <a:pt x="1846" y="1251"/>
                    </a:moveTo>
                    <a:cubicBezTo>
                      <a:pt x="2168" y="1251"/>
                      <a:pt x="2442" y="1513"/>
                      <a:pt x="2442" y="1834"/>
                    </a:cubicBezTo>
                    <a:cubicBezTo>
                      <a:pt x="2442" y="2168"/>
                      <a:pt x="2168" y="2430"/>
                      <a:pt x="1846" y="2430"/>
                    </a:cubicBezTo>
                    <a:cubicBezTo>
                      <a:pt x="1525" y="2430"/>
                      <a:pt x="1263" y="2168"/>
                      <a:pt x="1263" y="1834"/>
                    </a:cubicBezTo>
                    <a:cubicBezTo>
                      <a:pt x="1263" y="1513"/>
                      <a:pt x="1525" y="1251"/>
                      <a:pt x="1846" y="1251"/>
                    </a:cubicBezTo>
                    <a:close/>
                    <a:moveTo>
                      <a:pt x="1763" y="1"/>
                    </a:moveTo>
                    <a:cubicBezTo>
                      <a:pt x="1560" y="1"/>
                      <a:pt x="1334" y="155"/>
                      <a:pt x="1334" y="358"/>
                    </a:cubicBezTo>
                    <a:lnTo>
                      <a:pt x="1334" y="751"/>
                    </a:lnTo>
                    <a:lnTo>
                      <a:pt x="1096" y="477"/>
                    </a:lnTo>
                    <a:cubicBezTo>
                      <a:pt x="1025" y="405"/>
                      <a:pt x="935" y="370"/>
                      <a:pt x="846" y="370"/>
                    </a:cubicBezTo>
                    <a:cubicBezTo>
                      <a:pt x="757" y="370"/>
                      <a:pt x="667" y="405"/>
                      <a:pt x="596" y="477"/>
                    </a:cubicBezTo>
                    <a:lnTo>
                      <a:pt x="477" y="596"/>
                    </a:lnTo>
                    <a:cubicBezTo>
                      <a:pt x="334" y="739"/>
                      <a:pt x="334" y="941"/>
                      <a:pt x="477" y="1084"/>
                    </a:cubicBezTo>
                    <a:lnTo>
                      <a:pt x="763" y="1334"/>
                    </a:lnTo>
                    <a:lnTo>
                      <a:pt x="370" y="1334"/>
                    </a:lnTo>
                    <a:cubicBezTo>
                      <a:pt x="167" y="1334"/>
                      <a:pt x="1" y="1548"/>
                      <a:pt x="1" y="1751"/>
                    </a:cubicBezTo>
                    <a:lnTo>
                      <a:pt x="1" y="1929"/>
                    </a:lnTo>
                    <a:cubicBezTo>
                      <a:pt x="1" y="2132"/>
                      <a:pt x="167" y="2227"/>
                      <a:pt x="370" y="2227"/>
                    </a:cubicBezTo>
                    <a:lnTo>
                      <a:pt x="763" y="2227"/>
                    </a:lnTo>
                    <a:lnTo>
                      <a:pt x="489" y="2537"/>
                    </a:lnTo>
                    <a:cubicBezTo>
                      <a:pt x="346" y="2680"/>
                      <a:pt x="346" y="2918"/>
                      <a:pt x="489" y="3061"/>
                    </a:cubicBezTo>
                    <a:lnTo>
                      <a:pt x="608" y="3192"/>
                    </a:lnTo>
                    <a:cubicBezTo>
                      <a:pt x="679" y="3263"/>
                      <a:pt x="766" y="3299"/>
                      <a:pt x="852" y="3299"/>
                    </a:cubicBezTo>
                    <a:cubicBezTo>
                      <a:pt x="938" y="3299"/>
                      <a:pt x="1025" y="3263"/>
                      <a:pt x="1096" y="3192"/>
                    </a:cubicBezTo>
                    <a:lnTo>
                      <a:pt x="1334" y="2930"/>
                    </a:lnTo>
                    <a:lnTo>
                      <a:pt x="1334" y="3311"/>
                    </a:lnTo>
                    <a:cubicBezTo>
                      <a:pt x="1334" y="3513"/>
                      <a:pt x="1560" y="3715"/>
                      <a:pt x="1763" y="3715"/>
                    </a:cubicBezTo>
                    <a:lnTo>
                      <a:pt x="1941" y="3715"/>
                    </a:lnTo>
                    <a:cubicBezTo>
                      <a:pt x="2132" y="3715"/>
                      <a:pt x="2227" y="3513"/>
                      <a:pt x="2227" y="3311"/>
                    </a:cubicBezTo>
                    <a:lnTo>
                      <a:pt x="2227" y="2930"/>
                    </a:lnTo>
                    <a:lnTo>
                      <a:pt x="2537" y="3203"/>
                    </a:lnTo>
                    <a:cubicBezTo>
                      <a:pt x="2608" y="3275"/>
                      <a:pt x="2706" y="3311"/>
                      <a:pt x="2805" y="3311"/>
                    </a:cubicBezTo>
                    <a:cubicBezTo>
                      <a:pt x="2903" y="3311"/>
                      <a:pt x="3001" y="3275"/>
                      <a:pt x="3073" y="3203"/>
                    </a:cubicBezTo>
                    <a:lnTo>
                      <a:pt x="3204" y="3072"/>
                    </a:lnTo>
                    <a:cubicBezTo>
                      <a:pt x="3346" y="2930"/>
                      <a:pt x="3346" y="2680"/>
                      <a:pt x="3204" y="2537"/>
                    </a:cubicBezTo>
                    <a:lnTo>
                      <a:pt x="2942" y="2227"/>
                    </a:lnTo>
                    <a:lnTo>
                      <a:pt x="3323" y="2227"/>
                    </a:lnTo>
                    <a:cubicBezTo>
                      <a:pt x="3525" y="2227"/>
                      <a:pt x="3727" y="2132"/>
                      <a:pt x="3727" y="1929"/>
                    </a:cubicBezTo>
                    <a:lnTo>
                      <a:pt x="3727" y="1751"/>
                    </a:lnTo>
                    <a:cubicBezTo>
                      <a:pt x="3715" y="1548"/>
                      <a:pt x="3525" y="1334"/>
                      <a:pt x="3323" y="1334"/>
                    </a:cubicBezTo>
                    <a:lnTo>
                      <a:pt x="2942" y="1334"/>
                    </a:lnTo>
                    <a:lnTo>
                      <a:pt x="3215" y="1084"/>
                    </a:lnTo>
                    <a:cubicBezTo>
                      <a:pt x="3358" y="941"/>
                      <a:pt x="3358" y="727"/>
                      <a:pt x="3215" y="584"/>
                    </a:cubicBezTo>
                    <a:lnTo>
                      <a:pt x="3084" y="465"/>
                    </a:lnTo>
                    <a:cubicBezTo>
                      <a:pt x="3015" y="395"/>
                      <a:pt x="2916" y="362"/>
                      <a:pt x="2817" y="362"/>
                    </a:cubicBezTo>
                    <a:cubicBezTo>
                      <a:pt x="2714" y="362"/>
                      <a:pt x="2610" y="398"/>
                      <a:pt x="2537" y="465"/>
                    </a:cubicBezTo>
                    <a:lnTo>
                      <a:pt x="2227" y="751"/>
                    </a:lnTo>
                    <a:lnTo>
                      <a:pt x="2227" y="358"/>
                    </a:lnTo>
                    <a:cubicBezTo>
                      <a:pt x="2227" y="155"/>
                      <a:pt x="2132" y="1"/>
                      <a:pt x="1941" y="1"/>
                    </a:cubicBezTo>
                    <a:close/>
                  </a:path>
                </a:pathLst>
              </a:custGeom>
              <a:solidFill>
                <a:srgbClr val="EC3A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40" name="Google Shape;306;p18">
                <a:extLst>
                  <a:ext uri="{FF2B5EF4-FFF2-40B4-BE49-F238E27FC236}">
                    <a16:creationId xmlns:a16="http://schemas.microsoft.com/office/drawing/2014/main" id="{4698D96D-BA9D-9545-DB85-09D2DBA4F9DE}"/>
                  </a:ext>
                </a:extLst>
              </p:cNvPr>
              <p:cNvSpPr/>
              <p:nvPr/>
            </p:nvSpPr>
            <p:spPr>
              <a:xfrm>
                <a:off x="6254588" y="2713244"/>
                <a:ext cx="113211" cy="112523"/>
              </a:xfrm>
              <a:custGeom>
                <a:avLst/>
                <a:gdLst/>
                <a:ahLst/>
                <a:cxnLst/>
                <a:rect l="l" t="t" r="r" b="b"/>
                <a:pathLst>
                  <a:path w="3621" h="3599" extrusionOk="0">
                    <a:moveTo>
                      <a:pt x="1824" y="1174"/>
                    </a:moveTo>
                    <a:cubicBezTo>
                      <a:pt x="2134" y="1174"/>
                      <a:pt x="2397" y="1411"/>
                      <a:pt x="2430" y="1728"/>
                    </a:cubicBezTo>
                    <a:cubicBezTo>
                      <a:pt x="2477" y="2073"/>
                      <a:pt x="2227" y="2383"/>
                      <a:pt x="1882" y="2418"/>
                    </a:cubicBezTo>
                    <a:cubicBezTo>
                      <a:pt x="1854" y="2422"/>
                      <a:pt x="1825" y="2424"/>
                      <a:pt x="1798" y="2424"/>
                    </a:cubicBezTo>
                    <a:cubicBezTo>
                      <a:pt x="1488" y="2424"/>
                      <a:pt x="1224" y="2188"/>
                      <a:pt x="1191" y="1871"/>
                    </a:cubicBezTo>
                    <a:cubicBezTo>
                      <a:pt x="1144" y="1525"/>
                      <a:pt x="1394" y="1216"/>
                      <a:pt x="1739" y="1180"/>
                    </a:cubicBezTo>
                    <a:cubicBezTo>
                      <a:pt x="1768" y="1176"/>
                      <a:pt x="1796" y="1174"/>
                      <a:pt x="1824" y="1174"/>
                    </a:cubicBezTo>
                    <a:close/>
                    <a:moveTo>
                      <a:pt x="1640" y="0"/>
                    </a:moveTo>
                    <a:cubicBezTo>
                      <a:pt x="1634" y="0"/>
                      <a:pt x="1627" y="1"/>
                      <a:pt x="1620" y="1"/>
                    </a:cubicBezTo>
                    <a:cubicBezTo>
                      <a:pt x="1489" y="13"/>
                      <a:pt x="1394" y="132"/>
                      <a:pt x="1406" y="263"/>
                    </a:cubicBezTo>
                    <a:lnTo>
                      <a:pt x="1465" y="716"/>
                    </a:lnTo>
                    <a:cubicBezTo>
                      <a:pt x="1322" y="763"/>
                      <a:pt x="1203" y="835"/>
                      <a:pt x="1096" y="930"/>
                    </a:cubicBezTo>
                    <a:lnTo>
                      <a:pt x="727" y="632"/>
                    </a:lnTo>
                    <a:cubicBezTo>
                      <a:pt x="687" y="598"/>
                      <a:pt x="639" y="582"/>
                      <a:pt x="591" y="582"/>
                    </a:cubicBezTo>
                    <a:cubicBezTo>
                      <a:pt x="523" y="582"/>
                      <a:pt x="454" y="613"/>
                      <a:pt x="406" y="668"/>
                    </a:cubicBezTo>
                    <a:cubicBezTo>
                      <a:pt x="322" y="763"/>
                      <a:pt x="334" y="918"/>
                      <a:pt x="441" y="990"/>
                    </a:cubicBezTo>
                    <a:lnTo>
                      <a:pt x="799" y="1287"/>
                    </a:lnTo>
                    <a:cubicBezTo>
                      <a:pt x="739" y="1406"/>
                      <a:pt x="691" y="1549"/>
                      <a:pt x="679" y="1692"/>
                    </a:cubicBezTo>
                    <a:lnTo>
                      <a:pt x="215" y="1740"/>
                    </a:lnTo>
                    <a:cubicBezTo>
                      <a:pt x="96" y="1752"/>
                      <a:pt x="1" y="1871"/>
                      <a:pt x="13" y="1990"/>
                    </a:cubicBezTo>
                    <a:cubicBezTo>
                      <a:pt x="24" y="2113"/>
                      <a:pt x="131" y="2205"/>
                      <a:pt x="253" y="2205"/>
                    </a:cubicBezTo>
                    <a:cubicBezTo>
                      <a:pt x="260" y="2205"/>
                      <a:pt x="267" y="2205"/>
                      <a:pt x="275" y="2204"/>
                    </a:cubicBezTo>
                    <a:lnTo>
                      <a:pt x="727" y="2145"/>
                    </a:lnTo>
                    <a:cubicBezTo>
                      <a:pt x="775" y="2287"/>
                      <a:pt x="846" y="2407"/>
                      <a:pt x="941" y="2514"/>
                    </a:cubicBezTo>
                    <a:lnTo>
                      <a:pt x="644" y="2883"/>
                    </a:lnTo>
                    <a:cubicBezTo>
                      <a:pt x="560" y="2978"/>
                      <a:pt x="584" y="3121"/>
                      <a:pt x="679" y="3204"/>
                    </a:cubicBezTo>
                    <a:cubicBezTo>
                      <a:pt x="721" y="3241"/>
                      <a:pt x="772" y="3259"/>
                      <a:pt x="823" y="3259"/>
                    </a:cubicBezTo>
                    <a:cubicBezTo>
                      <a:pt x="888" y="3259"/>
                      <a:pt x="954" y="3229"/>
                      <a:pt x="1001" y="3169"/>
                    </a:cubicBezTo>
                    <a:lnTo>
                      <a:pt x="1299" y="2811"/>
                    </a:lnTo>
                    <a:cubicBezTo>
                      <a:pt x="1418" y="2871"/>
                      <a:pt x="1561" y="2918"/>
                      <a:pt x="1703" y="2930"/>
                    </a:cubicBezTo>
                    <a:lnTo>
                      <a:pt x="1751" y="3395"/>
                    </a:lnTo>
                    <a:cubicBezTo>
                      <a:pt x="1762" y="3507"/>
                      <a:pt x="1869" y="3598"/>
                      <a:pt x="1981" y="3598"/>
                    </a:cubicBezTo>
                    <a:cubicBezTo>
                      <a:pt x="1988" y="3598"/>
                      <a:pt x="1994" y="3598"/>
                      <a:pt x="2001" y="3597"/>
                    </a:cubicBezTo>
                    <a:cubicBezTo>
                      <a:pt x="2132" y="3585"/>
                      <a:pt x="2227" y="3466"/>
                      <a:pt x="2215" y="3335"/>
                    </a:cubicBezTo>
                    <a:lnTo>
                      <a:pt x="2156" y="2883"/>
                    </a:lnTo>
                    <a:cubicBezTo>
                      <a:pt x="2299" y="2835"/>
                      <a:pt x="2418" y="2764"/>
                      <a:pt x="2525" y="2668"/>
                    </a:cubicBezTo>
                    <a:lnTo>
                      <a:pt x="2894" y="2966"/>
                    </a:lnTo>
                    <a:cubicBezTo>
                      <a:pt x="2934" y="3001"/>
                      <a:pt x="2982" y="3017"/>
                      <a:pt x="3031" y="3017"/>
                    </a:cubicBezTo>
                    <a:cubicBezTo>
                      <a:pt x="3098" y="3017"/>
                      <a:pt x="3167" y="2986"/>
                      <a:pt x="3216" y="2930"/>
                    </a:cubicBezTo>
                    <a:cubicBezTo>
                      <a:pt x="3299" y="2835"/>
                      <a:pt x="3287" y="2680"/>
                      <a:pt x="3180" y="2609"/>
                    </a:cubicBezTo>
                    <a:lnTo>
                      <a:pt x="2823" y="2311"/>
                    </a:lnTo>
                    <a:cubicBezTo>
                      <a:pt x="2882" y="2192"/>
                      <a:pt x="2930" y="2049"/>
                      <a:pt x="2942" y="1906"/>
                    </a:cubicBezTo>
                    <a:lnTo>
                      <a:pt x="3406" y="1859"/>
                    </a:lnTo>
                    <a:cubicBezTo>
                      <a:pt x="3525" y="1847"/>
                      <a:pt x="3620" y="1728"/>
                      <a:pt x="3608" y="1609"/>
                    </a:cubicBezTo>
                    <a:cubicBezTo>
                      <a:pt x="3598" y="1491"/>
                      <a:pt x="3501" y="1403"/>
                      <a:pt x="3387" y="1403"/>
                    </a:cubicBezTo>
                    <a:cubicBezTo>
                      <a:pt x="3374" y="1403"/>
                      <a:pt x="3360" y="1404"/>
                      <a:pt x="3346" y="1406"/>
                    </a:cubicBezTo>
                    <a:lnTo>
                      <a:pt x="2894" y="1454"/>
                    </a:lnTo>
                    <a:cubicBezTo>
                      <a:pt x="2846" y="1311"/>
                      <a:pt x="2775" y="1192"/>
                      <a:pt x="2680" y="1085"/>
                    </a:cubicBezTo>
                    <a:lnTo>
                      <a:pt x="2977" y="716"/>
                    </a:lnTo>
                    <a:cubicBezTo>
                      <a:pt x="3061" y="621"/>
                      <a:pt x="3037" y="478"/>
                      <a:pt x="2942" y="394"/>
                    </a:cubicBezTo>
                    <a:cubicBezTo>
                      <a:pt x="2902" y="360"/>
                      <a:pt x="2852" y="343"/>
                      <a:pt x="2801" y="343"/>
                    </a:cubicBezTo>
                    <a:cubicBezTo>
                      <a:pt x="2732" y="343"/>
                      <a:pt x="2662" y="375"/>
                      <a:pt x="2620" y="430"/>
                    </a:cubicBezTo>
                    <a:lnTo>
                      <a:pt x="2323" y="787"/>
                    </a:lnTo>
                    <a:cubicBezTo>
                      <a:pt x="2203" y="728"/>
                      <a:pt x="2061" y="680"/>
                      <a:pt x="1918" y="668"/>
                    </a:cubicBezTo>
                    <a:lnTo>
                      <a:pt x="1870" y="204"/>
                    </a:lnTo>
                    <a:cubicBezTo>
                      <a:pt x="1859" y="92"/>
                      <a:pt x="1752" y="0"/>
                      <a:pt x="1640" y="0"/>
                    </a:cubicBezTo>
                    <a:close/>
                  </a:path>
                </a:pathLst>
              </a:custGeom>
              <a:solidFill>
                <a:srgbClr val="EC3A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41" name="Google Shape;307;p18">
                <a:extLst>
                  <a:ext uri="{FF2B5EF4-FFF2-40B4-BE49-F238E27FC236}">
                    <a16:creationId xmlns:a16="http://schemas.microsoft.com/office/drawing/2014/main" id="{6F931749-3F68-BB6B-A114-56C2E275C5F8}"/>
                  </a:ext>
                </a:extLst>
              </p:cNvPr>
              <p:cNvSpPr/>
              <p:nvPr/>
            </p:nvSpPr>
            <p:spPr>
              <a:xfrm>
                <a:off x="6264279" y="2671944"/>
                <a:ext cx="12317" cy="12317"/>
              </a:xfrm>
              <a:custGeom>
                <a:avLst/>
                <a:gdLst/>
                <a:ahLst/>
                <a:cxnLst/>
                <a:rect l="l" t="t" r="r" b="b"/>
                <a:pathLst>
                  <a:path w="394" h="394" extrusionOk="0">
                    <a:moveTo>
                      <a:pt x="203" y="1"/>
                    </a:moveTo>
                    <a:cubicBezTo>
                      <a:pt x="96" y="1"/>
                      <a:pt x="0" y="84"/>
                      <a:pt x="0" y="203"/>
                    </a:cubicBezTo>
                    <a:cubicBezTo>
                      <a:pt x="0" y="310"/>
                      <a:pt x="96" y="394"/>
                      <a:pt x="203" y="394"/>
                    </a:cubicBezTo>
                    <a:cubicBezTo>
                      <a:pt x="310" y="394"/>
                      <a:pt x="393" y="310"/>
                      <a:pt x="393" y="203"/>
                    </a:cubicBezTo>
                    <a:cubicBezTo>
                      <a:pt x="393" y="84"/>
                      <a:pt x="310" y="1"/>
                      <a:pt x="203" y="1"/>
                    </a:cubicBezTo>
                    <a:close/>
                  </a:path>
                </a:pathLst>
              </a:custGeom>
              <a:solidFill>
                <a:srgbClr val="EC3A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42" name="Google Shape;308;p18">
                <a:extLst>
                  <a:ext uri="{FF2B5EF4-FFF2-40B4-BE49-F238E27FC236}">
                    <a16:creationId xmlns:a16="http://schemas.microsoft.com/office/drawing/2014/main" id="{1D970A3E-EA91-878F-161C-17AF503E16B0}"/>
                  </a:ext>
                </a:extLst>
              </p:cNvPr>
              <p:cNvSpPr/>
              <p:nvPr/>
            </p:nvSpPr>
            <p:spPr>
              <a:xfrm>
                <a:off x="6225198" y="2633612"/>
                <a:ext cx="90856" cy="89011"/>
              </a:xfrm>
              <a:custGeom>
                <a:avLst/>
                <a:gdLst/>
                <a:ahLst/>
                <a:cxnLst/>
                <a:rect l="l" t="t" r="r" b="b"/>
                <a:pathLst>
                  <a:path w="2906" h="2847" extrusionOk="0">
                    <a:moveTo>
                      <a:pt x="1457" y="681"/>
                    </a:moveTo>
                    <a:cubicBezTo>
                      <a:pt x="1555" y="681"/>
                      <a:pt x="1655" y="700"/>
                      <a:pt x="1750" y="739"/>
                    </a:cubicBezTo>
                    <a:cubicBezTo>
                      <a:pt x="2120" y="905"/>
                      <a:pt x="2298" y="1346"/>
                      <a:pt x="2131" y="1715"/>
                    </a:cubicBezTo>
                    <a:cubicBezTo>
                      <a:pt x="2007" y="2000"/>
                      <a:pt x="1728" y="2165"/>
                      <a:pt x="1441" y="2165"/>
                    </a:cubicBezTo>
                    <a:cubicBezTo>
                      <a:pt x="1345" y="2165"/>
                      <a:pt x="1248" y="2147"/>
                      <a:pt x="1155" y="2108"/>
                    </a:cubicBezTo>
                    <a:cubicBezTo>
                      <a:pt x="774" y="1941"/>
                      <a:pt x="607" y="1501"/>
                      <a:pt x="774" y="1132"/>
                    </a:cubicBezTo>
                    <a:cubicBezTo>
                      <a:pt x="890" y="846"/>
                      <a:pt x="1166" y="681"/>
                      <a:pt x="1457" y="681"/>
                    </a:cubicBezTo>
                    <a:close/>
                    <a:moveTo>
                      <a:pt x="960" y="1"/>
                    </a:moveTo>
                    <a:cubicBezTo>
                      <a:pt x="937" y="1"/>
                      <a:pt x="915" y="4"/>
                      <a:pt x="893" y="12"/>
                    </a:cubicBezTo>
                    <a:cubicBezTo>
                      <a:pt x="798" y="48"/>
                      <a:pt x="750" y="167"/>
                      <a:pt x="786" y="262"/>
                    </a:cubicBezTo>
                    <a:lnTo>
                      <a:pt x="929" y="632"/>
                    </a:lnTo>
                    <a:cubicBezTo>
                      <a:pt x="834" y="691"/>
                      <a:pt x="738" y="774"/>
                      <a:pt x="667" y="870"/>
                    </a:cubicBezTo>
                    <a:lnTo>
                      <a:pt x="310" y="715"/>
                    </a:lnTo>
                    <a:cubicBezTo>
                      <a:pt x="286" y="706"/>
                      <a:pt x="261" y="701"/>
                      <a:pt x="236" y="701"/>
                    </a:cubicBezTo>
                    <a:cubicBezTo>
                      <a:pt x="160" y="701"/>
                      <a:pt x="87" y="742"/>
                      <a:pt x="60" y="822"/>
                    </a:cubicBezTo>
                    <a:cubicBezTo>
                      <a:pt x="12" y="917"/>
                      <a:pt x="60" y="1024"/>
                      <a:pt x="155" y="1072"/>
                    </a:cubicBezTo>
                    <a:lnTo>
                      <a:pt x="512" y="1227"/>
                    </a:lnTo>
                    <a:cubicBezTo>
                      <a:pt x="488" y="1346"/>
                      <a:pt x="488" y="1465"/>
                      <a:pt x="512" y="1584"/>
                    </a:cubicBezTo>
                    <a:lnTo>
                      <a:pt x="143" y="1727"/>
                    </a:lnTo>
                    <a:cubicBezTo>
                      <a:pt x="48" y="1763"/>
                      <a:pt x="0" y="1882"/>
                      <a:pt x="36" y="1977"/>
                    </a:cubicBezTo>
                    <a:cubicBezTo>
                      <a:pt x="62" y="2056"/>
                      <a:pt x="134" y="2103"/>
                      <a:pt x="208" y="2103"/>
                    </a:cubicBezTo>
                    <a:cubicBezTo>
                      <a:pt x="234" y="2103"/>
                      <a:pt x="261" y="2097"/>
                      <a:pt x="286" y="2084"/>
                    </a:cubicBezTo>
                    <a:lnTo>
                      <a:pt x="655" y="1941"/>
                    </a:lnTo>
                    <a:cubicBezTo>
                      <a:pt x="715" y="2048"/>
                      <a:pt x="798" y="2132"/>
                      <a:pt x="905" y="2203"/>
                    </a:cubicBezTo>
                    <a:lnTo>
                      <a:pt x="738" y="2560"/>
                    </a:lnTo>
                    <a:cubicBezTo>
                      <a:pt x="703" y="2656"/>
                      <a:pt x="750" y="2775"/>
                      <a:pt x="846" y="2810"/>
                    </a:cubicBezTo>
                    <a:cubicBezTo>
                      <a:pt x="871" y="2823"/>
                      <a:pt x="898" y="2829"/>
                      <a:pt x="925" y="2829"/>
                    </a:cubicBezTo>
                    <a:cubicBezTo>
                      <a:pt x="999" y="2829"/>
                      <a:pt x="1069" y="2785"/>
                      <a:pt x="1096" y="2715"/>
                    </a:cubicBezTo>
                    <a:lnTo>
                      <a:pt x="1250" y="2358"/>
                    </a:lnTo>
                    <a:cubicBezTo>
                      <a:pt x="1310" y="2370"/>
                      <a:pt x="1369" y="2376"/>
                      <a:pt x="1429" y="2376"/>
                    </a:cubicBezTo>
                    <a:cubicBezTo>
                      <a:pt x="1489" y="2376"/>
                      <a:pt x="1548" y="2370"/>
                      <a:pt x="1608" y="2358"/>
                    </a:cubicBezTo>
                    <a:lnTo>
                      <a:pt x="1750" y="2727"/>
                    </a:lnTo>
                    <a:cubicBezTo>
                      <a:pt x="1787" y="2801"/>
                      <a:pt x="1860" y="2846"/>
                      <a:pt x="1935" y="2846"/>
                    </a:cubicBezTo>
                    <a:cubicBezTo>
                      <a:pt x="1957" y="2846"/>
                      <a:pt x="1979" y="2842"/>
                      <a:pt x="2000" y="2834"/>
                    </a:cubicBezTo>
                    <a:cubicBezTo>
                      <a:pt x="2108" y="2798"/>
                      <a:pt x="2155" y="2679"/>
                      <a:pt x="2120" y="2584"/>
                    </a:cubicBezTo>
                    <a:lnTo>
                      <a:pt x="1977" y="2215"/>
                    </a:lnTo>
                    <a:cubicBezTo>
                      <a:pt x="2072" y="2156"/>
                      <a:pt x="2155" y="2072"/>
                      <a:pt x="2227" y="1977"/>
                    </a:cubicBezTo>
                    <a:lnTo>
                      <a:pt x="2584" y="2132"/>
                    </a:lnTo>
                    <a:cubicBezTo>
                      <a:pt x="2608" y="2141"/>
                      <a:pt x="2633" y="2145"/>
                      <a:pt x="2658" y="2145"/>
                    </a:cubicBezTo>
                    <a:cubicBezTo>
                      <a:pt x="2734" y="2145"/>
                      <a:pt x="2810" y="2105"/>
                      <a:pt x="2846" y="2025"/>
                    </a:cubicBezTo>
                    <a:cubicBezTo>
                      <a:pt x="2882" y="1929"/>
                      <a:pt x="2834" y="1822"/>
                      <a:pt x="2739" y="1775"/>
                    </a:cubicBezTo>
                    <a:lnTo>
                      <a:pt x="2381" y="1620"/>
                    </a:lnTo>
                    <a:cubicBezTo>
                      <a:pt x="2405" y="1501"/>
                      <a:pt x="2405" y="1382"/>
                      <a:pt x="2393" y="1263"/>
                    </a:cubicBezTo>
                    <a:lnTo>
                      <a:pt x="2751" y="1120"/>
                    </a:lnTo>
                    <a:cubicBezTo>
                      <a:pt x="2858" y="1084"/>
                      <a:pt x="2905" y="965"/>
                      <a:pt x="2858" y="870"/>
                    </a:cubicBezTo>
                    <a:cubicBezTo>
                      <a:pt x="2831" y="791"/>
                      <a:pt x="2766" y="744"/>
                      <a:pt x="2691" y="744"/>
                    </a:cubicBezTo>
                    <a:cubicBezTo>
                      <a:pt x="2664" y="744"/>
                      <a:pt x="2636" y="750"/>
                      <a:pt x="2608" y="763"/>
                    </a:cubicBezTo>
                    <a:lnTo>
                      <a:pt x="2251" y="905"/>
                    </a:lnTo>
                    <a:cubicBezTo>
                      <a:pt x="2179" y="798"/>
                      <a:pt x="2096" y="715"/>
                      <a:pt x="2000" y="643"/>
                    </a:cubicBezTo>
                    <a:lnTo>
                      <a:pt x="2155" y="286"/>
                    </a:lnTo>
                    <a:cubicBezTo>
                      <a:pt x="2203" y="191"/>
                      <a:pt x="2155" y="72"/>
                      <a:pt x="2060" y="36"/>
                    </a:cubicBezTo>
                    <a:cubicBezTo>
                      <a:pt x="2031" y="23"/>
                      <a:pt x="2003" y="18"/>
                      <a:pt x="1975" y="18"/>
                    </a:cubicBezTo>
                    <a:cubicBezTo>
                      <a:pt x="1900" y="18"/>
                      <a:pt x="1833" y="62"/>
                      <a:pt x="1798" y="131"/>
                    </a:cubicBezTo>
                    <a:lnTo>
                      <a:pt x="1643" y="489"/>
                    </a:lnTo>
                    <a:cubicBezTo>
                      <a:pt x="1584" y="477"/>
                      <a:pt x="1524" y="471"/>
                      <a:pt x="1465" y="471"/>
                    </a:cubicBezTo>
                    <a:cubicBezTo>
                      <a:pt x="1405" y="471"/>
                      <a:pt x="1346" y="477"/>
                      <a:pt x="1286" y="489"/>
                    </a:cubicBezTo>
                    <a:lnTo>
                      <a:pt x="1143" y="120"/>
                    </a:lnTo>
                    <a:cubicBezTo>
                      <a:pt x="1116" y="46"/>
                      <a:pt x="1038" y="1"/>
                      <a:pt x="960" y="1"/>
                    </a:cubicBezTo>
                    <a:close/>
                  </a:path>
                </a:pathLst>
              </a:custGeom>
              <a:solidFill>
                <a:srgbClr val="EC3A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43" name="Google Shape;309;p18">
                <a:extLst>
                  <a:ext uri="{FF2B5EF4-FFF2-40B4-BE49-F238E27FC236}">
                    <a16:creationId xmlns:a16="http://schemas.microsoft.com/office/drawing/2014/main" id="{825CA33A-0A50-75F9-0E01-BE98CD9063B7}"/>
                  </a:ext>
                </a:extLst>
              </p:cNvPr>
              <p:cNvSpPr txBox="1"/>
              <p:nvPr/>
            </p:nvSpPr>
            <p:spPr>
              <a:xfrm>
                <a:off x="5639765" y="1457525"/>
                <a:ext cx="1223999" cy="53490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BR" sz="1100" dirty="0">
                    <a:solidFill>
                      <a:srgbClr val="434343"/>
                    </a:solidFill>
                    <a:latin typeface="Roboto"/>
                    <a:ea typeface="Roboto"/>
                    <a:cs typeface="Roboto"/>
                    <a:sym typeface="Roboto"/>
                  </a:rPr>
                  <a:t>Deliberação quanto à admissão</a:t>
                </a:r>
                <a:endParaRPr sz="1100" dirty="0">
                  <a:solidFill>
                    <a:srgbClr val="434343"/>
                  </a:solidFill>
                  <a:latin typeface="Roboto"/>
                  <a:ea typeface="Roboto"/>
                  <a:cs typeface="Roboto"/>
                  <a:sym typeface="Roboto"/>
                </a:endParaRPr>
              </a:p>
            </p:txBody>
          </p:sp>
          <p:sp>
            <p:nvSpPr>
              <p:cNvPr id="144" name="Google Shape;299;p18">
                <a:extLst>
                  <a:ext uri="{FF2B5EF4-FFF2-40B4-BE49-F238E27FC236}">
                    <a16:creationId xmlns:a16="http://schemas.microsoft.com/office/drawing/2014/main" id="{06E6489D-8F32-1A46-8098-C3B0E2EEF3BF}"/>
                  </a:ext>
                </a:extLst>
              </p:cNvPr>
              <p:cNvSpPr/>
              <p:nvPr/>
            </p:nvSpPr>
            <p:spPr>
              <a:xfrm>
                <a:off x="10488858" y="2635261"/>
                <a:ext cx="338525" cy="206227"/>
              </a:xfrm>
              <a:custGeom>
                <a:avLst/>
                <a:gdLst/>
                <a:ahLst/>
                <a:cxnLst/>
                <a:rect l="l" t="t" r="r" b="b"/>
                <a:pathLst>
                  <a:path w="17098" h="7002" extrusionOk="0">
                    <a:moveTo>
                      <a:pt x="0" y="1"/>
                    </a:moveTo>
                    <a:lnTo>
                      <a:pt x="2798" y="3501"/>
                    </a:lnTo>
                    <a:lnTo>
                      <a:pt x="0" y="7002"/>
                    </a:lnTo>
                    <a:lnTo>
                      <a:pt x="14288" y="7002"/>
                    </a:lnTo>
                    <a:lnTo>
                      <a:pt x="17098" y="3501"/>
                    </a:lnTo>
                    <a:lnTo>
                      <a:pt x="14288" y="1"/>
                    </a:lnTo>
                    <a:close/>
                  </a:path>
                </a:pathLst>
              </a:custGeom>
              <a:solidFill>
                <a:srgbClr val="EC3A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grpSp>
        <p:grpSp>
          <p:nvGrpSpPr>
            <p:cNvPr id="121" name="Google Shape;325;p18">
              <a:extLst>
                <a:ext uri="{FF2B5EF4-FFF2-40B4-BE49-F238E27FC236}">
                  <a16:creationId xmlns:a16="http://schemas.microsoft.com/office/drawing/2014/main" id="{5DDE80BF-9EC9-A72F-5D84-BA9801CB761B}"/>
                </a:ext>
              </a:extLst>
            </p:cNvPr>
            <p:cNvGrpSpPr/>
            <p:nvPr/>
          </p:nvGrpSpPr>
          <p:grpSpPr>
            <a:xfrm>
              <a:off x="2951884" y="2977755"/>
              <a:ext cx="1233047" cy="1794273"/>
              <a:chOff x="4418246" y="2451975"/>
              <a:chExt cx="1412709" cy="2055711"/>
            </a:xfrm>
          </p:grpSpPr>
          <p:sp>
            <p:nvSpPr>
              <p:cNvPr id="122" name="Google Shape;326;p18">
                <a:extLst>
                  <a:ext uri="{FF2B5EF4-FFF2-40B4-BE49-F238E27FC236}">
                    <a16:creationId xmlns:a16="http://schemas.microsoft.com/office/drawing/2014/main" id="{871584B1-E7D8-BBDA-CE0D-90449BB0B905}"/>
                  </a:ext>
                </a:extLst>
              </p:cNvPr>
              <p:cNvSpPr/>
              <p:nvPr/>
            </p:nvSpPr>
            <p:spPr>
              <a:xfrm>
                <a:off x="4515870" y="2641238"/>
                <a:ext cx="534569" cy="206227"/>
              </a:xfrm>
              <a:custGeom>
                <a:avLst/>
                <a:gdLst/>
                <a:ahLst/>
                <a:cxnLst/>
                <a:rect l="l" t="t" r="r" b="b"/>
                <a:pathLst>
                  <a:path w="17098" h="7002" extrusionOk="0">
                    <a:moveTo>
                      <a:pt x="1" y="1"/>
                    </a:moveTo>
                    <a:lnTo>
                      <a:pt x="2799" y="3501"/>
                    </a:lnTo>
                    <a:lnTo>
                      <a:pt x="1" y="7002"/>
                    </a:lnTo>
                    <a:lnTo>
                      <a:pt x="14288" y="7002"/>
                    </a:lnTo>
                    <a:lnTo>
                      <a:pt x="17098" y="3501"/>
                    </a:lnTo>
                    <a:lnTo>
                      <a:pt x="14288" y="1"/>
                    </a:lnTo>
                    <a:close/>
                  </a:path>
                </a:pathLst>
              </a:custGeom>
              <a:solidFill>
                <a:srgbClr val="4949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Fira Sans Extra Condensed"/>
                  <a:ea typeface="Fira Sans Extra Condensed"/>
                  <a:cs typeface="Fira Sans Extra Condensed"/>
                  <a:sym typeface="Fira Sans Extra Condensed"/>
                </a:endParaRPr>
              </a:p>
            </p:txBody>
          </p:sp>
          <p:sp>
            <p:nvSpPr>
              <p:cNvPr id="123" name="Google Shape;327;p18">
                <a:extLst>
                  <a:ext uri="{FF2B5EF4-FFF2-40B4-BE49-F238E27FC236}">
                    <a16:creationId xmlns:a16="http://schemas.microsoft.com/office/drawing/2014/main" id="{AE634D67-18FA-8259-1C61-33296B9B79F9}"/>
                  </a:ext>
                </a:extLst>
              </p:cNvPr>
              <p:cNvSpPr/>
              <p:nvPr/>
            </p:nvSpPr>
            <p:spPr>
              <a:xfrm>
                <a:off x="5206198" y="2641237"/>
                <a:ext cx="534600" cy="206227"/>
              </a:xfrm>
              <a:custGeom>
                <a:avLst/>
                <a:gdLst/>
                <a:ahLst/>
                <a:cxnLst/>
                <a:rect l="l" t="t" r="r" b="b"/>
                <a:pathLst>
                  <a:path w="17099" h="7002" extrusionOk="0">
                    <a:moveTo>
                      <a:pt x="1" y="1"/>
                    </a:moveTo>
                    <a:lnTo>
                      <a:pt x="2799" y="3501"/>
                    </a:lnTo>
                    <a:lnTo>
                      <a:pt x="1" y="7002"/>
                    </a:lnTo>
                    <a:lnTo>
                      <a:pt x="14288" y="7002"/>
                    </a:lnTo>
                    <a:lnTo>
                      <a:pt x="17098" y="3501"/>
                    </a:lnTo>
                    <a:lnTo>
                      <a:pt x="14288" y="1"/>
                    </a:lnTo>
                    <a:close/>
                  </a:path>
                </a:pathLst>
              </a:custGeom>
              <a:solidFill>
                <a:srgbClr val="4949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24" name="Google Shape;328;p18">
                <a:extLst>
                  <a:ext uri="{FF2B5EF4-FFF2-40B4-BE49-F238E27FC236}">
                    <a16:creationId xmlns:a16="http://schemas.microsoft.com/office/drawing/2014/main" id="{BBA02C50-6007-6CFC-016D-3BDFBBD4BCBF}"/>
                  </a:ext>
                </a:extLst>
              </p:cNvPr>
              <p:cNvSpPr/>
              <p:nvPr/>
            </p:nvSpPr>
            <p:spPr>
              <a:xfrm>
                <a:off x="5124418" y="2757051"/>
                <a:ext cx="31" cy="754206"/>
              </a:xfrm>
              <a:custGeom>
                <a:avLst/>
                <a:gdLst/>
                <a:ahLst/>
                <a:cxnLst/>
                <a:rect l="l" t="t" r="r" b="b"/>
                <a:pathLst>
                  <a:path w="1" h="24123" fill="none" extrusionOk="0">
                    <a:moveTo>
                      <a:pt x="0" y="1"/>
                    </a:moveTo>
                    <a:lnTo>
                      <a:pt x="0" y="24123"/>
                    </a:lnTo>
                  </a:path>
                </a:pathLst>
              </a:custGeom>
              <a:noFill/>
              <a:ln w="17850" cap="rnd" cmpd="sng">
                <a:solidFill>
                  <a:srgbClr val="9DB6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25" name="Google Shape;329;p18">
                <a:extLst>
                  <a:ext uri="{FF2B5EF4-FFF2-40B4-BE49-F238E27FC236}">
                    <a16:creationId xmlns:a16="http://schemas.microsoft.com/office/drawing/2014/main" id="{155F4BFC-1F2A-6F5E-5CB2-2CA4C7E585E3}"/>
                  </a:ext>
                </a:extLst>
              </p:cNvPr>
              <p:cNvSpPr/>
              <p:nvPr/>
            </p:nvSpPr>
            <p:spPr>
              <a:xfrm>
                <a:off x="4418246" y="3399597"/>
                <a:ext cx="1412709" cy="987974"/>
              </a:xfrm>
              <a:custGeom>
                <a:avLst/>
                <a:gdLst/>
                <a:ahLst/>
                <a:cxnLst/>
                <a:rect l="l" t="t" r="r" b="b"/>
                <a:pathLst>
                  <a:path w="45185" h="31600" extrusionOk="0">
                    <a:moveTo>
                      <a:pt x="22597" y="0"/>
                    </a:moveTo>
                    <a:cubicBezTo>
                      <a:pt x="21384" y="0"/>
                      <a:pt x="20169" y="464"/>
                      <a:pt x="19241" y="1393"/>
                    </a:cubicBezTo>
                    <a:lnTo>
                      <a:pt x="18253" y="2381"/>
                    </a:lnTo>
                    <a:cubicBezTo>
                      <a:pt x="18205" y="2429"/>
                      <a:pt x="18169" y="2477"/>
                      <a:pt x="18134" y="2524"/>
                    </a:cubicBezTo>
                    <a:lnTo>
                      <a:pt x="7394" y="2524"/>
                    </a:lnTo>
                    <a:cubicBezTo>
                      <a:pt x="3310" y="2524"/>
                      <a:pt x="0" y="5846"/>
                      <a:pt x="0" y="9930"/>
                    </a:cubicBezTo>
                    <a:lnTo>
                      <a:pt x="0" y="28742"/>
                    </a:lnTo>
                    <a:cubicBezTo>
                      <a:pt x="0" y="30325"/>
                      <a:pt x="1274" y="31599"/>
                      <a:pt x="2858" y="31599"/>
                    </a:cubicBezTo>
                    <a:lnTo>
                      <a:pt x="42327" y="31599"/>
                    </a:lnTo>
                    <a:cubicBezTo>
                      <a:pt x="43899" y="31599"/>
                      <a:pt x="45185" y="30325"/>
                      <a:pt x="45185" y="28742"/>
                    </a:cubicBezTo>
                    <a:lnTo>
                      <a:pt x="45185" y="9930"/>
                    </a:lnTo>
                    <a:cubicBezTo>
                      <a:pt x="45185" y="5846"/>
                      <a:pt x="41863" y="2524"/>
                      <a:pt x="37779" y="2524"/>
                    </a:cubicBezTo>
                    <a:lnTo>
                      <a:pt x="27051" y="2524"/>
                    </a:lnTo>
                    <a:cubicBezTo>
                      <a:pt x="27016" y="2477"/>
                      <a:pt x="26980" y="2429"/>
                      <a:pt x="26944" y="2381"/>
                    </a:cubicBezTo>
                    <a:lnTo>
                      <a:pt x="25944" y="1393"/>
                    </a:lnTo>
                    <a:cubicBezTo>
                      <a:pt x="25021" y="464"/>
                      <a:pt x="23810" y="0"/>
                      <a:pt x="22597" y="0"/>
                    </a:cubicBezTo>
                    <a:close/>
                  </a:path>
                </a:pathLst>
              </a:cu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26" name="Google Shape;330;p18">
                <a:extLst>
                  <a:ext uri="{FF2B5EF4-FFF2-40B4-BE49-F238E27FC236}">
                    <a16:creationId xmlns:a16="http://schemas.microsoft.com/office/drawing/2014/main" id="{466B24D4-61A2-61F1-4BA6-27A093F02D3A}"/>
                  </a:ext>
                </a:extLst>
              </p:cNvPr>
              <p:cNvSpPr/>
              <p:nvPr/>
            </p:nvSpPr>
            <p:spPr>
              <a:xfrm>
                <a:off x="4418246" y="4098890"/>
                <a:ext cx="1412709" cy="408796"/>
              </a:xfrm>
              <a:custGeom>
                <a:avLst/>
                <a:gdLst/>
                <a:ahLst/>
                <a:cxnLst/>
                <a:rect l="l" t="t" r="r" b="b"/>
                <a:pathLst>
                  <a:path w="45185" h="10765" extrusionOk="0">
                    <a:moveTo>
                      <a:pt x="0" y="1"/>
                    </a:moveTo>
                    <a:lnTo>
                      <a:pt x="0" y="7919"/>
                    </a:lnTo>
                    <a:cubicBezTo>
                      <a:pt x="0" y="9490"/>
                      <a:pt x="1274" y="10764"/>
                      <a:pt x="2846" y="10764"/>
                    </a:cubicBezTo>
                    <a:lnTo>
                      <a:pt x="42327" y="10764"/>
                    </a:lnTo>
                    <a:cubicBezTo>
                      <a:pt x="43911" y="10764"/>
                      <a:pt x="45185" y="9490"/>
                      <a:pt x="45185" y="7919"/>
                    </a:cubicBezTo>
                    <a:lnTo>
                      <a:pt x="45185" y="1"/>
                    </a:lnTo>
                    <a:close/>
                  </a:path>
                </a:pathLst>
              </a:custGeom>
              <a:solidFill>
                <a:srgbClr val="4949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rgbClr val="FFFFFF"/>
                    </a:solidFill>
                    <a:latin typeface="Fira Sans Extra Condensed Medium"/>
                    <a:ea typeface="Fira Sans Extra Condensed Medium"/>
                    <a:cs typeface="Fira Sans Extra Condensed Medium"/>
                    <a:sym typeface="Fira Sans Extra Condensed Medium"/>
                  </a:rPr>
                  <a:t>MMA</a:t>
                </a:r>
                <a:endParaRPr sz="160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27" name="Google Shape;331;p18">
                <a:extLst>
                  <a:ext uri="{FF2B5EF4-FFF2-40B4-BE49-F238E27FC236}">
                    <a16:creationId xmlns:a16="http://schemas.microsoft.com/office/drawing/2014/main" id="{0EEF6673-05EB-46A7-3565-0CBA75137BF2}"/>
                  </a:ext>
                </a:extLst>
              </p:cNvPr>
              <p:cNvSpPr/>
              <p:nvPr/>
            </p:nvSpPr>
            <p:spPr>
              <a:xfrm>
                <a:off x="4831457" y="2451975"/>
                <a:ext cx="585937" cy="585937"/>
              </a:xfrm>
              <a:custGeom>
                <a:avLst/>
                <a:gdLst/>
                <a:ahLst/>
                <a:cxnLst/>
                <a:rect l="l" t="t" r="r" b="b"/>
                <a:pathLst>
                  <a:path w="18741" h="18741" extrusionOk="0">
                    <a:moveTo>
                      <a:pt x="9370" y="0"/>
                    </a:moveTo>
                    <a:cubicBezTo>
                      <a:pt x="4203" y="0"/>
                      <a:pt x="0" y="4191"/>
                      <a:pt x="0" y="9370"/>
                    </a:cubicBezTo>
                    <a:cubicBezTo>
                      <a:pt x="0" y="14538"/>
                      <a:pt x="4203" y="18741"/>
                      <a:pt x="9370" y="18741"/>
                    </a:cubicBezTo>
                    <a:cubicBezTo>
                      <a:pt x="14550" y="18741"/>
                      <a:pt x="18741" y="14538"/>
                      <a:pt x="18741" y="9370"/>
                    </a:cubicBezTo>
                    <a:cubicBezTo>
                      <a:pt x="18741" y="4191"/>
                      <a:pt x="14550" y="0"/>
                      <a:pt x="9370" y="0"/>
                    </a:cubicBezTo>
                    <a:close/>
                  </a:path>
                </a:pathLst>
              </a:custGeom>
              <a:solidFill>
                <a:srgbClr val="4949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28" name="Google Shape;332;p18">
                <a:extLst>
                  <a:ext uri="{FF2B5EF4-FFF2-40B4-BE49-F238E27FC236}">
                    <a16:creationId xmlns:a16="http://schemas.microsoft.com/office/drawing/2014/main" id="{877A7CD7-C4DA-CB44-AB2D-C98DF20AFFDA}"/>
                  </a:ext>
                </a:extLst>
              </p:cNvPr>
              <p:cNvSpPr/>
              <p:nvPr/>
            </p:nvSpPr>
            <p:spPr>
              <a:xfrm>
                <a:off x="4906462" y="2526792"/>
                <a:ext cx="435928" cy="436304"/>
              </a:xfrm>
              <a:custGeom>
                <a:avLst/>
                <a:gdLst/>
                <a:ahLst/>
                <a:cxnLst/>
                <a:rect l="l" t="t" r="r" b="b"/>
                <a:pathLst>
                  <a:path w="13943" h="13955" extrusionOk="0">
                    <a:moveTo>
                      <a:pt x="6965" y="0"/>
                    </a:moveTo>
                    <a:cubicBezTo>
                      <a:pt x="3120" y="0"/>
                      <a:pt x="0" y="3120"/>
                      <a:pt x="0" y="6977"/>
                    </a:cubicBezTo>
                    <a:cubicBezTo>
                      <a:pt x="0" y="10823"/>
                      <a:pt x="3120" y="13954"/>
                      <a:pt x="6965" y="13954"/>
                    </a:cubicBezTo>
                    <a:cubicBezTo>
                      <a:pt x="10823" y="13954"/>
                      <a:pt x="13943" y="10823"/>
                      <a:pt x="13943" y="6977"/>
                    </a:cubicBezTo>
                    <a:cubicBezTo>
                      <a:pt x="13943" y="3120"/>
                      <a:pt x="10823" y="0"/>
                      <a:pt x="6965"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29" name="Google Shape;333;p18">
                <a:extLst>
                  <a:ext uri="{FF2B5EF4-FFF2-40B4-BE49-F238E27FC236}">
                    <a16:creationId xmlns:a16="http://schemas.microsoft.com/office/drawing/2014/main" id="{1B28AD4E-5413-4ACE-12E2-B946D8470A39}"/>
                  </a:ext>
                </a:extLst>
              </p:cNvPr>
              <p:cNvSpPr/>
              <p:nvPr/>
            </p:nvSpPr>
            <p:spPr>
              <a:xfrm>
                <a:off x="5028369" y="2681138"/>
                <a:ext cx="195469" cy="60685"/>
              </a:xfrm>
              <a:custGeom>
                <a:avLst/>
                <a:gdLst/>
                <a:ahLst/>
                <a:cxnLst/>
                <a:rect l="l" t="t" r="r" b="b"/>
                <a:pathLst>
                  <a:path w="6252" h="1941" extrusionOk="0">
                    <a:moveTo>
                      <a:pt x="1" y="0"/>
                    </a:moveTo>
                    <a:lnTo>
                      <a:pt x="1" y="786"/>
                    </a:lnTo>
                    <a:lnTo>
                      <a:pt x="3120" y="1941"/>
                    </a:lnTo>
                    <a:lnTo>
                      <a:pt x="6251" y="786"/>
                    </a:lnTo>
                    <a:lnTo>
                      <a:pt x="6251" y="0"/>
                    </a:lnTo>
                    <a:close/>
                  </a:path>
                </a:pathLst>
              </a:custGeom>
              <a:solidFill>
                <a:srgbClr val="4949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30" name="Google Shape;334;p18">
                <a:extLst>
                  <a:ext uri="{FF2B5EF4-FFF2-40B4-BE49-F238E27FC236}">
                    <a16:creationId xmlns:a16="http://schemas.microsoft.com/office/drawing/2014/main" id="{C404577A-ABD1-09B8-97FD-FEB7A0DE9B1E}"/>
                  </a:ext>
                </a:extLst>
              </p:cNvPr>
              <p:cNvSpPr/>
              <p:nvPr/>
            </p:nvSpPr>
            <p:spPr>
              <a:xfrm>
                <a:off x="5028369" y="2723566"/>
                <a:ext cx="195469" cy="97172"/>
              </a:xfrm>
              <a:custGeom>
                <a:avLst/>
                <a:gdLst/>
                <a:ahLst/>
                <a:cxnLst/>
                <a:rect l="l" t="t" r="r" b="b"/>
                <a:pathLst>
                  <a:path w="6252" h="3108" extrusionOk="0">
                    <a:moveTo>
                      <a:pt x="144" y="381"/>
                    </a:moveTo>
                    <a:lnTo>
                      <a:pt x="1727" y="965"/>
                    </a:lnTo>
                    <a:lnTo>
                      <a:pt x="144" y="2632"/>
                    </a:lnTo>
                    <a:lnTo>
                      <a:pt x="144" y="381"/>
                    </a:lnTo>
                    <a:close/>
                    <a:moveTo>
                      <a:pt x="5954" y="381"/>
                    </a:moveTo>
                    <a:lnTo>
                      <a:pt x="5954" y="2632"/>
                    </a:lnTo>
                    <a:lnTo>
                      <a:pt x="4382" y="965"/>
                    </a:lnTo>
                    <a:lnTo>
                      <a:pt x="5954" y="381"/>
                    </a:lnTo>
                    <a:close/>
                    <a:moveTo>
                      <a:pt x="4108" y="1048"/>
                    </a:moveTo>
                    <a:lnTo>
                      <a:pt x="5751" y="2798"/>
                    </a:lnTo>
                    <a:lnTo>
                      <a:pt x="417" y="2798"/>
                    </a:lnTo>
                    <a:lnTo>
                      <a:pt x="2049" y="1048"/>
                    </a:lnTo>
                    <a:lnTo>
                      <a:pt x="2989" y="1405"/>
                    </a:lnTo>
                    <a:lnTo>
                      <a:pt x="3084" y="1441"/>
                    </a:lnTo>
                    <a:lnTo>
                      <a:pt x="3168" y="1405"/>
                    </a:lnTo>
                    <a:lnTo>
                      <a:pt x="4108" y="1048"/>
                    </a:lnTo>
                    <a:close/>
                    <a:moveTo>
                      <a:pt x="1" y="0"/>
                    </a:moveTo>
                    <a:lnTo>
                      <a:pt x="1" y="2905"/>
                    </a:lnTo>
                    <a:lnTo>
                      <a:pt x="1" y="3108"/>
                    </a:lnTo>
                    <a:lnTo>
                      <a:pt x="6251" y="3108"/>
                    </a:lnTo>
                    <a:lnTo>
                      <a:pt x="6251" y="2905"/>
                    </a:lnTo>
                    <a:lnTo>
                      <a:pt x="6251" y="0"/>
                    </a:lnTo>
                    <a:lnTo>
                      <a:pt x="4180" y="762"/>
                    </a:lnTo>
                    <a:lnTo>
                      <a:pt x="3918" y="858"/>
                    </a:lnTo>
                    <a:lnTo>
                      <a:pt x="3084" y="1155"/>
                    </a:lnTo>
                    <a:lnTo>
                      <a:pt x="2251" y="858"/>
                    </a:lnTo>
                    <a:lnTo>
                      <a:pt x="2001" y="750"/>
                    </a:lnTo>
                    <a:lnTo>
                      <a:pt x="1" y="0"/>
                    </a:lnTo>
                    <a:close/>
                  </a:path>
                </a:pathLst>
              </a:custGeom>
              <a:solidFill>
                <a:srgbClr val="4949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131" name="Google Shape;335;p18">
                <a:extLst>
                  <a:ext uri="{FF2B5EF4-FFF2-40B4-BE49-F238E27FC236}">
                    <a16:creationId xmlns:a16="http://schemas.microsoft.com/office/drawing/2014/main" id="{BB1EA766-9324-D73C-C5F4-CD475D84AB58}"/>
                  </a:ext>
                </a:extLst>
              </p:cNvPr>
              <p:cNvSpPr txBox="1"/>
              <p:nvPr/>
            </p:nvSpPr>
            <p:spPr>
              <a:xfrm>
                <a:off x="4511488" y="3504600"/>
                <a:ext cx="1224000" cy="58987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dirty="0">
                    <a:solidFill>
                      <a:srgbClr val="434343"/>
                    </a:solidFill>
                    <a:latin typeface="Roboto"/>
                    <a:ea typeface="Roboto"/>
                    <a:cs typeface="Roboto"/>
                    <a:sym typeface="Roboto"/>
                  </a:rPr>
                  <a:t>Elaboração de minuta de Resolução</a:t>
                </a:r>
                <a:endParaRPr sz="1100" dirty="0">
                  <a:solidFill>
                    <a:srgbClr val="434343"/>
                  </a:solidFill>
                  <a:latin typeface="Roboto"/>
                  <a:ea typeface="Roboto"/>
                  <a:cs typeface="Roboto"/>
                  <a:sym typeface="Roboto"/>
                </a:endParaRPr>
              </a:p>
            </p:txBody>
          </p:sp>
        </p:grpSp>
      </p:grpSp>
      <p:sp>
        <p:nvSpPr>
          <p:cNvPr id="216" name="Google Shape;328;p18">
            <a:extLst>
              <a:ext uri="{FF2B5EF4-FFF2-40B4-BE49-F238E27FC236}">
                <a16:creationId xmlns:a16="http://schemas.microsoft.com/office/drawing/2014/main" id="{A771554E-B1A7-6673-32D9-9BA66985E1BE}"/>
              </a:ext>
            </a:extLst>
          </p:cNvPr>
          <p:cNvSpPr/>
          <p:nvPr/>
        </p:nvSpPr>
        <p:spPr>
          <a:xfrm>
            <a:off x="10813094" y="2462342"/>
            <a:ext cx="39905" cy="541518"/>
          </a:xfrm>
          <a:custGeom>
            <a:avLst/>
            <a:gdLst/>
            <a:ahLst/>
            <a:cxnLst/>
            <a:rect l="l" t="t" r="r" b="b"/>
            <a:pathLst>
              <a:path w="1" h="24123" fill="none" extrusionOk="0">
                <a:moveTo>
                  <a:pt x="0" y="1"/>
                </a:moveTo>
                <a:lnTo>
                  <a:pt x="0" y="24123"/>
                </a:lnTo>
              </a:path>
            </a:pathLst>
          </a:custGeom>
          <a:noFill/>
          <a:ln w="17850" cap="rnd" cmpd="sng">
            <a:solidFill>
              <a:srgbClr val="9DB6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217" name="Google Shape;328;p18">
            <a:extLst>
              <a:ext uri="{FF2B5EF4-FFF2-40B4-BE49-F238E27FC236}">
                <a16:creationId xmlns:a16="http://schemas.microsoft.com/office/drawing/2014/main" id="{81AE15EE-B28F-4C96-D022-D457F28D6942}"/>
              </a:ext>
            </a:extLst>
          </p:cNvPr>
          <p:cNvSpPr/>
          <p:nvPr/>
        </p:nvSpPr>
        <p:spPr>
          <a:xfrm>
            <a:off x="9948263" y="3400799"/>
            <a:ext cx="27" cy="658290"/>
          </a:xfrm>
          <a:custGeom>
            <a:avLst/>
            <a:gdLst/>
            <a:ahLst/>
            <a:cxnLst/>
            <a:rect l="l" t="t" r="r" b="b"/>
            <a:pathLst>
              <a:path w="1" h="24123" fill="none" extrusionOk="0">
                <a:moveTo>
                  <a:pt x="0" y="1"/>
                </a:moveTo>
                <a:lnTo>
                  <a:pt x="0" y="24123"/>
                </a:lnTo>
              </a:path>
            </a:pathLst>
          </a:custGeom>
          <a:noFill/>
          <a:ln w="17850" cap="rnd" cmpd="sng">
            <a:solidFill>
              <a:srgbClr val="9DB6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218" name="Google Shape;289;p18">
            <a:extLst>
              <a:ext uri="{FF2B5EF4-FFF2-40B4-BE49-F238E27FC236}">
                <a16:creationId xmlns:a16="http://schemas.microsoft.com/office/drawing/2014/main" id="{5A4949FC-B5B0-BB4F-A671-263A5D592261}"/>
              </a:ext>
            </a:extLst>
          </p:cNvPr>
          <p:cNvSpPr/>
          <p:nvPr/>
        </p:nvSpPr>
        <p:spPr>
          <a:xfrm>
            <a:off x="8290773" y="1669462"/>
            <a:ext cx="1248852" cy="787690"/>
          </a:xfrm>
          <a:custGeom>
            <a:avLst/>
            <a:gdLst/>
            <a:ahLst/>
            <a:cxnLst/>
            <a:rect l="l" t="t" r="r" b="b"/>
            <a:pathLst>
              <a:path w="45173" h="31591" extrusionOk="0">
                <a:moveTo>
                  <a:pt x="2846" y="0"/>
                </a:moveTo>
                <a:cubicBezTo>
                  <a:pt x="1274" y="0"/>
                  <a:pt x="0" y="1274"/>
                  <a:pt x="0" y="2846"/>
                </a:cubicBezTo>
                <a:lnTo>
                  <a:pt x="0" y="21669"/>
                </a:lnTo>
                <a:cubicBezTo>
                  <a:pt x="0" y="25753"/>
                  <a:pt x="3310" y="29063"/>
                  <a:pt x="7394" y="29063"/>
                </a:cubicBezTo>
                <a:lnTo>
                  <a:pt x="18121" y="29063"/>
                </a:lnTo>
                <a:cubicBezTo>
                  <a:pt x="18157" y="29111"/>
                  <a:pt x="18193" y="29170"/>
                  <a:pt x="18241" y="29206"/>
                </a:cubicBezTo>
                <a:lnTo>
                  <a:pt x="19229" y="30206"/>
                </a:lnTo>
                <a:cubicBezTo>
                  <a:pt x="20157" y="31129"/>
                  <a:pt x="21369" y="31590"/>
                  <a:pt x="22580" y="31590"/>
                </a:cubicBezTo>
                <a:cubicBezTo>
                  <a:pt x="23792" y="31590"/>
                  <a:pt x="25003" y="31129"/>
                  <a:pt x="25932" y="30206"/>
                </a:cubicBezTo>
                <a:lnTo>
                  <a:pt x="26920" y="29206"/>
                </a:lnTo>
                <a:cubicBezTo>
                  <a:pt x="26968" y="29170"/>
                  <a:pt x="27004" y="29111"/>
                  <a:pt x="27039" y="29063"/>
                </a:cubicBezTo>
                <a:lnTo>
                  <a:pt x="37779" y="29063"/>
                </a:lnTo>
                <a:cubicBezTo>
                  <a:pt x="41863" y="29063"/>
                  <a:pt x="45172" y="25753"/>
                  <a:pt x="45172" y="21669"/>
                </a:cubicBezTo>
                <a:lnTo>
                  <a:pt x="45172" y="2846"/>
                </a:lnTo>
                <a:cubicBezTo>
                  <a:pt x="45172" y="1274"/>
                  <a:pt x="43899" y="0"/>
                  <a:pt x="42327" y="0"/>
                </a:cubicBezTo>
                <a:close/>
              </a:path>
            </a:pathLst>
          </a:cu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219" name="Google Shape;329;p18">
            <a:extLst>
              <a:ext uri="{FF2B5EF4-FFF2-40B4-BE49-F238E27FC236}">
                <a16:creationId xmlns:a16="http://schemas.microsoft.com/office/drawing/2014/main" id="{9D963890-54B9-F439-8C0A-8FE7D9633FAF}"/>
              </a:ext>
            </a:extLst>
          </p:cNvPr>
          <p:cNvSpPr/>
          <p:nvPr/>
        </p:nvSpPr>
        <p:spPr>
          <a:xfrm>
            <a:off x="9334293" y="3866372"/>
            <a:ext cx="1233047" cy="510793"/>
          </a:xfrm>
          <a:custGeom>
            <a:avLst/>
            <a:gdLst/>
            <a:ahLst/>
            <a:cxnLst/>
            <a:rect l="l" t="t" r="r" b="b"/>
            <a:pathLst>
              <a:path w="45185" h="31600" extrusionOk="0">
                <a:moveTo>
                  <a:pt x="22597" y="0"/>
                </a:moveTo>
                <a:cubicBezTo>
                  <a:pt x="21384" y="0"/>
                  <a:pt x="20169" y="464"/>
                  <a:pt x="19241" y="1393"/>
                </a:cubicBezTo>
                <a:lnTo>
                  <a:pt x="18253" y="2381"/>
                </a:lnTo>
                <a:cubicBezTo>
                  <a:pt x="18205" y="2429"/>
                  <a:pt x="18169" y="2477"/>
                  <a:pt x="18134" y="2524"/>
                </a:cubicBezTo>
                <a:lnTo>
                  <a:pt x="7394" y="2524"/>
                </a:lnTo>
                <a:cubicBezTo>
                  <a:pt x="3310" y="2524"/>
                  <a:pt x="0" y="5846"/>
                  <a:pt x="0" y="9930"/>
                </a:cubicBezTo>
                <a:lnTo>
                  <a:pt x="0" y="28742"/>
                </a:lnTo>
                <a:cubicBezTo>
                  <a:pt x="0" y="30325"/>
                  <a:pt x="1274" y="31599"/>
                  <a:pt x="2858" y="31599"/>
                </a:cubicBezTo>
                <a:lnTo>
                  <a:pt x="42327" y="31599"/>
                </a:lnTo>
                <a:cubicBezTo>
                  <a:pt x="43899" y="31599"/>
                  <a:pt x="45185" y="30325"/>
                  <a:pt x="45185" y="28742"/>
                </a:cubicBezTo>
                <a:lnTo>
                  <a:pt x="45185" y="9930"/>
                </a:lnTo>
                <a:cubicBezTo>
                  <a:pt x="45185" y="5846"/>
                  <a:pt x="41863" y="2524"/>
                  <a:pt x="37779" y="2524"/>
                </a:cubicBezTo>
                <a:lnTo>
                  <a:pt x="27051" y="2524"/>
                </a:lnTo>
                <a:cubicBezTo>
                  <a:pt x="27016" y="2477"/>
                  <a:pt x="26980" y="2429"/>
                  <a:pt x="26944" y="2381"/>
                </a:cubicBezTo>
                <a:lnTo>
                  <a:pt x="25944" y="1393"/>
                </a:lnTo>
                <a:cubicBezTo>
                  <a:pt x="25021" y="464"/>
                  <a:pt x="23810" y="0"/>
                  <a:pt x="22597" y="0"/>
                </a:cubicBezTo>
                <a:close/>
              </a:path>
            </a:pathLst>
          </a:cu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220" name="Google Shape;342;p18">
            <a:extLst>
              <a:ext uri="{FF2B5EF4-FFF2-40B4-BE49-F238E27FC236}">
                <a16:creationId xmlns:a16="http://schemas.microsoft.com/office/drawing/2014/main" id="{617F90DE-2259-EE28-37F3-0EB57A6B20F7}"/>
              </a:ext>
            </a:extLst>
          </p:cNvPr>
          <p:cNvSpPr/>
          <p:nvPr/>
        </p:nvSpPr>
        <p:spPr>
          <a:xfrm>
            <a:off x="9696080" y="2976751"/>
            <a:ext cx="513393" cy="511420"/>
          </a:xfrm>
          <a:custGeom>
            <a:avLst/>
            <a:gdLst/>
            <a:ahLst/>
            <a:cxnLst/>
            <a:rect l="l" t="t" r="r" b="b"/>
            <a:pathLst>
              <a:path w="18741" h="18741" extrusionOk="0">
                <a:moveTo>
                  <a:pt x="9371" y="0"/>
                </a:moveTo>
                <a:cubicBezTo>
                  <a:pt x="4191" y="0"/>
                  <a:pt x="0" y="4191"/>
                  <a:pt x="0" y="9370"/>
                </a:cubicBezTo>
                <a:cubicBezTo>
                  <a:pt x="0" y="14538"/>
                  <a:pt x="4191" y="18741"/>
                  <a:pt x="9371" y="18741"/>
                </a:cubicBezTo>
                <a:cubicBezTo>
                  <a:pt x="14550" y="18741"/>
                  <a:pt x="18741" y="14538"/>
                  <a:pt x="18741" y="9370"/>
                </a:cubicBezTo>
                <a:cubicBezTo>
                  <a:pt x="18741" y="4191"/>
                  <a:pt x="14550" y="0"/>
                  <a:pt x="9371" y="0"/>
                </a:cubicBezTo>
                <a:close/>
              </a:path>
            </a:pathLst>
          </a:custGeom>
          <a:solidFill>
            <a:srgbClr val="4949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Fira Sans Extra Condensed"/>
              <a:ea typeface="Fira Sans Extra Condensed"/>
              <a:cs typeface="Fira Sans Extra Condensed"/>
              <a:sym typeface="Fira Sans Extra Condensed"/>
            </a:endParaRPr>
          </a:p>
        </p:txBody>
      </p:sp>
      <p:sp>
        <p:nvSpPr>
          <p:cNvPr id="221" name="Google Shape;342;p18">
            <a:extLst>
              <a:ext uri="{FF2B5EF4-FFF2-40B4-BE49-F238E27FC236}">
                <a16:creationId xmlns:a16="http://schemas.microsoft.com/office/drawing/2014/main" id="{434AF4E0-92B0-1986-53C9-BE5945B95986}"/>
              </a:ext>
            </a:extLst>
          </p:cNvPr>
          <p:cNvSpPr/>
          <p:nvPr/>
        </p:nvSpPr>
        <p:spPr>
          <a:xfrm>
            <a:off x="8658950" y="2975350"/>
            <a:ext cx="513393" cy="511420"/>
          </a:xfrm>
          <a:custGeom>
            <a:avLst/>
            <a:gdLst/>
            <a:ahLst/>
            <a:cxnLst/>
            <a:rect l="l" t="t" r="r" b="b"/>
            <a:pathLst>
              <a:path w="18741" h="18741" extrusionOk="0">
                <a:moveTo>
                  <a:pt x="9371" y="0"/>
                </a:moveTo>
                <a:cubicBezTo>
                  <a:pt x="4191" y="0"/>
                  <a:pt x="0" y="4191"/>
                  <a:pt x="0" y="9370"/>
                </a:cubicBezTo>
                <a:cubicBezTo>
                  <a:pt x="0" y="14538"/>
                  <a:pt x="4191" y="18741"/>
                  <a:pt x="9371" y="18741"/>
                </a:cubicBezTo>
                <a:cubicBezTo>
                  <a:pt x="14550" y="18741"/>
                  <a:pt x="18741" y="14538"/>
                  <a:pt x="18741" y="9370"/>
                </a:cubicBezTo>
                <a:cubicBezTo>
                  <a:pt x="18741" y="4191"/>
                  <a:pt x="14550" y="0"/>
                  <a:pt x="9371" y="0"/>
                </a:cubicBezTo>
                <a:close/>
              </a:path>
            </a:pathLst>
          </a:custGeom>
          <a:solidFill>
            <a:srgbClr val="869FB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Fira Sans Extra Condensed"/>
              <a:ea typeface="Fira Sans Extra Condensed"/>
              <a:cs typeface="Fira Sans Extra Condensed"/>
              <a:sym typeface="Fira Sans Extra Condensed"/>
            </a:endParaRPr>
          </a:p>
        </p:txBody>
      </p:sp>
      <p:sp>
        <p:nvSpPr>
          <p:cNvPr id="222" name="Google Shape;290;p18">
            <a:extLst>
              <a:ext uri="{FF2B5EF4-FFF2-40B4-BE49-F238E27FC236}">
                <a16:creationId xmlns:a16="http://schemas.microsoft.com/office/drawing/2014/main" id="{E284DAE1-1ACD-4B25-284D-8A2B472FF571}"/>
              </a:ext>
            </a:extLst>
          </p:cNvPr>
          <p:cNvSpPr txBox="1"/>
          <p:nvPr/>
        </p:nvSpPr>
        <p:spPr>
          <a:xfrm>
            <a:off x="8384655" y="1859160"/>
            <a:ext cx="1072460" cy="46687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dirty="0">
                <a:solidFill>
                  <a:srgbClr val="434343"/>
                </a:solidFill>
                <a:latin typeface="Roboto"/>
                <a:ea typeface="Roboto"/>
                <a:cs typeface="Roboto"/>
                <a:sym typeface="Roboto"/>
              </a:rPr>
              <a:t>Discussões no Grupo de Trabalho</a:t>
            </a:r>
            <a:endParaRPr sz="1100" dirty="0">
              <a:solidFill>
                <a:srgbClr val="434343"/>
              </a:solidFill>
              <a:latin typeface="Roboto"/>
              <a:ea typeface="Roboto"/>
              <a:cs typeface="Roboto"/>
              <a:sym typeface="Roboto"/>
            </a:endParaRPr>
          </a:p>
        </p:txBody>
      </p:sp>
      <p:sp>
        <p:nvSpPr>
          <p:cNvPr id="223" name="Google Shape;291;p18">
            <a:extLst>
              <a:ext uri="{FF2B5EF4-FFF2-40B4-BE49-F238E27FC236}">
                <a16:creationId xmlns:a16="http://schemas.microsoft.com/office/drawing/2014/main" id="{5FCE268B-F89F-3A70-F1C9-79527385941F}"/>
              </a:ext>
            </a:extLst>
          </p:cNvPr>
          <p:cNvSpPr/>
          <p:nvPr/>
        </p:nvSpPr>
        <p:spPr>
          <a:xfrm>
            <a:off x="8291987" y="1504007"/>
            <a:ext cx="1237477" cy="293737"/>
          </a:xfrm>
          <a:custGeom>
            <a:avLst/>
            <a:gdLst/>
            <a:ahLst/>
            <a:cxnLst/>
            <a:rect l="l" t="t" r="r" b="b"/>
            <a:pathLst>
              <a:path w="45173" h="10764" extrusionOk="0">
                <a:moveTo>
                  <a:pt x="2846" y="0"/>
                </a:moveTo>
                <a:cubicBezTo>
                  <a:pt x="1274" y="0"/>
                  <a:pt x="0" y="1274"/>
                  <a:pt x="0" y="2846"/>
                </a:cubicBezTo>
                <a:lnTo>
                  <a:pt x="0" y="10763"/>
                </a:lnTo>
                <a:lnTo>
                  <a:pt x="45172" y="10763"/>
                </a:lnTo>
                <a:lnTo>
                  <a:pt x="45172" y="2846"/>
                </a:lnTo>
                <a:cubicBezTo>
                  <a:pt x="45172" y="1274"/>
                  <a:pt x="43899" y="0"/>
                  <a:pt x="42327" y="0"/>
                </a:cubicBezTo>
                <a:close/>
              </a:path>
            </a:pathLst>
          </a:custGeom>
          <a:solidFill>
            <a:srgbClr val="869FB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rgbClr val="FFFFFF"/>
                </a:solidFill>
                <a:latin typeface="Fira Sans Extra Condensed Medium"/>
                <a:ea typeface="Fira Sans Extra Condensed Medium"/>
                <a:cs typeface="Fira Sans Extra Condensed Medium"/>
                <a:sym typeface="Fira Sans Extra Condensed Medium"/>
              </a:rPr>
              <a:t>GT</a:t>
            </a:r>
            <a:endParaRPr sz="160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224" name="Google Shape;292;p18">
            <a:extLst>
              <a:ext uri="{FF2B5EF4-FFF2-40B4-BE49-F238E27FC236}">
                <a16:creationId xmlns:a16="http://schemas.microsoft.com/office/drawing/2014/main" id="{B02E5496-9C6B-1B41-005B-B99A824428D2}"/>
              </a:ext>
            </a:extLst>
          </p:cNvPr>
          <p:cNvSpPr/>
          <p:nvPr/>
        </p:nvSpPr>
        <p:spPr>
          <a:xfrm>
            <a:off x="8231603" y="3142955"/>
            <a:ext cx="588129" cy="180000"/>
          </a:xfrm>
          <a:custGeom>
            <a:avLst/>
            <a:gdLst/>
            <a:ahLst/>
            <a:cxnLst/>
            <a:rect l="l" t="t" r="r" b="b"/>
            <a:pathLst>
              <a:path w="17098" h="7002" extrusionOk="0">
                <a:moveTo>
                  <a:pt x="0" y="1"/>
                </a:moveTo>
                <a:lnTo>
                  <a:pt x="2798" y="3501"/>
                </a:lnTo>
                <a:lnTo>
                  <a:pt x="0" y="7002"/>
                </a:lnTo>
                <a:lnTo>
                  <a:pt x="14288" y="7002"/>
                </a:lnTo>
                <a:lnTo>
                  <a:pt x="17098" y="3501"/>
                </a:lnTo>
                <a:lnTo>
                  <a:pt x="14288" y="1"/>
                </a:lnTo>
                <a:close/>
              </a:path>
            </a:pathLst>
          </a:custGeom>
          <a:solidFill>
            <a:srgbClr val="869FB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Fira Sans Extra Condensed"/>
              <a:ea typeface="Fira Sans Extra Condensed"/>
              <a:cs typeface="Fira Sans Extra Condensed"/>
              <a:sym typeface="Fira Sans Extra Condensed"/>
            </a:endParaRPr>
          </a:p>
        </p:txBody>
      </p:sp>
      <p:sp>
        <p:nvSpPr>
          <p:cNvPr id="225" name="Google Shape;293;p18">
            <a:extLst>
              <a:ext uri="{FF2B5EF4-FFF2-40B4-BE49-F238E27FC236}">
                <a16:creationId xmlns:a16="http://schemas.microsoft.com/office/drawing/2014/main" id="{FB65994C-4307-7A64-25F5-C0EAC367A67E}"/>
              </a:ext>
            </a:extLst>
          </p:cNvPr>
          <p:cNvSpPr/>
          <p:nvPr/>
        </p:nvSpPr>
        <p:spPr>
          <a:xfrm>
            <a:off x="8963361" y="3141315"/>
            <a:ext cx="547965" cy="180000"/>
          </a:xfrm>
          <a:custGeom>
            <a:avLst/>
            <a:gdLst/>
            <a:ahLst/>
            <a:cxnLst/>
            <a:rect l="l" t="t" r="r" b="b"/>
            <a:pathLst>
              <a:path w="17098" h="7002" extrusionOk="0">
                <a:moveTo>
                  <a:pt x="0" y="1"/>
                </a:moveTo>
                <a:lnTo>
                  <a:pt x="2798" y="3501"/>
                </a:lnTo>
                <a:lnTo>
                  <a:pt x="0" y="7002"/>
                </a:lnTo>
                <a:lnTo>
                  <a:pt x="14288" y="7002"/>
                </a:lnTo>
                <a:lnTo>
                  <a:pt x="17098" y="3501"/>
                </a:lnTo>
                <a:lnTo>
                  <a:pt x="14288" y="1"/>
                </a:lnTo>
                <a:close/>
              </a:path>
            </a:pathLst>
          </a:custGeom>
          <a:solidFill>
            <a:srgbClr val="869FB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226" name="Google Shape;295;p18">
            <a:extLst>
              <a:ext uri="{FF2B5EF4-FFF2-40B4-BE49-F238E27FC236}">
                <a16:creationId xmlns:a16="http://schemas.microsoft.com/office/drawing/2014/main" id="{DD928A1C-2828-9C8E-C7C1-917EA552EF0D}"/>
              </a:ext>
            </a:extLst>
          </p:cNvPr>
          <p:cNvSpPr/>
          <p:nvPr/>
        </p:nvSpPr>
        <p:spPr>
          <a:xfrm>
            <a:off x="8724554" y="3042566"/>
            <a:ext cx="382286" cy="380816"/>
          </a:xfrm>
          <a:custGeom>
            <a:avLst/>
            <a:gdLst/>
            <a:ahLst/>
            <a:cxnLst/>
            <a:rect l="l" t="t" r="r" b="b"/>
            <a:pathLst>
              <a:path w="13955" h="13955" extrusionOk="0">
                <a:moveTo>
                  <a:pt x="6977" y="0"/>
                </a:moveTo>
                <a:cubicBezTo>
                  <a:pt x="3120" y="0"/>
                  <a:pt x="0" y="3120"/>
                  <a:pt x="0" y="6977"/>
                </a:cubicBezTo>
                <a:cubicBezTo>
                  <a:pt x="0" y="10823"/>
                  <a:pt x="3120" y="13954"/>
                  <a:pt x="6977" y="13954"/>
                </a:cubicBezTo>
                <a:cubicBezTo>
                  <a:pt x="10823" y="13954"/>
                  <a:pt x="13954" y="10823"/>
                  <a:pt x="13954" y="6977"/>
                </a:cubicBezTo>
                <a:cubicBezTo>
                  <a:pt x="13954" y="3120"/>
                  <a:pt x="10823" y="0"/>
                  <a:pt x="6977" y="0"/>
                </a:cubicBezTo>
                <a:close/>
              </a:path>
            </a:pathLst>
          </a:custGeom>
          <a:pattFill prst="pct5">
            <a:fgClr>
              <a:srgbClr val="FFFFFF"/>
            </a:fgClr>
            <a:bgClr>
              <a:schemeClr val="bg1"/>
            </a:bgClr>
          </a:patt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227" name="Google Shape;326;p18">
            <a:extLst>
              <a:ext uri="{FF2B5EF4-FFF2-40B4-BE49-F238E27FC236}">
                <a16:creationId xmlns:a16="http://schemas.microsoft.com/office/drawing/2014/main" id="{FA825A75-2883-3437-3B1B-5761A74505E3}"/>
              </a:ext>
            </a:extLst>
          </p:cNvPr>
          <p:cNvSpPr/>
          <p:nvPr/>
        </p:nvSpPr>
        <p:spPr>
          <a:xfrm>
            <a:off x="9400851" y="3141316"/>
            <a:ext cx="456600" cy="180000"/>
          </a:xfrm>
          <a:custGeom>
            <a:avLst/>
            <a:gdLst/>
            <a:ahLst/>
            <a:cxnLst/>
            <a:rect l="l" t="t" r="r" b="b"/>
            <a:pathLst>
              <a:path w="17098" h="7002" extrusionOk="0">
                <a:moveTo>
                  <a:pt x="1" y="1"/>
                </a:moveTo>
                <a:lnTo>
                  <a:pt x="2799" y="3501"/>
                </a:lnTo>
                <a:lnTo>
                  <a:pt x="1" y="7002"/>
                </a:lnTo>
                <a:lnTo>
                  <a:pt x="14288" y="7002"/>
                </a:lnTo>
                <a:lnTo>
                  <a:pt x="17098" y="3501"/>
                </a:lnTo>
                <a:lnTo>
                  <a:pt x="14288" y="1"/>
                </a:lnTo>
                <a:close/>
              </a:path>
            </a:pathLst>
          </a:custGeom>
          <a:solidFill>
            <a:srgbClr val="4949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228" name="Google Shape;335;p18">
            <a:extLst>
              <a:ext uri="{FF2B5EF4-FFF2-40B4-BE49-F238E27FC236}">
                <a16:creationId xmlns:a16="http://schemas.microsoft.com/office/drawing/2014/main" id="{008B9C90-93EA-4CF9-EDFC-B848F2CD30DD}"/>
              </a:ext>
            </a:extLst>
          </p:cNvPr>
          <p:cNvSpPr txBox="1"/>
          <p:nvPr/>
        </p:nvSpPr>
        <p:spPr>
          <a:xfrm>
            <a:off x="9295784" y="3921296"/>
            <a:ext cx="1310064" cy="45586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dirty="0">
                <a:solidFill>
                  <a:srgbClr val="434343"/>
                </a:solidFill>
                <a:latin typeface="Roboto"/>
                <a:ea typeface="Roboto"/>
                <a:cs typeface="Roboto"/>
                <a:sym typeface="Roboto"/>
              </a:rPr>
              <a:t>Deliberação na CTQA</a:t>
            </a:r>
            <a:endParaRPr sz="1100" dirty="0">
              <a:solidFill>
                <a:srgbClr val="434343"/>
              </a:solidFill>
              <a:latin typeface="Roboto"/>
              <a:ea typeface="Roboto"/>
              <a:cs typeface="Roboto"/>
              <a:sym typeface="Roboto"/>
            </a:endParaRPr>
          </a:p>
        </p:txBody>
      </p:sp>
      <p:sp>
        <p:nvSpPr>
          <p:cNvPr id="229" name="Google Shape;328;p18">
            <a:extLst>
              <a:ext uri="{FF2B5EF4-FFF2-40B4-BE49-F238E27FC236}">
                <a16:creationId xmlns:a16="http://schemas.microsoft.com/office/drawing/2014/main" id="{86D2B3DF-DD00-85C3-7119-F81EFD531A00}"/>
              </a:ext>
            </a:extLst>
          </p:cNvPr>
          <p:cNvSpPr/>
          <p:nvPr/>
        </p:nvSpPr>
        <p:spPr>
          <a:xfrm>
            <a:off x="8910726" y="2429065"/>
            <a:ext cx="39905" cy="541518"/>
          </a:xfrm>
          <a:custGeom>
            <a:avLst/>
            <a:gdLst/>
            <a:ahLst/>
            <a:cxnLst/>
            <a:rect l="l" t="t" r="r" b="b"/>
            <a:pathLst>
              <a:path w="1" h="24123" fill="none" extrusionOk="0">
                <a:moveTo>
                  <a:pt x="0" y="1"/>
                </a:moveTo>
                <a:lnTo>
                  <a:pt x="0" y="24123"/>
                </a:lnTo>
              </a:path>
            </a:pathLst>
          </a:custGeom>
          <a:noFill/>
          <a:ln w="17850" cap="rnd" cmpd="sng">
            <a:solidFill>
              <a:srgbClr val="9DB6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pic>
        <p:nvPicPr>
          <p:cNvPr id="230" name="Gráfico 229" descr="Brinde com preenchimento sólido">
            <a:extLst>
              <a:ext uri="{FF2B5EF4-FFF2-40B4-BE49-F238E27FC236}">
                <a16:creationId xmlns:a16="http://schemas.microsoft.com/office/drawing/2014/main" id="{0612DD4D-7FA8-6DAD-6FC2-57688E7A51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69359" y="3090447"/>
            <a:ext cx="285055" cy="285055"/>
          </a:xfrm>
          <a:prstGeom prst="rect">
            <a:avLst/>
          </a:prstGeom>
        </p:spPr>
      </p:pic>
      <p:sp>
        <p:nvSpPr>
          <p:cNvPr id="231" name="Retângulo: Canto Dobrado 230">
            <a:extLst>
              <a:ext uri="{FF2B5EF4-FFF2-40B4-BE49-F238E27FC236}">
                <a16:creationId xmlns:a16="http://schemas.microsoft.com/office/drawing/2014/main" id="{C5BC46DC-DC00-DD4F-7305-3FD02B027506}"/>
              </a:ext>
            </a:extLst>
          </p:cNvPr>
          <p:cNvSpPr/>
          <p:nvPr/>
        </p:nvSpPr>
        <p:spPr>
          <a:xfrm>
            <a:off x="9836574" y="3111205"/>
            <a:ext cx="243122" cy="236843"/>
          </a:xfrm>
          <a:prstGeom prst="foldedCorne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2" name="Seta: Pentágono 231">
            <a:extLst>
              <a:ext uri="{FF2B5EF4-FFF2-40B4-BE49-F238E27FC236}">
                <a16:creationId xmlns:a16="http://schemas.microsoft.com/office/drawing/2014/main" id="{3499C1B7-4534-A7A0-4364-61B8B5B03E1D}"/>
              </a:ext>
            </a:extLst>
          </p:cNvPr>
          <p:cNvSpPr/>
          <p:nvPr/>
        </p:nvSpPr>
        <p:spPr>
          <a:xfrm rot="5400000">
            <a:off x="8070444" y="2728784"/>
            <a:ext cx="321241" cy="483598"/>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3" name="Google Shape;303;p18">
            <a:extLst>
              <a:ext uri="{FF2B5EF4-FFF2-40B4-BE49-F238E27FC236}">
                <a16:creationId xmlns:a16="http://schemas.microsoft.com/office/drawing/2014/main" id="{E04D8D03-BE29-6982-7F76-91D0B5460760}"/>
              </a:ext>
            </a:extLst>
          </p:cNvPr>
          <p:cNvSpPr/>
          <p:nvPr/>
        </p:nvSpPr>
        <p:spPr>
          <a:xfrm>
            <a:off x="10555910" y="2970583"/>
            <a:ext cx="511420" cy="511420"/>
          </a:xfrm>
          <a:custGeom>
            <a:avLst/>
            <a:gdLst/>
            <a:ahLst/>
            <a:cxnLst/>
            <a:rect l="l" t="t" r="r" b="b"/>
            <a:pathLst>
              <a:path w="18741" h="18741" extrusionOk="0">
                <a:moveTo>
                  <a:pt x="9370" y="0"/>
                </a:moveTo>
                <a:cubicBezTo>
                  <a:pt x="4191" y="0"/>
                  <a:pt x="0" y="4191"/>
                  <a:pt x="0" y="9370"/>
                </a:cubicBezTo>
                <a:cubicBezTo>
                  <a:pt x="0" y="14538"/>
                  <a:pt x="4191" y="18741"/>
                  <a:pt x="9370" y="18741"/>
                </a:cubicBezTo>
                <a:cubicBezTo>
                  <a:pt x="14538" y="18741"/>
                  <a:pt x="18741" y="14538"/>
                  <a:pt x="18741" y="9370"/>
                </a:cubicBezTo>
                <a:cubicBezTo>
                  <a:pt x="18741" y="4191"/>
                  <a:pt x="14538" y="0"/>
                  <a:pt x="9370" y="0"/>
                </a:cubicBezTo>
                <a:close/>
              </a:path>
            </a:pathLst>
          </a:custGeom>
          <a:solidFill>
            <a:srgbClr val="EC3A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234" name="Google Shape;304;p18">
            <a:extLst>
              <a:ext uri="{FF2B5EF4-FFF2-40B4-BE49-F238E27FC236}">
                <a16:creationId xmlns:a16="http://schemas.microsoft.com/office/drawing/2014/main" id="{0664320F-92DF-6463-8EA0-2EE416EB6C20}"/>
              </a:ext>
            </a:extLst>
          </p:cNvPr>
          <p:cNvSpPr/>
          <p:nvPr/>
        </p:nvSpPr>
        <p:spPr>
          <a:xfrm>
            <a:off x="10621217" y="3035888"/>
            <a:ext cx="380489" cy="380816"/>
          </a:xfrm>
          <a:custGeom>
            <a:avLst/>
            <a:gdLst/>
            <a:ahLst/>
            <a:cxnLst/>
            <a:rect l="l" t="t" r="r" b="b"/>
            <a:pathLst>
              <a:path w="13943" h="13955" extrusionOk="0">
                <a:moveTo>
                  <a:pt x="6977" y="0"/>
                </a:moveTo>
                <a:cubicBezTo>
                  <a:pt x="3120" y="0"/>
                  <a:pt x="0" y="3120"/>
                  <a:pt x="0" y="6977"/>
                </a:cubicBezTo>
                <a:cubicBezTo>
                  <a:pt x="0" y="10823"/>
                  <a:pt x="3120" y="13954"/>
                  <a:pt x="6977" y="13954"/>
                </a:cubicBezTo>
                <a:cubicBezTo>
                  <a:pt x="10823" y="13954"/>
                  <a:pt x="13943" y="10823"/>
                  <a:pt x="13943" y="6977"/>
                </a:cubicBezTo>
                <a:cubicBezTo>
                  <a:pt x="13943" y="3120"/>
                  <a:pt x="10823" y="0"/>
                  <a:pt x="6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235" name="Google Shape;305;p18">
            <a:extLst>
              <a:ext uri="{FF2B5EF4-FFF2-40B4-BE49-F238E27FC236}">
                <a16:creationId xmlns:a16="http://schemas.microsoft.com/office/drawing/2014/main" id="{490023EA-D0A7-F098-E184-5188B1BD1B14}"/>
              </a:ext>
            </a:extLst>
          </p:cNvPr>
          <p:cNvSpPr/>
          <p:nvPr/>
        </p:nvSpPr>
        <p:spPr>
          <a:xfrm>
            <a:off x="10710231" y="3197360"/>
            <a:ext cx="101733" cy="101406"/>
          </a:xfrm>
          <a:custGeom>
            <a:avLst/>
            <a:gdLst/>
            <a:ahLst/>
            <a:cxnLst/>
            <a:rect l="l" t="t" r="r" b="b"/>
            <a:pathLst>
              <a:path w="3728" h="3716" extrusionOk="0">
                <a:moveTo>
                  <a:pt x="1846" y="1251"/>
                </a:moveTo>
                <a:cubicBezTo>
                  <a:pt x="2168" y="1251"/>
                  <a:pt x="2442" y="1513"/>
                  <a:pt x="2442" y="1834"/>
                </a:cubicBezTo>
                <a:cubicBezTo>
                  <a:pt x="2442" y="2168"/>
                  <a:pt x="2168" y="2430"/>
                  <a:pt x="1846" y="2430"/>
                </a:cubicBezTo>
                <a:cubicBezTo>
                  <a:pt x="1525" y="2430"/>
                  <a:pt x="1263" y="2168"/>
                  <a:pt x="1263" y="1834"/>
                </a:cubicBezTo>
                <a:cubicBezTo>
                  <a:pt x="1263" y="1513"/>
                  <a:pt x="1525" y="1251"/>
                  <a:pt x="1846" y="1251"/>
                </a:cubicBezTo>
                <a:close/>
                <a:moveTo>
                  <a:pt x="1763" y="1"/>
                </a:moveTo>
                <a:cubicBezTo>
                  <a:pt x="1560" y="1"/>
                  <a:pt x="1334" y="155"/>
                  <a:pt x="1334" y="358"/>
                </a:cubicBezTo>
                <a:lnTo>
                  <a:pt x="1334" y="751"/>
                </a:lnTo>
                <a:lnTo>
                  <a:pt x="1096" y="477"/>
                </a:lnTo>
                <a:cubicBezTo>
                  <a:pt x="1025" y="405"/>
                  <a:pt x="935" y="370"/>
                  <a:pt x="846" y="370"/>
                </a:cubicBezTo>
                <a:cubicBezTo>
                  <a:pt x="757" y="370"/>
                  <a:pt x="667" y="405"/>
                  <a:pt x="596" y="477"/>
                </a:cubicBezTo>
                <a:lnTo>
                  <a:pt x="477" y="596"/>
                </a:lnTo>
                <a:cubicBezTo>
                  <a:pt x="334" y="739"/>
                  <a:pt x="334" y="941"/>
                  <a:pt x="477" y="1084"/>
                </a:cubicBezTo>
                <a:lnTo>
                  <a:pt x="763" y="1334"/>
                </a:lnTo>
                <a:lnTo>
                  <a:pt x="370" y="1334"/>
                </a:lnTo>
                <a:cubicBezTo>
                  <a:pt x="167" y="1334"/>
                  <a:pt x="1" y="1548"/>
                  <a:pt x="1" y="1751"/>
                </a:cubicBezTo>
                <a:lnTo>
                  <a:pt x="1" y="1929"/>
                </a:lnTo>
                <a:cubicBezTo>
                  <a:pt x="1" y="2132"/>
                  <a:pt x="167" y="2227"/>
                  <a:pt x="370" y="2227"/>
                </a:cubicBezTo>
                <a:lnTo>
                  <a:pt x="763" y="2227"/>
                </a:lnTo>
                <a:lnTo>
                  <a:pt x="489" y="2537"/>
                </a:lnTo>
                <a:cubicBezTo>
                  <a:pt x="346" y="2680"/>
                  <a:pt x="346" y="2918"/>
                  <a:pt x="489" y="3061"/>
                </a:cubicBezTo>
                <a:lnTo>
                  <a:pt x="608" y="3192"/>
                </a:lnTo>
                <a:cubicBezTo>
                  <a:pt x="679" y="3263"/>
                  <a:pt x="766" y="3299"/>
                  <a:pt x="852" y="3299"/>
                </a:cubicBezTo>
                <a:cubicBezTo>
                  <a:pt x="938" y="3299"/>
                  <a:pt x="1025" y="3263"/>
                  <a:pt x="1096" y="3192"/>
                </a:cubicBezTo>
                <a:lnTo>
                  <a:pt x="1334" y="2930"/>
                </a:lnTo>
                <a:lnTo>
                  <a:pt x="1334" y="3311"/>
                </a:lnTo>
                <a:cubicBezTo>
                  <a:pt x="1334" y="3513"/>
                  <a:pt x="1560" y="3715"/>
                  <a:pt x="1763" y="3715"/>
                </a:cubicBezTo>
                <a:lnTo>
                  <a:pt x="1941" y="3715"/>
                </a:lnTo>
                <a:cubicBezTo>
                  <a:pt x="2132" y="3715"/>
                  <a:pt x="2227" y="3513"/>
                  <a:pt x="2227" y="3311"/>
                </a:cubicBezTo>
                <a:lnTo>
                  <a:pt x="2227" y="2930"/>
                </a:lnTo>
                <a:lnTo>
                  <a:pt x="2537" y="3203"/>
                </a:lnTo>
                <a:cubicBezTo>
                  <a:pt x="2608" y="3275"/>
                  <a:pt x="2706" y="3311"/>
                  <a:pt x="2805" y="3311"/>
                </a:cubicBezTo>
                <a:cubicBezTo>
                  <a:pt x="2903" y="3311"/>
                  <a:pt x="3001" y="3275"/>
                  <a:pt x="3073" y="3203"/>
                </a:cubicBezTo>
                <a:lnTo>
                  <a:pt x="3204" y="3072"/>
                </a:lnTo>
                <a:cubicBezTo>
                  <a:pt x="3346" y="2930"/>
                  <a:pt x="3346" y="2680"/>
                  <a:pt x="3204" y="2537"/>
                </a:cubicBezTo>
                <a:lnTo>
                  <a:pt x="2942" y="2227"/>
                </a:lnTo>
                <a:lnTo>
                  <a:pt x="3323" y="2227"/>
                </a:lnTo>
                <a:cubicBezTo>
                  <a:pt x="3525" y="2227"/>
                  <a:pt x="3727" y="2132"/>
                  <a:pt x="3727" y="1929"/>
                </a:cubicBezTo>
                <a:lnTo>
                  <a:pt x="3727" y="1751"/>
                </a:lnTo>
                <a:cubicBezTo>
                  <a:pt x="3715" y="1548"/>
                  <a:pt x="3525" y="1334"/>
                  <a:pt x="3323" y="1334"/>
                </a:cubicBezTo>
                <a:lnTo>
                  <a:pt x="2942" y="1334"/>
                </a:lnTo>
                <a:lnTo>
                  <a:pt x="3215" y="1084"/>
                </a:lnTo>
                <a:cubicBezTo>
                  <a:pt x="3358" y="941"/>
                  <a:pt x="3358" y="727"/>
                  <a:pt x="3215" y="584"/>
                </a:cubicBezTo>
                <a:lnTo>
                  <a:pt x="3084" y="465"/>
                </a:lnTo>
                <a:cubicBezTo>
                  <a:pt x="3015" y="395"/>
                  <a:pt x="2916" y="362"/>
                  <a:pt x="2817" y="362"/>
                </a:cubicBezTo>
                <a:cubicBezTo>
                  <a:pt x="2714" y="362"/>
                  <a:pt x="2610" y="398"/>
                  <a:pt x="2537" y="465"/>
                </a:cubicBezTo>
                <a:lnTo>
                  <a:pt x="2227" y="751"/>
                </a:lnTo>
                <a:lnTo>
                  <a:pt x="2227" y="358"/>
                </a:lnTo>
                <a:cubicBezTo>
                  <a:pt x="2227" y="155"/>
                  <a:pt x="2132" y="1"/>
                  <a:pt x="1941" y="1"/>
                </a:cubicBezTo>
                <a:close/>
              </a:path>
            </a:pathLst>
          </a:custGeom>
          <a:solidFill>
            <a:srgbClr val="EC3A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236" name="Google Shape;306;p18">
            <a:extLst>
              <a:ext uri="{FF2B5EF4-FFF2-40B4-BE49-F238E27FC236}">
                <a16:creationId xmlns:a16="http://schemas.microsoft.com/office/drawing/2014/main" id="{563DD763-5E1A-AF51-CA4D-DD9691D03181}"/>
              </a:ext>
            </a:extLst>
          </p:cNvPr>
          <p:cNvSpPr/>
          <p:nvPr/>
        </p:nvSpPr>
        <p:spPr>
          <a:xfrm>
            <a:off x="10813878" y="3211959"/>
            <a:ext cx="98813" cy="98213"/>
          </a:xfrm>
          <a:custGeom>
            <a:avLst/>
            <a:gdLst/>
            <a:ahLst/>
            <a:cxnLst/>
            <a:rect l="l" t="t" r="r" b="b"/>
            <a:pathLst>
              <a:path w="3621" h="3599" extrusionOk="0">
                <a:moveTo>
                  <a:pt x="1824" y="1174"/>
                </a:moveTo>
                <a:cubicBezTo>
                  <a:pt x="2134" y="1174"/>
                  <a:pt x="2397" y="1411"/>
                  <a:pt x="2430" y="1728"/>
                </a:cubicBezTo>
                <a:cubicBezTo>
                  <a:pt x="2477" y="2073"/>
                  <a:pt x="2227" y="2383"/>
                  <a:pt x="1882" y="2418"/>
                </a:cubicBezTo>
                <a:cubicBezTo>
                  <a:pt x="1854" y="2422"/>
                  <a:pt x="1825" y="2424"/>
                  <a:pt x="1798" y="2424"/>
                </a:cubicBezTo>
                <a:cubicBezTo>
                  <a:pt x="1488" y="2424"/>
                  <a:pt x="1224" y="2188"/>
                  <a:pt x="1191" y="1871"/>
                </a:cubicBezTo>
                <a:cubicBezTo>
                  <a:pt x="1144" y="1525"/>
                  <a:pt x="1394" y="1216"/>
                  <a:pt x="1739" y="1180"/>
                </a:cubicBezTo>
                <a:cubicBezTo>
                  <a:pt x="1768" y="1176"/>
                  <a:pt x="1796" y="1174"/>
                  <a:pt x="1824" y="1174"/>
                </a:cubicBezTo>
                <a:close/>
                <a:moveTo>
                  <a:pt x="1640" y="0"/>
                </a:moveTo>
                <a:cubicBezTo>
                  <a:pt x="1634" y="0"/>
                  <a:pt x="1627" y="1"/>
                  <a:pt x="1620" y="1"/>
                </a:cubicBezTo>
                <a:cubicBezTo>
                  <a:pt x="1489" y="13"/>
                  <a:pt x="1394" y="132"/>
                  <a:pt x="1406" y="263"/>
                </a:cubicBezTo>
                <a:lnTo>
                  <a:pt x="1465" y="716"/>
                </a:lnTo>
                <a:cubicBezTo>
                  <a:pt x="1322" y="763"/>
                  <a:pt x="1203" y="835"/>
                  <a:pt x="1096" y="930"/>
                </a:cubicBezTo>
                <a:lnTo>
                  <a:pt x="727" y="632"/>
                </a:lnTo>
                <a:cubicBezTo>
                  <a:pt x="687" y="598"/>
                  <a:pt x="639" y="582"/>
                  <a:pt x="591" y="582"/>
                </a:cubicBezTo>
                <a:cubicBezTo>
                  <a:pt x="523" y="582"/>
                  <a:pt x="454" y="613"/>
                  <a:pt x="406" y="668"/>
                </a:cubicBezTo>
                <a:cubicBezTo>
                  <a:pt x="322" y="763"/>
                  <a:pt x="334" y="918"/>
                  <a:pt x="441" y="990"/>
                </a:cubicBezTo>
                <a:lnTo>
                  <a:pt x="799" y="1287"/>
                </a:lnTo>
                <a:cubicBezTo>
                  <a:pt x="739" y="1406"/>
                  <a:pt x="691" y="1549"/>
                  <a:pt x="679" y="1692"/>
                </a:cubicBezTo>
                <a:lnTo>
                  <a:pt x="215" y="1740"/>
                </a:lnTo>
                <a:cubicBezTo>
                  <a:pt x="96" y="1752"/>
                  <a:pt x="1" y="1871"/>
                  <a:pt x="13" y="1990"/>
                </a:cubicBezTo>
                <a:cubicBezTo>
                  <a:pt x="24" y="2113"/>
                  <a:pt x="131" y="2205"/>
                  <a:pt x="253" y="2205"/>
                </a:cubicBezTo>
                <a:cubicBezTo>
                  <a:pt x="260" y="2205"/>
                  <a:pt x="267" y="2205"/>
                  <a:pt x="275" y="2204"/>
                </a:cubicBezTo>
                <a:lnTo>
                  <a:pt x="727" y="2145"/>
                </a:lnTo>
                <a:cubicBezTo>
                  <a:pt x="775" y="2287"/>
                  <a:pt x="846" y="2407"/>
                  <a:pt x="941" y="2514"/>
                </a:cubicBezTo>
                <a:lnTo>
                  <a:pt x="644" y="2883"/>
                </a:lnTo>
                <a:cubicBezTo>
                  <a:pt x="560" y="2978"/>
                  <a:pt x="584" y="3121"/>
                  <a:pt x="679" y="3204"/>
                </a:cubicBezTo>
                <a:cubicBezTo>
                  <a:pt x="721" y="3241"/>
                  <a:pt x="772" y="3259"/>
                  <a:pt x="823" y="3259"/>
                </a:cubicBezTo>
                <a:cubicBezTo>
                  <a:pt x="888" y="3259"/>
                  <a:pt x="954" y="3229"/>
                  <a:pt x="1001" y="3169"/>
                </a:cubicBezTo>
                <a:lnTo>
                  <a:pt x="1299" y="2811"/>
                </a:lnTo>
                <a:cubicBezTo>
                  <a:pt x="1418" y="2871"/>
                  <a:pt x="1561" y="2918"/>
                  <a:pt x="1703" y="2930"/>
                </a:cubicBezTo>
                <a:lnTo>
                  <a:pt x="1751" y="3395"/>
                </a:lnTo>
                <a:cubicBezTo>
                  <a:pt x="1762" y="3507"/>
                  <a:pt x="1869" y="3598"/>
                  <a:pt x="1981" y="3598"/>
                </a:cubicBezTo>
                <a:cubicBezTo>
                  <a:pt x="1988" y="3598"/>
                  <a:pt x="1994" y="3598"/>
                  <a:pt x="2001" y="3597"/>
                </a:cubicBezTo>
                <a:cubicBezTo>
                  <a:pt x="2132" y="3585"/>
                  <a:pt x="2227" y="3466"/>
                  <a:pt x="2215" y="3335"/>
                </a:cubicBezTo>
                <a:lnTo>
                  <a:pt x="2156" y="2883"/>
                </a:lnTo>
                <a:cubicBezTo>
                  <a:pt x="2299" y="2835"/>
                  <a:pt x="2418" y="2764"/>
                  <a:pt x="2525" y="2668"/>
                </a:cubicBezTo>
                <a:lnTo>
                  <a:pt x="2894" y="2966"/>
                </a:lnTo>
                <a:cubicBezTo>
                  <a:pt x="2934" y="3001"/>
                  <a:pt x="2982" y="3017"/>
                  <a:pt x="3031" y="3017"/>
                </a:cubicBezTo>
                <a:cubicBezTo>
                  <a:pt x="3098" y="3017"/>
                  <a:pt x="3167" y="2986"/>
                  <a:pt x="3216" y="2930"/>
                </a:cubicBezTo>
                <a:cubicBezTo>
                  <a:pt x="3299" y="2835"/>
                  <a:pt x="3287" y="2680"/>
                  <a:pt x="3180" y="2609"/>
                </a:cubicBezTo>
                <a:lnTo>
                  <a:pt x="2823" y="2311"/>
                </a:lnTo>
                <a:cubicBezTo>
                  <a:pt x="2882" y="2192"/>
                  <a:pt x="2930" y="2049"/>
                  <a:pt x="2942" y="1906"/>
                </a:cubicBezTo>
                <a:lnTo>
                  <a:pt x="3406" y="1859"/>
                </a:lnTo>
                <a:cubicBezTo>
                  <a:pt x="3525" y="1847"/>
                  <a:pt x="3620" y="1728"/>
                  <a:pt x="3608" y="1609"/>
                </a:cubicBezTo>
                <a:cubicBezTo>
                  <a:pt x="3598" y="1491"/>
                  <a:pt x="3501" y="1403"/>
                  <a:pt x="3387" y="1403"/>
                </a:cubicBezTo>
                <a:cubicBezTo>
                  <a:pt x="3374" y="1403"/>
                  <a:pt x="3360" y="1404"/>
                  <a:pt x="3346" y="1406"/>
                </a:cubicBezTo>
                <a:lnTo>
                  <a:pt x="2894" y="1454"/>
                </a:lnTo>
                <a:cubicBezTo>
                  <a:pt x="2846" y="1311"/>
                  <a:pt x="2775" y="1192"/>
                  <a:pt x="2680" y="1085"/>
                </a:cubicBezTo>
                <a:lnTo>
                  <a:pt x="2977" y="716"/>
                </a:lnTo>
                <a:cubicBezTo>
                  <a:pt x="3061" y="621"/>
                  <a:pt x="3037" y="478"/>
                  <a:pt x="2942" y="394"/>
                </a:cubicBezTo>
                <a:cubicBezTo>
                  <a:pt x="2902" y="360"/>
                  <a:pt x="2852" y="343"/>
                  <a:pt x="2801" y="343"/>
                </a:cubicBezTo>
                <a:cubicBezTo>
                  <a:pt x="2732" y="343"/>
                  <a:pt x="2662" y="375"/>
                  <a:pt x="2620" y="430"/>
                </a:cubicBezTo>
                <a:lnTo>
                  <a:pt x="2323" y="787"/>
                </a:lnTo>
                <a:cubicBezTo>
                  <a:pt x="2203" y="728"/>
                  <a:pt x="2061" y="680"/>
                  <a:pt x="1918" y="668"/>
                </a:cubicBezTo>
                <a:lnTo>
                  <a:pt x="1870" y="204"/>
                </a:lnTo>
                <a:cubicBezTo>
                  <a:pt x="1859" y="92"/>
                  <a:pt x="1752" y="0"/>
                  <a:pt x="1640" y="0"/>
                </a:cubicBezTo>
                <a:close/>
              </a:path>
            </a:pathLst>
          </a:custGeom>
          <a:solidFill>
            <a:srgbClr val="EC3A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237" name="Google Shape;307;p18">
            <a:extLst>
              <a:ext uri="{FF2B5EF4-FFF2-40B4-BE49-F238E27FC236}">
                <a16:creationId xmlns:a16="http://schemas.microsoft.com/office/drawing/2014/main" id="{B85B4666-249C-FB17-C807-15662D8477C5}"/>
              </a:ext>
            </a:extLst>
          </p:cNvPr>
          <p:cNvSpPr/>
          <p:nvPr/>
        </p:nvSpPr>
        <p:spPr>
          <a:xfrm>
            <a:off x="10822336" y="3175911"/>
            <a:ext cx="10751" cy="10751"/>
          </a:xfrm>
          <a:custGeom>
            <a:avLst/>
            <a:gdLst/>
            <a:ahLst/>
            <a:cxnLst/>
            <a:rect l="l" t="t" r="r" b="b"/>
            <a:pathLst>
              <a:path w="394" h="394" extrusionOk="0">
                <a:moveTo>
                  <a:pt x="203" y="1"/>
                </a:moveTo>
                <a:cubicBezTo>
                  <a:pt x="96" y="1"/>
                  <a:pt x="0" y="84"/>
                  <a:pt x="0" y="203"/>
                </a:cubicBezTo>
                <a:cubicBezTo>
                  <a:pt x="0" y="310"/>
                  <a:pt x="96" y="394"/>
                  <a:pt x="203" y="394"/>
                </a:cubicBezTo>
                <a:cubicBezTo>
                  <a:pt x="310" y="394"/>
                  <a:pt x="393" y="310"/>
                  <a:pt x="393" y="203"/>
                </a:cubicBezTo>
                <a:cubicBezTo>
                  <a:pt x="393" y="84"/>
                  <a:pt x="310" y="1"/>
                  <a:pt x="203" y="1"/>
                </a:cubicBezTo>
                <a:close/>
              </a:path>
            </a:pathLst>
          </a:custGeom>
          <a:solidFill>
            <a:srgbClr val="EC3A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238" name="Google Shape;308;p18">
            <a:extLst>
              <a:ext uri="{FF2B5EF4-FFF2-40B4-BE49-F238E27FC236}">
                <a16:creationId xmlns:a16="http://schemas.microsoft.com/office/drawing/2014/main" id="{900008CB-D6FC-7FB8-EEC1-179006CB10AA}"/>
              </a:ext>
            </a:extLst>
          </p:cNvPr>
          <p:cNvSpPr/>
          <p:nvPr/>
        </p:nvSpPr>
        <p:spPr>
          <a:xfrm>
            <a:off x="10788225" y="3142454"/>
            <a:ext cx="79301" cy="77691"/>
          </a:xfrm>
          <a:custGeom>
            <a:avLst/>
            <a:gdLst/>
            <a:ahLst/>
            <a:cxnLst/>
            <a:rect l="l" t="t" r="r" b="b"/>
            <a:pathLst>
              <a:path w="2906" h="2847" extrusionOk="0">
                <a:moveTo>
                  <a:pt x="1457" y="681"/>
                </a:moveTo>
                <a:cubicBezTo>
                  <a:pt x="1555" y="681"/>
                  <a:pt x="1655" y="700"/>
                  <a:pt x="1750" y="739"/>
                </a:cubicBezTo>
                <a:cubicBezTo>
                  <a:pt x="2120" y="905"/>
                  <a:pt x="2298" y="1346"/>
                  <a:pt x="2131" y="1715"/>
                </a:cubicBezTo>
                <a:cubicBezTo>
                  <a:pt x="2007" y="2000"/>
                  <a:pt x="1728" y="2165"/>
                  <a:pt x="1441" y="2165"/>
                </a:cubicBezTo>
                <a:cubicBezTo>
                  <a:pt x="1345" y="2165"/>
                  <a:pt x="1248" y="2147"/>
                  <a:pt x="1155" y="2108"/>
                </a:cubicBezTo>
                <a:cubicBezTo>
                  <a:pt x="774" y="1941"/>
                  <a:pt x="607" y="1501"/>
                  <a:pt x="774" y="1132"/>
                </a:cubicBezTo>
                <a:cubicBezTo>
                  <a:pt x="890" y="846"/>
                  <a:pt x="1166" y="681"/>
                  <a:pt x="1457" y="681"/>
                </a:cubicBezTo>
                <a:close/>
                <a:moveTo>
                  <a:pt x="960" y="1"/>
                </a:moveTo>
                <a:cubicBezTo>
                  <a:pt x="937" y="1"/>
                  <a:pt x="915" y="4"/>
                  <a:pt x="893" y="12"/>
                </a:cubicBezTo>
                <a:cubicBezTo>
                  <a:pt x="798" y="48"/>
                  <a:pt x="750" y="167"/>
                  <a:pt x="786" y="262"/>
                </a:cubicBezTo>
                <a:lnTo>
                  <a:pt x="929" y="632"/>
                </a:lnTo>
                <a:cubicBezTo>
                  <a:pt x="834" y="691"/>
                  <a:pt x="738" y="774"/>
                  <a:pt x="667" y="870"/>
                </a:cubicBezTo>
                <a:lnTo>
                  <a:pt x="310" y="715"/>
                </a:lnTo>
                <a:cubicBezTo>
                  <a:pt x="286" y="706"/>
                  <a:pt x="261" y="701"/>
                  <a:pt x="236" y="701"/>
                </a:cubicBezTo>
                <a:cubicBezTo>
                  <a:pt x="160" y="701"/>
                  <a:pt x="87" y="742"/>
                  <a:pt x="60" y="822"/>
                </a:cubicBezTo>
                <a:cubicBezTo>
                  <a:pt x="12" y="917"/>
                  <a:pt x="60" y="1024"/>
                  <a:pt x="155" y="1072"/>
                </a:cubicBezTo>
                <a:lnTo>
                  <a:pt x="512" y="1227"/>
                </a:lnTo>
                <a:cubicBezTo>
                  <a:pt x="488" y="1346"/>
                  <a:pt x="488" y="1465"/>
                  <a:pt x="512" y="1584"/>
                </a:cubicBezTo>
                <a:lnTo>
                  <a:pt x="143" y="1727"/>
                </a:lnTo>
                <a:cubicBezTo>
                  <a:pt x="48" y="1763"/>
                  <a:pt x="0" y="1882"/>
                  <a:pt x="36" y="1977"/>
                </a:cubicBezTo>
                <a:cubicBezTo>
                  <a:pt x="62" y="2056"/>
                  <a:pt x="134" y="2103"/>
                  <a:pt x="208" y="2103"/>
                </a:cubicBezTo>
                <a:cubicBezTo>
                  <a:pt x="234" y="2103"/>
                  <a:pt x="261" y="2097"/>
                  <a:pt x="286" y="2084"/>
                </a:cubicBezTo>
                <a:lnTo>
                  <a:pt x="655" y="1941"/>
                </a:lnTo>
                <a:cubicBezTo>
                  <a:pt x="715" y="2048"/>
                  <a:pt x="798" y="2132"/>
                  <a:pt x="905" y="2203"/>
                </a:cubicBezTo>
                <a:lnTo>
                  <a:pt x="738" y="2560"/>
                </a:lnTo>
                <a:cubicBezTo>
                  <a:pt x="703" y="2656"/>
                  <a:pt x="750" y="2775"/>
                  <a:pt x="846" y="2810"/>
                </a:cubicBezTo>
                <a:cubicBezTo>
                  <a:pt x="871" y="2823"/>
                  <a:pt x="898" y="2829"/>
                  <a:pt x="925" y="2829"/>
                </a:cubicBezTo>
                <a:cubicBezTo>
                  <a:pt x="999" y="2829"/>
                  <a:pt x="1069" y="2785"/>
                  <a:pt x="1096" y="2715"/>
                </a:cubicBezTo>
                <a:lnTo>
                  <a:pt x="1250" y="2358"/>
                </a:lnTo>
                <a:cubicBezTo>
                  <a:pt x="1310" y="2370"/>
                  <a:pt x="1369" y="2376"/>
                  <a:pt x="1429" y="2376"/>
                </a:cubicBezTo>
                <a:cubicBezTo>
                  <a:pt x="1489" y="2376"/>
                  <a:pt x="1548" y="2370"/>
                  <a:pt x="1608" y="2358"/>
                </a:cubicBezTo>
                <a:lnTo>
                  <a:pt x="1750" y="2727"/>
                </a:lnTo>
                <a:cubicBezTo>
                  <a:pt x="1787" y="2801"/>
                  <a:pt x="1860" y="2846"/>
                  <a:pt x="1935" y="2846"/>
                </a:cubicBezTo>
                <a:cubicBezTo>
                  <a:pt x="1957" y="2846"/>
                  <a:pt x="1979" y="2842"/>
                  <a:pt x="2000" y="2834"/>
                </a:cubicBezTo>
                <a:cubicBezTo>
                  <a:pt x="2108" y="2798"/>
                  <a:pt x="2155" y="2679"/>
                  <a:pt x="2120" y="2584"/>
                </a:cubicBezTo>
                <a:lnTo>
                  <a:pt x="1977" y="2215"/>
                </a:lnTo>
                <a:cubicBezTo>
                  <a:pt x="2072" y="2156"/>
                  <a:pt x="2155" y="2072"/>
                  <a:pt x="2227" y="1977"/>
                </a:cubicBezTo>
                <a:lnTo>
                  <a:pt x="2584" y="2132"/>
                </a:lnTo>
                <a:cubicBezTo>
                  <a:pt x="2608" y="2141"/>
                  <a:pt x="2633" y="2145"/>
                  <a:pt x="2658" y="2145"/>
                </a:cubicBezTo>
                <a:cubicBezTo>
                  <a:pt x="2734" y="2145"/>
                  <a:pt x="2810" y="2105"/>
                  <a:pt x="2846" y="2025"/>
                </a:cubicBezTo>
                <a:cubicBezTo>
                  <a:pt x="2882" y="1929"/>
                  <a:pt x="2834" y="1822"/>
                  <a:pt x="2739" y="1775"/>
                </a:cubicBezTo>
                <a:lnTo>
                  <a:pt x="2381" y="1620"/>
                </a:lnTo>
                <a:cubicBezTo>
                  <a:pt x="2405" y="1501"/>
                  <a:pt x="2405" y="1382"/>
                  <a:pt x="2393" y="1263"/>
                </a:cubicBezTo>
                <a:lnTo>
                  <a:pt x="2751" y="1120"/>
                </a:lnTo>
                <a:cubicBezTo>
                  <a:pt x="2858" y="1084"/>
                  <a:pt x="2905" y="965"/>
                  <a:pt x="2858" y="870"/>
                </a:cubicBezTo>
                <a:cubicBezTo>
                  <a:pt x="2831" y="791"/>
                  <a:pt x="2766" y="744"/>
                  <a:pt x="2691" y="744"/>
                </a:cubicBezTo>
                <a:cubicBezTo>
                  <a:pt x="2664" y="744"/>
                  <a:pt x="2636" y="750"/>
                  <a:pt x="2608" y="763"/>
                </a:cubicBezTo>
                <a:lnTo>
                  <a:pt x="2251" y="905"/>
                </a:lnTo>
                <a:cubicBezTo>
                  <a:pt x="2179" y="798"/>
                  <a:pt x="2096" y="715"/>
                  <a:pt x="2000" y="643"/>
                </a:cubicBezTo>
                <a:lnTo>
                  <a:pt x="2155" y="286"/>
                </a:lnTo>
                <a:cubicBezTo>
                  <a:pt x="2203" y="191"/>
                  <a:pt x="2155" y="72"/>
                  <a:pt x="2060" y="36"/>
                </a:cubicBezTo>
                <a:cubicBezTo>
                  <a:pt x="2031" y="23"/>
                  <a:pt x="2003" y="18"/>
                  <a:pt x="1975" y="18"/>
                </a:cubicBezTo>
                <a:cubicBezTo>
                  <a:pt x="1900" y="18"/>
                  <a:pt x="1833" y="62"/>
                  <a:pt x="1798" y="131"/>
                </a:cubicBezTo>
                <a:lnTo>
                  <a:pt x="1643" y="489"/>
                </a:lnTo>
                <a:cubicBezTo>
                  <a:pt x="1584" y="477"/>
                  <a:pt x="1524" y="471"/>
                  <a:pt x="1465" y="471"/>
                </a:cubicBezTo>
                <a:cubicBezTo>
                  <a:pt x="1405" y="471"/>
                  <a:pt x="1346" y="477"/>
                  <a:pt x="1286" y="489"/>
                </a:cubicBezTo>
                <a:lnTo>
                  <a:pt x="1143" y="120"/>
                </a:lnTo>
                <a:cubicBezTo>
                  <a:pt x="1116" y="46"/>
                  <a:pt x="1038" y="1"/>
                  <a:pt x="960" y="1"/>
                </a:cubicBezTo>
                <a:close/>
              </a:path>
            </a:pathLst>
          </a:custGeom>
          <a:solidFill>
            <a:srgbClr val="EC3A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239" name="Google Shape;298;p18">
            <a:extLst>
              <a:ext uri="{FF2B5EF4-FFF2-40B4-BE49-F238E27FC236}">
                <a16:creationId xmlns:a16="http://schemas.microsoft.com/office/drawing/2014/main" id="{7658FF91-1B6E-0585-409D-5CF9A2AEF337}"/>
              </a:ext>
            </a:extLst>
          </p:cNvPr>
          <p:cNvSpPr/>
          <p:nvPr/>
        </p:nvSpPr>
        <p:spPr>
          <a:xfrm>
            <a:off x="10998286" y="3139775"/>
            <a:ext cx="417559" cy="180000"/>
          </a:xfrm>
          <a:custGeom>
            <a:avLst/>
            <a:gdLst/>
            <a:ahLst/>
            <a:cxnLst/>
            <a:rect l="l" t="t" r="r" b="b"/>
            <a:pathLst>
              <a:path w="17098" h="7002" extrusionOk="0">
                <a:moveTo>
                  <a:pt x="0" y="1"/>
                </a:moveTo>
                <a:lnTo>
                  <a:pt x="2798" y="3501"/>
                </a:lnTo>
                <a:lnTo>
                  <a:pt x="0" y="7002"/>
                </a:lnTo>
                <a:lnTo>
                  <a:pt x="14288" y="7002"/>
                </a:lnTo>
                <a:lnTo>
                  <a:pt x="17098" y="3501"/>
                </a:lnTo>
                <a:lnTo>
                  <a:pt x="14288" y="1"/>
                </a:lnTo>
                <a:close/>
              </a:path>
            </a:pathLst>
          </a:custGeom>
          <a:solidFill>
            <a:srgbClr val="EC3A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240" name="Google Shape;302;p18">
            <a:extLst>
              <a:ext uri="{FF2B5EF4-FFF2-40B4-BE49-F238E27FC236}">
                <a16:creationId xmlns:a16="http://schemas.microsoft.com/office/drawing/2014/main" id="{FA45EDCD-A070-56BF-B8AD-950E00322B98}"/>
              </a:ext>
            </a:extLst>
          </p:cNvPr>
          <p:cNvSpPr/>
          <p:nvPr/>
        </p:nvSpPr>
        <p:spPr>
          <a:xfrm>
            <a:off x="10194937" y="1800449"/>
            <a:ext cx="1233047" cy="293737"/>
          </a:xfrm>
          <a:custGeom>
            <a:avLst/>
            <a:gdLst/>
            <a:ahLst/>
            <a:cxnLst/>
            <a:rect l="l" t="t" r="r" b="b"/>
            <a:pathLst>
              <a:path w="45185" h="10764" extrusionOk="0">
                <a:moveTo>
                  <a:pt x="2846" y="0"/>
                </a:moveTo>
                <a:cubicBezTo>
                  <a:pt x="1274" y="0"/>
                  <a:pt x="0" y="1274"/>
                  <a:pt x="0" y="2846"/>
                </a:cubicBezTo>
                <a:lnTo>
                  <a:pt x="0" y="10763"/>
                </a:lnTo>
                <a:lnTo>
                  <a:pt x="45185" y="10763"/>
                </a:lnTo>
                <a:lnTo>
                  <a:pt x="45185" y="2846"/>
                </a:lnTo>
                <a:cubicBezTo>
                  <a:pt x="45185" y="1274"/>
                  <a:pt x="43911" y="0"/>
                  <a:pt x="42339" y="0"/>
                </a:cubicBezTo>
                <a:close/>
              </a:path>
            </a:pathLst>
          </a:custGeom>
          <a:solidFill>
            <a:srgbClr val="EC3A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rgbClr val="FFFFFF"/>
                </a:solidFill>
                <a:latin typeface="Fira Sans Extra Condensed Medium"/>
                <a:ea typeface="Fira Sans Extra Condensed Medium"/>
                <a:cs typeface="Fira Sans Extra Condensed Medium"/>
                <a:sym typeface="Fira Sans Extra Condensed Medium"/>
              </a:rPr>
              <a:t>CTAJ</a:t>
            </a:r>
            <a:endParaRPr sz="160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241" name="Google Shape;289;p18">
            <a:extLst>
              <a:ext uri="{FF2B5EF4-FFF2-40B4-BE49-F238E27FC236}">
                <a16:creationId xmlns:a16="http://schemas.microsoft.com/office/drawing/2014/main" id="{C71ACB93-6DF9-C8A4-3CDD-B9DC8C164A9C}"/>
              </a:ext>
            </a:extLst>
          </p:cNvPr>
          <p:cNvSpPr/>
          <p:nvPr/>
        </p:nvSpPr>
        <p:spPr>
          <a:xfrm>
            <a:off x="10190045" y="2092597"/>
            <a:ext cx="1248852" cy="527381"/>
          </a:xfrm>
          <a:custGeom>
            <a:avLst/>
            <a:gdLst/>
            <a:ahLst/>
            <a:cxnLst/>
            <a:rect l="l" t="t" r="r" b="b"/>
            <a:pathLst>
              <a:path w="45173" h="31591" extrusionOk="0">
                <a:moveTo>
                  <a:pt x="2846" y="0"/>
                </a:moveTo>
                <a:cubicBezTo>
                  <a:pt x="1274" y="0"/>
                  <a:pt x="0" y="1274"/>
                  <a:pt x="0" y="2846"/>
                </a:cubicBezTo>
                <a:lnTo>
                  <a:pt x="0" y="21669"/>
                </a:lnTo>
                <a:cubicBezTo>
                  <a:pt x="0" y="25753"/>
                  <a:pt x="3310" y="29063"/>
                  <a:pt x="7394" y="29063"/>
                </a:cubicBezTo>
                <a:lnTo>
                  <a:pt x="18121" y="29063"/>
                </a:lnTo>
                <a:cubicBezTo>
                  <a:pt x="18157" y="29111"/>
                  <a:pt x="18193" y="29170"/>
                  <a:pt x="18241" y="29206"/>
                </a:cubicBezTo>
                <a:lnTo>
                  <a:pt x="19229" y="30206"/>
                </a:lnTo>
                <a:cubicBezTo>
                  <a:pt x="20157" y="31129"/>
                  <a:pt x="21369" y="31590"/>
                  <a:pt x="22580" y="31590"/>
                </a:cubicBezTo>
                <a:cubicBezTo>
                  <a:pt x="23792" y="31590"/>
                  <a:pt x="25003" y="31129"/>
                  <a:pt x="25932" y="30206"/>
                </a:cubicBezTo>
                <a:lnTo>
                  <a:pt x="26920" y="29206"/>
                </a:lnTo>
                <a:cubicBezTo>
                  <a:pt x="26968" y="29170"/>
                  <a:pt x="27004" y="29111"/>
                  <a:pt x="27039" y="29063"/>
                </a:cubicBezTo>
                <a:lnTo>
                  <a:pt x="37779" y="29063"/>
                </a:lnTo>
                <a:cubicBezTo>
                  <a:pt x="41863" y="29063"/>
                  <a:pt x="45172" y="25753"/>
                  <a:pt x="45172" y="21669"/>
                </a:cubicBezTo>
                <a:lnTo>
                  <a:pt x="45172" y="2846"/>
                </a:lnTo>
                <a:cubicBezTo>
                  <a:pt x="45172" y="1274"/>
                  <a:pt x="43899" y="0"/>
                  <a:pt x="42327" y="0"/>
                </a:cubicBezTo>
                <a:close/>
              </a:path>
            </a:pathLst>
          </a:cu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242" name="Google Shape;309;p18">
            <a:extLst>
              <a:ext uri="{FF2B5EF4-FFF2-40B4-BE49-F238E27FC236}">
                <a16:creationId xmlns:a16="http://schemas.microsoft.com/office/drawing/2014/main" id="{C3906901-AE3D-D805-84AB-BE5265DFCD67}"/>
              </a:ext>
            </a:extLst>
          </p:cNvPr>
          <p:cNvSpPr txBox="1"/>
          <p:nvPr/>
        </p:nvSpPr>
        <p:spPr>
          <a:xfrm>
            <a:off x="10240072" y="2086715"/>
            <a:ext cx="1068337" cy="46687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BR" sz="1100" dirty="0">
                <a:solidFill>
                  <a:srgbClr val="434343"/>
                </a:solidFill>
                <a:latin typeface="Roboto"/>
                <a:ea typeface="Roboto"/>
                <a:cs typeface="Roboto"/>
                <a:sym typeface="Roboto"/>
              </a:rPr>
              <a:t>Análise CTAJ</a:t>
            </a:r>
            <a:endParaRPr sz="1100" dirty="0">
              <a:solidFill>
                <a:srgbClr val="434343"/>
              </a:solidFill>
              <a:latin typeface="Roboto"/>
              <a:ea typeface="Roboto"/>
              <a:cs typeface="Roboto"/>
              <a:sym typeface="Roboto"/>
            </a:endParaRPr>
          </a:p>
        </p:txBody>
      </p:sp>
      <p:sp>
        <p:nvSpPr>
          <p:cNvPr id="243" name="Google Shape;292;p18">
            <a:extLst>
              <a:ext uri="{FF2B5EF4-FFF2-40B4-BE49-F238E27FC236}">
                <a16:creationId xmlns:a16="http://schemas.microsoft.com/office/drawing/2014/main" id="{FD1AD448-EBC4-7C0E-70E5-35BB5C2C1695}"/>
              </a:ext>
            </a:extLst>
          </p:cNvPr>
          <p:cNvSpPr/>
          <p:nvPr/>
        </p:nvSpPr>
        <p:spPr>
          <a:xfrm>
            <a:off x="11232529" y="3139626"/>
            <a:ext cx="436996" cy="180000"/>
          </a:xfrm>
          <a:custGeom>
            <a:avLst/>
            <a:gdLst/>
            <a:ahLst/>
            <a:cxnLst/>
            <a:rect l="l" t="t" r="r" b="b"/>
            <a:pathLst>
              <a:path w="17098" h="7002" extrusionOk="0">
                <a:moveTo>
                  <a:pt x="0" y="1"/>
                </a:moveTo>
                <a:lnTo>
                  <a:pt x="2798" y="3501"/>
                </a:lnTo>
                <a:lnTo>
                  <a:pt x="0" y="7002"/>
                </a:lnTo>
                <a:lnTo>
                  <a:pt x="14288" y="7002"/>
                </a:lnTo>
                <a:lnTo>
                  <a:pt x="17098" y="3501"/>
                </a:lnTo>
                <a:lnTo>
                  <a:pt x="14288" y="1"/>
                </a:lnTo>
                <a:close/>
              </a:path>
            </a:pathLst>
          </a:custGeom>
          <a:solidFill>
            <a:srgbClr val="869FB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grpSp>
        <p:nvGrpSpPr>
          <p:cNvPr id="244" name="Agrupar 243">
            <a:extLst>
              <a:ext uri="{FF2B5EF4-FFF2-40B4-BE49-F238E27FC236}">
                <a16:creationId xmlns:a16="http://schemas.microsoft.com/office/drawing/2014/main" id="{8ACDB557-914E-6BD2-9E05-D7D8B96436BF}"/>
              </a:ext>
            </a:extLst>
          </p:cNvPr>
          <p:cNvGrpSpPr/>
          <p:nvPr/>
        </p:nvGrpSpPr>
        <p:grpSpPr>
          <a:xfrm>
            <a:off x="11471816" y="2974026"/>
            <a:ext cx="511420" cy="511200"/>
            <a:chOff x="11456213" y="2970803"/>
            <a:chExt cx="511420" cy="511200"/>
          </a:xfrm>
        </p:grpSpPr>
        <p:sp>
          <p:nvSpPr>
            <p:cNvPr id="245" name="Google Shape;294;p18">
              <a:extLst>
                <a:ext uri="{FF2B5EF4-FFF2-40B4-BE49-F238E27FC236}">
                  <a16:creationId xmlns:a16="http://schemas.microsoft.com/office/drawing/2014/main" id="{4C823CD3-3185-AD8C-6A6E-D9236637024B}"/>
                </a:ext>
              </a:extLst>
            </p:cNvPr>
            <p:cNvSpPr/>
            <p:nvPr/>
          </p:nvSpPr>
          <p:spPr>
            <a:xfrm>
              <a:off x="11456213" y="2970803"/>
              <a:ext cx="511420" cy="511200"/>
            </a:xfrm>
            <a:custGeom>
              <a:avLst/>
              <a:gdLst/>
              <a:ahLst/>
              <a:cxnLst/>
              <a:rect l="l" t="t" r="r" b="b"/>
              <a:pathLst>
                <a:path w="18741" h="18741" extrusionOk="0">
                  <a:moveTo>
                    <a:pt x="9370" y="0"/>
                  </a:moveTo>
                  <a:cubicBezTo>
                    <a:pt x="4191" y="0"/>
                    <a:pt x="0" y="4191"/>
                    <a:pt x="0" y="9370"/>
                  </a:cubicBezTo>
                  <a:cubicBezTo>
                    <a:pt x="0" y="14538"/>
                    <a:pt x="4191" y="18741"/>
                    <a:pt x="9370" y="18741"/>
                  </a:cubicBezTo>
                  <a:cubicBezTo>
                    <a:pt x="14550" y="18741"/>
                    <a:pt x="18741" y="14538"/>
                    <a:pt x="18741" y="9370"/>
                  </a:cubicBezTo>
                  <a:cubicBezTo>
                    <a:pt x="18741" y="4191"/>
                    <a:pt x="14550" y="0"/>
                    <a:pt x="9370" y="0"/>
                  </a:cubicBezTo>
                  <a:close/>
                </a:path>
              </a:pathLst>
            </a:custGeom>
            <a:solidFill>
              <a:srgbClr val="869FB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246" name="Google Shape;295;p18">
              <a:extLst>
                <a:ext uri="{FF2B5EF4-FFF2-40B4-BE49-F238E27FC236}">
                  <a16:creationId xmlns:a16="http://schemas.microsoft.com/office/drawing/2014/main" id="{1AAC6E2A-D141-65D1-8E4F-F4264222CB5F}"/>
                </a:ext>
              </a:extLst>
            </p:cNvPr>
            <p:cNvSpPr/>
            <p:nvPr/>
          </p:nvSpPr>
          <p:spPr>
            <a:xfrm>
              <a:off x="11521515" y="3035603"/>
              <a:ext cx="380816" cy="381600"/>
            </a:xfrm>
            <a:custGeom>
              <a:avLst/>
              <a:gdLst/>
              <a:ahLst/>
              <a:cxnLst/>
              <a:rect l="l" t="t" r="r" b="b"/>
              <a:pathLst>
                <a:path w="13955" h="13955" extrusionOk="0">
                  <a:moveTo>
                    <a:pt x="6977" y="0"/>
                  </a:moveTo>
                  <a:cubicBezTo>
                    <a:pt x="3120" y="0"/>
                    <a:pt x="0" y="3120"/>
                    <a:pt x="0" y="6977"/>
                  </a:cubicBezTo>
                  <a:cubicBezTo>
                    <a:pt x="0" y="10823"/>
                    <a:pt x="3120" y="13954"/>
                    <a:pt x="6977" y="13954"/>
                  </a:cubicBezTo>
                  <a:cubicBezTo>
                    <a:pt x="10823" y="13954"/>
                    <a:pt x="13954" y="10823"/>
                    <a:pt x="13954" y="6977"/>
                  </a:cubicBezTo>
                  <a:cubicBezTo>
                    <a:pt x="13954" y="3120"/>
                    <a:pt x="10823" y="0"/>
                    <a:pt x="6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247" name="Google Shape;296;p18">
              <a:extLst>
                <a:ext uri="{FF2B5EF4-FFF2-40B4-BE49-F238E27FC236}">
                  <a16:creationId xmlns:a16="http://schemas.microsoft.com/office/drawing/2014/main" id="{755A7C42-0EAA-D1DD-5795-106EEC27C383}"/>
                </a:ext>
              </a:extLst>
            </p:cNvPr>
            <p:cNvSpPr/>
            <p:nvPr/>
          </p:nvSpPr>
          <p:spPr>
            <a:xfrm>
              <a:off x="11640590" y="3118698"/>
              <a:ext cx="142666" cy="215411"/>
            </a:xfrm>
            <a:custGeom>
              <a:avLst/>
              <a:gdLst/>
              <a:ahLst/>
              <a:cxnLst/>
              <a:rect l="l" t="t" r="r" b="b"/>
              <a:pathLst>
                <a:path w="5228" h="6526" extrusionOk="0">
                  <a:moveTo>
                    <a:pt x="989" y="1"/>
                  </a:moveTo>
                  <a:cubicBezTo>
                    <a:pt x="453" y="1"/>
                    <a:pt x="1" y="441"/>
                    <a:pt x="1" y="989"/>
                  </a:cubicBezTo>
                  <a:cubicBezTo>
                    <a:pt x="1" y="1537"/>
                    <a:pt x="453" y="1977"/>
                    <a:pt x="989" y="1977"/>
                  </a:cubicBezTo>
                  <a:cubicBezTo>
                    <a:pt x="1251" y="1977"/>
                    <a:pt x="1489" y="1870"/>
                    <a:pt x="1668" y="1703"/>
                  </a:cubicBezTo>
                  <a:lnTo>
                    <a:pt x="3335" y="2870"/>
                  </a:lnTo>
                  <a:cubicBezTo>
                    <a:pt x="3275" y="2989"/>
                    <a:pt x="3251" y="3120"/>
                    <a:pt x="3251" y="3263"/>
                  </a:cubicBezTo>
                  <a:cubicBezTo>
                    <a:pt x="3251" y="3406"/>
                    <a:pt x="3275" y="3537"/>
                    <a:pt x="3335" y="3656"/>
                  </a:cubicBezTo>
                  <a:lnTo>
                    <a:pt x="1668" y="4823"/>
                  </a:lnTo>
                  <a:cubicBezTo>
                    <a:pt x="1489" y="4656"/>
                    <a:pt x="1251" y="4549"/>
                    <a:pt x="989" y="4549"/>
                  </a:cubicBezTo>
                  <a:cubicBezTo>
                    <a:pt x="453" y="4549"/>
                    <a:pt x="1" y="4989"/>
                    <a:pt x="1" y="5537"/>
                  </a:cubicBezTo>
                  <a:cubicBezTo>
                    <a:pt x="1" y="6085"/>
                    <a:pt x="453" y="6525"/>
                    <a:pt x="989" y="6525"/>
                  </a:cubicBezTo>
                  <a:cubicBezTo>
                    <a:pt x="1537" y="6525"/>
                    <a:pt x="1977" y="6085"/>
                    <a:pt x="1977" y="5537"/>
                  </a:cubicBezTo>
                  <a:cubicBezTo>
                    <a:pt x="1977" y="5394"/>
                    <a:pt x="1954" y="5263"/>
                    <a:pt x="1894" y="5144"/>
                  </a:cubicBezTo>
                  <a:lnTo>
                    <a:pt x="3561" y="3977"/>
                  </a:lnTo>
                  <a:cubicBezTo>
                    <a:pt x="3740" y="4144"/>
                    <a:pt x="3978" y="4251"/>
                    <a:pt x="4240" y="4251"/>
                  </a:cubicBezTo>
                  <a:cubicBezTo>
                    <a:pt x="4787" y="4251"/>
                    <a:pt x="5228" y="3811"/>
                    <a:pt x="5228" y="3263"/>
                  </a:cubicBezTo>
                  <a:cubicBezTo>
                    <a:pt x="5228" y="2715"/>
                    <a:pt x="4787" y="2275"/>
                    <a:pt x="4240" y="2275"/>
                  </a:cubicBezTo>
                  <a:cubicBezTo>
                    <a:pt x="3978" y="2275"/>
                    <a:pt x="3740" y="2382"/>
                    <a:pt x="3561" y="2549"/>
                  </a:cubicBezTo>
                  <a:lnTo>
                    <a:pt x="1894" y="1382"/>
                  </a:lnTo>
                  <a:cubicBezTo>
                    <a:pt x="1954" y="1263"/>
                    <a:pt x="1977" y="1132"/>
                    <a:pt x="1977" y="989"/>
                  </a:cubicBezTo>
                  <a:cubicBezTo>
                    <a:pt x="1977" y="441"/>
                    <a:pt x="1537" y="1"/>
                    <a:pt x="989" y="1"/>
                  </a:cubicBezTo>
                  <a:close/>
                </a:path>
              </a:pathLst>
            </a:custGeom>
            <a:solidFill>
              <a:srgbClr val="869FB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grpSp>
      <p:sp>
        <p:nvSpPr>
          <p:cNvPr id="248" name="Google Shape;328;p18">
            <a:extLst>
              <a:ext uri="{FF2B5EF4-FFF2-40B4-BE49-F238E27FC236}">
                <a16:creationId xmlns:a16="http://schemas.microsoft.com/office/drawing/2014/main" id="{6E546B5B-046B-3105-B695-EE57A1D23D06}"/>
              </a:ext>
            </a:extLst>
          </p:cNvPr>
          <p:cNvSpPr/>
          <p:nvPr/>
        </p:nvSpPr>
        <p:spPr>
          <a:xfrm>
            <a:off x="11715202" y="3482003"/>
            <a:ext cx="27" cy="658290"/>
          </a:xfrm>
          <a:custGeom>
            <a:avLst/>
            <a:gdLst/>
            <a:ahLst/>
            <a:cxnLst/>
            <a:rect l="l" t="t" r="r" b="b"/>
            <a:pathLst>
              <a:path w="1" h="24123" fill="none" extrusionOk="0">
                <a:moveTo>
                  <a:pt x="0" y="1"/>
                </a:moveTo>
                <a:lnTo>
                  <a:pt x="0" y="24123"/>
                </a:lnTo>
              </a:path>
            </a:pathLst>
          </a:custGeom>
          <a:noFill/>
          <a:ln w="17850" cap="rnd" cmpd="sng">
            <a:solidFill>
              <a:srgbClr val="9DB6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249" name="Google Shape;326;p18">
            <a:extLst>
              <a:ext uri="{FF2B5EF4-FFF2-40B4-BE49-F238E27FC236}">
                <a16:creationId xmlns:a16="http://schemas.microsoft.com/office/drawing/2014/main" id="{6851A3D5-D681-3986-CCC9-5F98F5F38937}"/>
              </a:ext>
            </a:extLst>
          </p:cNvPr>
          <p:cNvSpPr/>
          <p:nvPr/>
        </p:nvSpPr>
        <p:spPr>
          <a:xfrm>
            <a:off x="10126205" y="3141531"/>
            <a:ext cx="298805" cy="180000"/>
          </a:xfrm>
          <a:custGeom>
            <a:avLst/>
            <a:gdLst/>
            <a:ahLst/>
            <a:cxnLst/>
            <a:rect l="l" t="t" r="r" b="b"/>
            <a:pathLst>
              <a:path w="17098" h="7002" extrusionOk="0">
                <a:moveTo>
                  <a:pt x="1" y="1"/>
                </a:moveTo>
                <a:lnTo>
                  <a:pt x="2799" y="3501"/>
                </a:lnTo>
                <a:lnTo>
                  <a:pt x="1" y="7002"/>
                </a:lnTo>
                <a:lnTo>
                  <a:pt x="14288" y="7002"/>
                </a:lnTo>
                <a:lnTo>
                  <a:pt x="17098" y="3501"/>
                </a:lnTo>
                <a:lnTo>
                  <a:pt x="14288" y="1"/>
                </a:lnTo>
                <a:close/>
              </a:path>
            </a:pathLst>
          </a:custGeom>
          <a:solidFill>
            <a:srgbClr val="4949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250" name="Google Shape;335;p18">
            <a:extLst>
              <a:ext uri="{FF2B5EF4-FFF2-40B4-BE49-F238E27FC236}">
                <a16:creationId xmlns:a16="http://schemas.microsoft.com/office/drawing/2014/main" id="{559A5515-A60B-C900-15D2-BC720B619F76}"/>
              </a:ext>
            </a:extLst>
          </p:cNvPr>
          <p:cNvSpPr txBox="1"/>
          <p:nvPr/>
        </p:nvSpPr>
        <p:spPr>
          <a:xfrm>
            <a:off x="11289672" y="4004874"/>
            <a:ext cx="875708" cy="45586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dirty="0">
                <a:solidFill>
                  <a:srgbClr val="434343"/>
                </a:solidFill>
                <a:latin typeface="Roboto"/>
                <a:ea typeface="Roboto"/>
                <a:cs typeface="Roboto"/>
                <a:sym typeface="Roboto"/>
              </a:rPr>
              <a:t>Aprovação</a:t>
            </a:r>
            <a:endParaRPr sz="1100" dirty="0">
              <a:solidFill>
                <a:srgbClr val="434343"/>
              </a:solidFill>
              <a:latin typeface="Roboto"/>
              <a:ea typeface="Roboto"/>
              <a:cs typeface="Roboto"/>
              <a:sym typeface="Roboto"/>
            </a:endParaRPr>
          </a:p>
        </p:txBody>
      </p:sp>
      <p:pic>
        <p:nvPicPr>
          <p:cNvPr id="3" name="Imagem 2" descr="Logotipo&#10;&#10;O conteúdo gerado por IA pode estar incorreto.">
            <a:extLst>
              <a:ext uri="{FF2B5EF4-FFF2-40B4-BE49-F238E27FC236}">
                <a16:creationId xmlns:a16="http://schemas.microsoft.com/office/drawing/2014/main" id="{1D2F7B09-6693-5CB1-78B0-0F95B3F0F402}"/>
              </a:ext>
            </a:extLst>
          </p:cNvPr>
          <p:cNvPicPr>
            <a:picLocks noChangeAspect="1"/>
          </p:cNvPicPr>
          <p:nvPr/>
        </p:nvPicPr>
        <p:blipFill>
          <a:blip r:embed="rId5"/>
          <a:stretch>
            <a:fillRect/>
          </a:stretch>
        </p:blipFill>
        <p:spPr>
          <a:xfrm>
            <a:off x="3044681" y="5206279"/>
            <a:ext cx="1149639" cy="134071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36ED0-CC3C-4E7A-A71A-D21EE3416670}"/>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A03C445-FC01-8071-0A69-073BE5B6AE7B}"/>
              </a:ext>
            </a:extLst>
          </p:cNvPr>
          <p:cNvSpPr txBox="1"/>
          <p:nvPr/>
        </p:nvSpPr>
        <p:spPr>
          <a:xfrm>
            <a:off x="-1692837" y="399908"/>
            <a:ext cx="9082025" cy="677108"/>
          </a:xfrm>
          <a:prstGeom prst="rect">
            <a:avLst/>
          </a:prstGeom>
        </p:spPr>
        <p:txBody>
          <a:bodyPr lIns="0" tIns="0" rIns="0" bIns="0" rtlCol="0" anchor="t">
            <a:spAutoFit/>
          </a:bodyPr>
          <a:lstStyle/>
          <a:p>
            <a:pPr algn="ctr"/>
            <a:r>
              <a:rPr lang="pt-BR" sz="4400" b="1" kern="0" dirty="0">
                <a:solidFill>
                  <a:schemeClr val="bg1"/>
                </a:solidFill>
              </a:rPr>
              <a:t>Principais alterações</a:t>
            </a:r>
          </a:p>
        </p:txBody>
      </p:sp>
      <p:sp>
        <p:nvSpPr>
          <p:cNvPr id="7" name="Espaço Reservado para Conteúdo 2">
            <a:extLst>
              <a:ext uri="{FF2B5EF4-FFF2-40B4-BE49-F238E27FC236}">
                <a16:creationId xmlns:a16="http://schemas.microsoft.com/office/drawing/2014/main" id="{E5E121C8-E4DF-5E28-5675-83E5C47692BC}"/>
              </a:ext>
            </a:extLst>
          </p:cNvPr>
          <p:cNvSpPr txBox="1">
            <a:spLocks/>
          </p:cNvSpPr>
          <p:nvPr/>
        </p:nvSpPr>
        <p:spPr>
          <a:xfrm>
            <a:off x="138475" y="2409396"/>
            <a:ext cx="5674971" cy="3255001"/>
          </a:xfrm>
          <a:prstGeom prst="rect">
            <a:avLst/>
          </a:prstGeom>
        </p:spPr>
        <p:txBody>
          <a:bodyPr lIns="91440" tIns="45720" rIns="91440" bIns="45720" anchor="ctr">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spcBef>
                <a:spcPts val="600"/>
              </a:spcBef>
              <a:spcAft>
                <a:spcPts val="600"/>
              </a:spcAft>
              <a:buFont typeface="Arial" panose="020B0604020202020204" pitchFamily="34" charset="0"/>
              <a:buChar char="•"/>
            </a:pPr>
            <a:r>
              <a:rPr lang="pt-BR" sz="2400" dirty="0"/>
              <a:t>Revisão substancial da Resolução Conama nº 5/1989 trazendo uma série de </a:t>
            </a:r>
            <a:r>
              <a:rPr lang="pt-BR" sz="2400" b="1" dirty="0">
                <a:highlight>
                  <a:srgbClr val="FFFF00"/>
                </a:highlight>
              </a:rPr>
              <a:t>atualizações e complementações que visam aprimorar a gestão da qualidade do ar no Brasil</a:t>
            </a:r>
            <a:r>
              <a:rPr lang="pt-BR" sz="2400" b="1" dirty="0"/>
              <a:t>. </a:t>
            </a:r>
          </a:p>
          <a:p>
            <a:pPr marL="457200" indent="-457200">
              <a:spcBef>
                <a:spcPts val="600"/>
              </a:spcBef>
              <a:spcAft>
                <a:spcPts val="600"/>
              </a:spcAft>
              <a:buFont typeface="Arial" panose="020B0604020202020204" pitchFamily="34" charset="0"/>
              <a:buChar char="•"/>
            </a:pPr>
            <a:r>
              <a:rPr lang="pt-BR" sz="2400" dirty="0"/>
              <a:t>Como conceito principal, previu-se o Pronar como norma geral, abordando os principais aspectos de gestão da qualidade do ar e </a:t>
            </a:r>
            <a:r>
              <a:rPr lang="pt-BR" sz="2400" b="1" dirty="0">
                <a:highlight>
                  <a:srgbClr val="FFFF00"/>
                </a:highlight>
              </a:rPr>
              <a:t>regulamentando aspectos da Política Nacional de Qualidade do Ar (Lei nº 14.850/2024), </a:t>
            </a:r>
            <a:r>
              <a:rPr lang="pt-BR" sz="2400" dirty="0"/>
              <a:t>devendo demais detalhamentos serem tratados em normas específicas.</a:t>
            </a:r>
            <a:endParaRPr lang="pt-BR" sz="2400" kern="0" dirty="0">
              <a:solidFill>
                <a:sysClr val="windowText" lastClr="000000"/>
              </a:solidFill>
            </a:endParaRPr>
          </a:p>
        </p:txBody>
      </p:sp>
      <p:pic>
        <p:nvPicPr>
          <p:cNvPr id="3" name="Imagem 2" descr="Vista panorâmica da cidade no final da árvore&#10;&#10;O conteúdo gerado por IA pode estar incorreto.">
            <a:extLst>
              <a:ext uri="{FF2B5EF4-FFF2-40B4-BE49-F238E27FC236}">
                <a16:creationId xmlns:a16="http://schemas.microsoft.com/office/drawing/2014/main" id="{FC1FBB70-E9AD-75B9-97C8-785675647A51}"/>
              </a:ext>
            </a:extLst>
          </p:cNvPr>
          <p:cNvPicPr>
            <a:picLocks noChangeAspect="1"/>
          </p:cNvPicPr>
          <p:nvPr/>
        </p:nvPicPr>
        <p:blipFill>
          <a:blip r:embed="rId3"/>
          <a:stretch>
            <a:fillRect/>
          </a:stretch>
        </p:blipFill>
        <p:spPr>
          <a:xfrm>
            <a:off x="5813446" y="0"/>
            <a:ext cx="6451061" cy="6858000"/>
          </a:xfrm>
          <a:prstGeom prst="rect">
            <a:avLst/>
          </a:prstGeom>
        </p:spPr>
      </p:pic>
    </p:spTree>
    <p:extLst>
      <p:ext uri="{BB962C8B-B14F-4D97-AF65-F5344CB8AC3E}">
        <p14:creationId xmlns:p14="http://schemas.microsoft.com/office/powerpoint/2010/main" val="3305703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6F7D2F-89A4-69CA-9A4C-DB096050B088}"/>
            </a:ext>
          </a:extLst>
        </p:cNvPr>
        <p:cNvGrpSpPr/>
        <p:nvPr/>
      </p:nvGrpSpPr>
      <p:grpSpPr>
        <a:xfrm>
          <a:off x="0" y="0"/>
          <a:ext cx="0" cy="0"/>
          <a:chOff x="0" y="0"/>
          <a:chExt cx="0" cy="0"/>
        </a:xfrm>
      </p:grpSpPr>
      <p:sp>
        <p:nvSpPr>
          <p:cNvPr id="6" name="TextBox 2">
            <a:extLst>
              <a:ext uri="{FF2B5EF4-FFF2-40B4-BE49-F238E27FC236}">
                <a16:creationId xmlns:a16="http://schemas.microsoft.com/office/drawing/2014/main" id="{28AA987A-D952-E3BD-4EB9-E637DB3C4688}"/>
              </a:ext>
            </a:extLst>
          </p:cNvPr>
          <p:cNvSpPr txBox="1"/>
          <p:nvPr/>
        </p:nvSpPr>
        <p:spPr>
          <a:xfrm>
            <a:off x="-840" y="3165988"/>
            <a:ext cx="2887476" cy="3700694"/>
          </a:xfrm>
          <a:prstGeom prst="rect">
            <a:avLst/>
          </a:prstGeom>
          <a:solidFill>
            <a:srgbClr val="183FFF"/>
          </a:solidFill>
        </p:spPr>
        <p:txBody>
          <a:bodyPr vert="horz" lIns="91440" tIns="45720" rIns="91440" bIns="45720" rtlCol="0" anchor="ctr">
            <a:normAutofit/>
          </a:bodyPr>
          <a:lstStyle/>
          <a:p>
            <a:pPr>
              <a:lnSpc>
                <a:spcPct val="90000"/>
              </a:lnSpc>
              <a:spcBef>
                <a:spcPct val="0"/>
              </a:spcBef>
              <a:spcAft>
                <a:spcPts val="600"/>
              </a:spcAft>
            </a:pPr>
            <a:r>
              <a:rPr lang="en-US" sz="3600" b="1" dirty="0" err="1">
                <a:solidFill>
                  <a:schemeClr val="bg1"/>
                </a:solidFill>
                <a:latin typeface="+mj-lt"/>
                <a:ea typeface="+mj-ea"/>
                <a:cs typeface="+mj-cs"/>
              </a:rPr>
              <a:t>Principais</a:t>
            </a:r>
            <a:r>
              <a:rPr lang="en-US" sz="3600" b="1" dirty="0">
                <a:solidFill>
                  <a:schemeClr val="bg1"/>
                </a:solidFill>
                <a:latin typeface="+mj-lt"/>
                <a:ea typeface="+mj-ea"/>
                <a:cs typeface="+mj-cs"/>
              </a:rPr>
              <a:t> </a:t>
            </a:r>
            <a:r>
              <a:rPr lang="en-US" sz="3600" b="1" dirty="0" err="1">
                <a:solidFill>
                  <a:schemeClr val="bg1"/>
                </a:solidFill>
                <a:latin typeface="+mj-lt"/>
                <a:ea typeface="+mj-ea"/>
                <a:cs typeface="+mj-cs"/>
              </a:rPr>
              <a:t>alterações</a:t>
            </a:r>
            <a:endParaRPr lang="en-US" sz="3600" b="1" dirty="0" err="1">
              <a:solidFill>
                <a:schemeClr val="bg1"/>
              </a:solidFill>
              <a:latin typeface="+mj-lt"/>
              <a:ea typeface="Calibri Light"/>
              <a:cs typeface="Calibri Light"/>
            </a:endParaRPr>
          </a:p>
        </p:txBody>
      </p:sp>
      <p:pic>
        <p:nvPicPr>
          <p:cNvPr id="3" name="Imagem 2" descr="Novas Diretrizes Globais de Qualidade do Ar da OMS visam salvar milhões de  vidas da poluição atmosférica - OPAS/OMS | Organização Pan-Americana da  Saúde">
            <a:extLst>
              <a:ext uri="{FF2B5EF4-FFF2-40B4-BE49-F238E27FC236}">
                <a16:creationId xmlns:a16="http://schemas.microsoft.com/office/drawing/2014/main" id="{9EA6DCEF-4379-05F5-B326-A855C50B138A}"/>
              </a:ext>
            </a:extLst>
          </p:cNvPr>
          <p:cNvPicPr>
            <a:picLocks noChangeAspect="1"/>
          </p:cNvPicPr>
          <p:nvPr/>
        </p:nvPicPr>
        <p:blipFill>
          <a:blip r:embed="rId3"/>
          <a:srcRect t="36262"/>
          <a:stretch>
            <a:fillRect/>
          </a:stretch>
        </p:blipFill>
        <p:spPr>
          <a:xfrm>
            <a:off x="20" y="11"/>
            <a:ext cx="12191980" cy="342899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9" name="Espaço Reservado para Conteúdo 2">
            <a:extLst>
              <a:ext uri="{FF2B5EF4-FFF2-40B4-BE49-F238E27FC236}">
                <a16:creationId xmlns:a16="http://schemas.microsoft.com/office/drawing/2014/main" id="{2E72ECD9-74B6-A65E-44ED-495884968553}"/>
              </a:ext>
            </a:extLst>
          </p:cNvPr>
          <p:cNvSpPr txBox="1">
            <a:spLocks/>
          </p:cNvSpPr>
          <p:nvPr/>
        </p:nvSpPr>
        <p:spPr>
          <a:xfrm>
            <a:off x="2886636" y="3304614"/>
            <a:ext cx="9124867" cy="3295505"/>
          </a:xfrm>
          <a:prstGeom prst="rect">
            <a:avLst/>
          </a:prstGeom>
        </p:spPr>
        <p:txBody>
          <a:bodyPr vert="horz" lIns="91440" tIns="45720" rIns="91440" bIns="45720" rtlCol="0" anchor="ctr">
            <a:norm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600"/>
              </a:spcBef>
              <a:spcAft>
                <a:spcPts val="600"/>
              </a:spcAft>
            </a:pPr>
            <a:r>
              <a:rPr lang="en-US" sz="2400" b="1" dirty="0" err="1"/>
              <a:t>Revisão</a:t>
            </a:r>
            <a:r>
              <a:rPr lang="en-US" sz="2400" b="1" dirty="0"/>
              <a:t> dos </a:t>
            </a:r>
            <a:r>
              <a:rPr lang="en-US" sz="2400" b="1" dirty="0" err="1"/>
              <a:t>instrumentos</a:t>
            </a:r>
            <a:endParaRPr lang="en-US" sz="2400" b="1" dirty="0"/>
          </a:p>
          <a:p>
            <a:pPr marL="457200" indent="-228600">
              <a:lnSpc>
                <a:spcPct val="90000"/>
              </a:lnSpc>
              <a:spcBef>
                <a:spcPts val="600"/>
              </a:spcBef>
              <a:spcAft>
                <a:spcPts val="600"/>
              </a:spcAft>
              <a:buFont typeface="Arial" panose="020B0604020202020204" pitchFamily="34" charset="0"/>
              <a:buChar char="•"/>
            </a:pPr>
            <a:r>
              <a:rPr lang="en-US" sz="2400" dirty="0" err="1"/>
              <a:t>Mantidos</a:t>
            </a:r>
            <a:r>
              <a:rPr lang="en-US" sz="2400" dirty="0"/>
              <a:t> </a:t>
            </a:r>
            <a:r>
              <a:rPr lang="en-US" sz="2400" dirty="0" err="1"/>
              <a:t>alguns</a:t>
            </a:r>
            <a:r>
              <a:rPr lang="en-US" sz="2400" dirty="0"/>
              <a:t> </a:t>
            </a:r>
            <a:r>
              <a:rPr lang="en-US" sz="2400" dirty="0" err="1"/>
              <a:t>instrumentos</a:t>
            </a:r>
            <a:r>
              <a:rPr lang="en-US" sz="2400" dirty="0"/>
              <a:t> </a:t>
            </a:r>
            <a:r>
              <a:rPr lang="en-US" sz="2400" dirty="0" err="1"/>
              <a:t>já</a:t>
            </a:r>
            <a:r>
              <a:rPr lang="en-US" sz="2400" dirty="0"/>
              <a:t> </a:t>
            </a:r>
            <a:r>
              <a:rPr lang="en-US" sz="2400" dirty="0" err="1"/>
              <a:t>previstos</a:t>
            </a:r>
            <a:r>
              <a:rPr lang="en-US" sz="2400" dirty="0"/>
              <a:t> no </a:t>
            </a:r>
            <a:r>
              <a:rPr lang="en-US" sz="2400" dirty="0" err="1"/>
              <a:t>Pronar</a:t>
            </a:r>
            <a:r>
              <a:rPr lang="en-US" sz="2400" dirty="0"/>
              <a:t>, </a:t>
            </a:r>
            <a:r>
              <a:rPr lang="en-US" sz="2400" dirty="0" err="1"/>
              <a:t>como</a:t>
            </a:r>
            <a:r>
              <a:rPr lang="en-US" sz="2400" dirty="0"/>
              <a:t> </a:t>
            </a:r>
            <a:r>
              <a:rPr lang="en-US" sz="2400" dirty="0" err="1"/>
              <a:t>os</a:t>
            </a:r>
            <a:r>
              <a:rPr lang="en-US" sz="2400" dirty="0"/>
              <a:t> </a:t>
            </a:r>
            <a:r>
              <a:rPr lang="en-US" sz="2400" b="1" dirty="0" err="1"/>
              <a:t>limites</a:t>
            </a:r>
            <a:r>
              <a:rPr lang="en-US" sz="2400" b="1" dirty="0"/>
              <a:t> </a:t>
            </a:r>
            <a:r>
              <a:rPr lang="en-US" sz="2400" b="1" dirty="0" err="1"/>
              <a:t>máximos</a:t>
            </a:r>
            <a:r>
              <a:rPr lang="en-US" sz="2400" b="1" dirty="0"/>
              <a:t> de </a:t>
            </a:r>
            <a:r>
              <a:rPr lang="en-US" sz="2400" b="1" dirty="0" err="1"/>
              <a:t>emissão</a:t>
            </a:r>
            <a:r>
              <a:rPr lang="en-US" sz="2400" b="1" dirty="0"/>
              <a:t>, </a:t>
            </a:r>
            <a:r>
              <a:rPr lang="en-US" sz="2400" b="1" dirty="0" err="1"/>
              <a:t>padrões</a:t>
            </a:r>
            <a:r>
              <a:rPr lang="en-US" sz="2400" b="1" dirty="0"/>
              <a:t> de </a:t>
            </a:r>
            <a:r>
              <a:rPr lang="en-US" sz="2400" b="1" dirty="0" err="1"/>
              <a:t>qualidade</a:t>
            </a:r>
            <a:r>
              <a:rPr lang="en-US" sz="2400" b="1" dirty="0"/>
              <a:t> do </a:t>
            </a:r>
            <a:r>
              <a:rPr lang="en-US" sz="2400" b="1" dirty="0" err="1"/>
              <a:t>ar</a:t>
            </a:r>
            <a:r>
              <a:rPr lang="en-US" sz="2400" b="1" dirty="0"/>
              <a:t> e </a:t>
            </a:r>
            <a:r>
              <a:rPr lang="en-US" sz="2400" b="1" dirty="0" err="1"/>
              <a:t>inventários</a:t>
            </a:r>
            <a:r>
              <a:rPr lang="en-US" sz="2400" b="1" dirty="0"/>
              <a:t>.</a:t>
            </a:r>
            <a:r>
              <a:rPr lang="en-US" sz="2400" dirty="0"/>
              <a:t> </a:t>
            </a:r>
            <a:r>
              <a:rPr lang="en-US" sz="2400" dirty="0" err="1"/>
              <a:t>Foram</a:t>
            </a:r>
            <a:r>
              <a:rPr lang="en-US" sz="2400" dirty="0"/>
              <a:t> </a:t>
            </a:r>
            <a:r>
              <a:rPr lang="en-US" sz="2400" dirty="0" err="1"/>
              <a:t>adicionados</a:t>
            </a:r>
            <a:r>
              <a:rPr lang="en-US" sz="2400" dirty="0"/>
              <a:t> outros da Lei nº 14.850/2024, </a:t>
            </a:r>
            <a:r>
              <a:rPr lang="en-US" sz="2400" dirty="0" err="1"/>
              <a:t>como</a:t>
            </a:r>
            <a:r>
              <a:rPr lang="en-US" sz="2400" dirty="0"/>
              <a:t> o </a:t>
            </a:r>
            <a:r>
              <a:rPr lang="en-US" sz="2400" b="1" dirty="0">
                <a:highlight>
                  <a:srgbClr val="FFFF00"/>
                </a:highlight>
              </a:rPr>
              <a:t>Sistema Nacional de Gestão da Qualidade do Ar - </a:t>
            </a:r>
            <a:r>
              <a:rPr lang="en-US" sz="2400" b="1" dirty="0" err="1">
                <a:highlight>
                  <a:srgbClr val="FFFF00"/>
                </a:highlight>
              </a:rPr>
              <a:t>MonitorAr</a:t>
            </a:r>
            <a:r>
              <a:rPr lang="en-US" sz="2400" b="1" dirty="0">
                <a:highlight>
                  <a:srgbClr val="FFFF00"/>
                </a:highlight>
              </a:rPr>
              <a:t>, </a:t>
            </a:r>
            <a:r>
              <a:rPr lang="en-US" sz="2400" b="1" dirty="0" err="1">
                <a:highlight>
                  <a:srgbClr val="FFFF00"/>
                </a:highlight>
              </a:rPr>
              <a:t>os</a:t>
            </a:r>
            <a:r>
              <a:rPr lang="en-US" sz="2400" b="1" dirty="0">
                <a:highlight>
                  <a:srgbClr val="FFFF00"/>
                </a:highlight>
              </a:rPr>
              <a:t> </a:t>
            </a:r>
            <a:r>
              <a:rPr lang="en-US" sz="2400" b="1" dirty="0" err="1">
                <a:highlight>
                  <a:srgbClr val="FFFF00"/>
                </a:highlight>
              </a:rPr>
              <a:t>Planos</a:t>
            </a:r>
            <a:r>
              <a:rPr lang="en-US" sz="2400" b="1" dirty="0">
                <a:highlight>
                  <a:srgbClr val="FFFF00"/>
                </a:highlight>
              </a:rPr>
              <a:t> de Gestão e </a:t>
            </a:r>
            <a:r>
              <a:rPr lang="en-US" sz="2400" b="1" dirty="0" err="1">
                <a:highlight>
                  <a:srgbClr val="FFFF00"/>
                </a:highlight>
              </a:rPr>
              <a:t>os</a:t>
            </a:r>
            <a:r>
              <a:rPr lang="en-US" sz="2400" b="1" dirty="0">
                <a:highlight>
                  <a:srgbClr val="FFFF00"/>
                </a:highlight>
              </a:rPr>
              <a:t> </a:t>
            </a:r>
            <a:r>
              <a:rPr lang="en-US" sz="2400" b="1" dirty="0" err="1">
                <a:highlight>
                  <a:srgbClr val="FFFF00"/>
                </a:highlight>
              </a:rPr>
              <a:t>Relatórios</a:t>
            </a:r>
            <a:r>
              <a:rPr lang="en-US" sz="2400" b="1" dirty="0">
                <a:highlight>
                  <a:srgbClr val="FFFF00"/>
                </a:highlight>
              </a:rPr>
              <a:t> </a:t>
            </a:r>
            <a:r>
              <a:rPr lang="en-US" sz="2400" b="1" dirty="0" err="1">
                <a:highlight>
                  <a:srgbClr val="FFFF00"/>
                </a:highlight>
              </a:rPr>
              <a:t>Anuais</a:t>
            </a:r>
            <a:r>
              <a:rPr lang="en-US" sz="2400" b="1" dirty="0">
                <a:highlight>
                  <a:srgbClr val="FFFF00"/>
                </a:highlight>
              </a:rPr>
              <a:t> da Qualidade do Ar</a:t>
            </a:r>
            <a:r>
              <a:rPr lang="en-US" sz="2400" dirty="0"/>
              <a:t>.</a:t>
            </a:r>
          </a:p>
          <a:p>
            <a:pPr marL="457200" indent="-228600">
              <a:lnSpc>
                <a:spcPct val="90000"/>
              </a:lnSpc>
              <a:spcBef>
                <a:spcPts val="600"/>
              </a:spcBef>
              <a:spcAft>
                <a:spcPts val="600"/>
              </a:spcAft>
              <a:buFont typeface="Arial" panose="020B0604020202020204" pitchFamily="34" charset="0"/>
              <a:buChar char="•"/>
            </a:pPr>
            <a:r>
              <a:rPr lang="en-US" sz="2400" dirty="0" err="1"/>
              <a:t>Criados</a:t>
            </a:r>
            <a:r>
              <a:rPr lang="en-US" sz="2400" dirty="0"/>
              <a:t> </a:t>
            </a:r>
            <a:r>
              <a:rPr lang="en-US" sz="2400" dirty="0" err="1"/>
              <a:t>instrumentos</a:t>
            </a:r>
            <a:r>
              <a:rPr lang="en-US" sz="2400" dirty="0"/>
              <a:t> </a:t>
            </a:r>
            <a:r>
              <a:rPr lang="en-US" sz="2400" dirty="0" err="1"/>
              <a:t>adicionais</a:t>
            </a:r>
            <a:r>
              <a:rPr lang="en-US" sz="2400" b="1" dirty="0"/>
              <a:t>: </a:t>
            </a:r>
            <a:r>
              <a:rPr lang="en-US" sz="2400" b="1" dirty="0" err="1">
                <a:highlight>
                  <a:srgbClr val="FFFF00"/>
                </a:highlight>
              </a:rPr>
              <a:t>Modelagem</a:t>
            </a:r>
            <a:r>
              <a:rPr lang="en-US" sz="2400" b="1" dirty="0">
                <a:highlight>
                  <a:srgbClr val="FFFF00"/>
                </a:highlight>
              </a:rPr>
              <a:t> </a:t>
            </a:r>
            <a:r>
              <a:rPr lang="en-US" sz="2400" b="1" dirty="0" err="1">
                <a:highlight>
                  <a:srgbClr val="FFFF00"/>
                </a:highlight>
              </a:rPr>
              <a:t>atmosférica</a:t>
            </a:r>
            <a:r>
              <a:rPr lang="en-US" sz="2400" b="1" dirty="0">
                <a:highlight>
                  <a:srgbClr val="FFFF00"/>
                </a:highlight>
              </a:rPr>
              <a:t> e </a:t>
            </a:r>
            <a:r>
              <a:rPr lang="en-US" sz="2400" b="1" dirty="0" err="1">
                <a:highlight>
                  <a:srgbClr val="FFFF00"/>
                </a:highlight>
              </a:rPr>
              <a:t>Regiões</a:t>
            </a:r>
            <a:r>
              <a:rPr lang="en-US" sz="2400" b="1" dirty="0">
                <a:highlight>
                  <a:srgbClr val="FFFF00"/>
                </a:highlight>
              </a:rPr>
              <a:t> de Controle da Qualidade do Ar.</a:t>
            </a:r>
          </a:p>
        </p:txBody>
      </p:sp>
    </p:spTree>
    <p:extLst>
      <p:ext uri="{BB962C8B-B14F-4D97-AF65-F5344CB8AC3E}">
        <p14:creationId xmlns:p14="http://schemas.microsoft.com/office/powerpoint/2010/main" val="3558560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C22901-D6CB-14ED-AEF0-C2AC6F91427B}"/>
            </a:ext>
          </a:extLst>
        </p:cNvPr>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m 2" descr="Brazil has world's worst air quality this week, holds 75% of all wildfires  burning in South America - Brazil Reports">
            <a:extLst>
              <a:ext uri="{FF2B5EF4-FFF2-40B4-BE49-F238E27FC236}">
                <a16:creationId xmlns:a16="http://schemas.microsoft.com/office/drawing/2014/main" id="{38A28869-7715-FB1B-D53A-01DDE99FE841}"/>
              </a:ext>
            </a:extLst>
          </p:cNvPr>
          <p:cNvPicPr>
            <a:picLocks noChangeAspect="1"/>
          </p:cNvPicPr>
          <p:nvPr/>
        </p:nvPicPr>
        <p:blipFill>
          <a:blip r:embed="rId3"/>
          <a:srcRect l="10781" r="36170" b="2"/>
          <a:stretch>
            <a:fillRect/>
          </a:stretch>
        </p:blipFill>
        <p:spPr>
          <a:xfrm>
            <a:off x="6103027" y="10"/>
            <a:ext cx="6088971" cy="6857990"/>
          </a:xfrm>
          <a:prstGeom prst="rect">
            <a:avLst/>
          </a:prstGeom>
        </p:spPr>
      </p:pic>
      <p:sp useBgFill="1">
        <p:nvSpPr>
          <p:cNvPr id="13" name="Rectangle 12">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2">
            <a:extLst>
              <a:ext uri="{FF2B5EF4-FFF2-40B4-BE49-F238E27FC236}">
                <a16:creationId xmlns:a16="http://schemas.microsoft.com/office/drawing/2014/main" id="{DB6294F8-4645-1333-04EF-C930D1DC386F}"/>
              </a:ext>
            </a:extLst>
          </p:cNvPr>
          <p:cNvSpPr txBox="1"/>
          <p:nvPr/>
        </p:nvSpPr>
        <p:spPr>
          <a:xfrm>
            <a:off x="11008" y="3543"/>
            <a:ext cx="6111885" cy="1756431"/>
          </a:xfrm>
          <a:prstGeom prst="rect">
            <a:avLst/>
          </a:prstGeom>
          <a:solidFill>
            <a:srgbClr val="183FFF"/>
          </a:solidFill>
        </p:spPr>
        <p:txBody>
          <a:bodyPr vert="horz" lIns="91440" tIns="45720" rIns="91440" bIns="45720" rtlCol="0" anchor="ctr">
            <a:normAutofit/>
          </a:bodyPr>
          <a:lstStyle/>
          <a:p>
            <a:pPr algn="ctr">
              <a:lnSpc>
                <a:spcPct val="90000"/>
              </a:lnSpc>
              <a:spcBef>
                <a:spcPct val="0"/>
              </a:spcBef>
              <a:spcAft>
                <a:spcPts val="600"/>
              </a:spcAft>
            </a:pPr>
            <a:endParaRPr lang="en-US" sz="4000" b="1" dirty="0" err="1">
              <a:solidFill>
                <a:schemeClr val="bg1"/>
              </a:solidFill>
              <a:latin typeface="+mj-lt"/>
              <a:ea typeface="Calibri Light"/>
              <a:cs typeface="Calibri Light"/>
            </a:endParaRPr>
          </a:p>
        </p:txBody>
      </p:sp>
      <p:sp>
        <p:nvSpPr>
          <p:cNvPr id="2" name="Espaço Reservado para Conteúdo 2">
            <a:extLst>
              <a:ext uri="{FF2B5EF4-FFF2-40B4-BE49-F238E27FC236}">
                <a16:creationId xmlns:a16="http://schemas.microsoft.com/office/drawing/2014/main" id="{22BFD4AE-8F40-0387-18CB-12C172DB7417}"/>
              </a:ext>
            </a:extLst>
          </p:cNvPr>
          <p:cNvSpPr txBox="1">
            <a:spLocks/>
          </p:cNvSpPr>
          <p:nvPr/>
        </p:nvSpPr>
        <p:spPr>
          <a:xfrm>
            <a:off x="305124" y="1759974"/>
            <a:ext cx="5545070" cy="5094483"/>
          </a:xfrm>
          <a:prstGeom prst="rect">
            <a:avLst/>
          </a:prstGeom>
        </p:spPr>
        <p:txBody>
          <a:bodyPr vert="horz" lIns="91440" tIns="45720" rIns="91440" bIns="45720" rtlCol="0" anchor="ctr">
            <a:norm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600"/>
              </a:spcBef>
              <a:spcAft>
                <a:spcPts val="600"/>
              </a:spcAft>
            </a:pPr>
            <a:r>
              <a:rPr lang="en-US" sz="2400" b="1" u="sng" dirty="0" err="1"/>
              <a:t>Revisão</a:t>
            </a:r>
            <a:r>
              <a:rPr lang="en-US" sz="2400" b="1" u="sng" dirty="0"/>
              <a:t> das </a:t>
            </a:r>
            <a:r>
              <a:rPr lang="en-US" sz="2400" b="1" u="sng" dirty="0" err="1"/>
              <a:t>Definições</a:t>
            </a:r>
            <a:endParaRPr lang="en-US" sz="2400" b="1" u="sng" dirty="0"/>
          </a:p>
          <a:p>
            <a:pPr marL="457200" indent="-228600">
              <a:lnSpc>
                <a:spcPct val="90000"/>
              </a:lnSpc>
              <a:spcBef>
                <a:spcPts val="600"/>
              </a:spcBef>
              <a:spcAft>
                <a:spcPts val="600"/>
              </a:spcAft>
              <a:buFont typeface="Arial" panose="020B0604020202020204" pitchFamily="34" charset="0"/>
              <a:buChar char="•"/>
            </a:pPr>
            <a:r>
              <a:rPr lang="en-US" sz="2000" dirty="0" err="1"/>
              <a:t>Compatibilização</a:t>
            </a:r>
            <a:r>
              <a:rPr lang="en-US" sz="2000" dirty="0"/>
              <a:t> com as </a:t>
            </a:r>
            <a:r>
              <a:rPr lang="en-US" sz="2000" dirty="0" err="1"/>
              <a:t>definições</a:t>
            </a:r>
            <a:r>
              <a:rPr lang="en-US" sz="2000" dirty="0"/>
              <a:t> </a:t>
            </a:r>
            <a:r>
              <a:rPr lang="en-US" sz="2000" dirty="0" err="1"/>
              <a:t>estabelecidas</a:t>
            </a:r>
            <a:r>
              <a:rPr lang="en-US" sz="2000" dirty="0"/>
              <a:t> pela Lei nº 14.850/2024 e pela </a:t>
            </a:r>
            <a:r>
              <a:rPr lang="en-US" sz="2000" dirty="0" err="1"/>
              <a:t>Resolução</a:t>
            </a:r>
            <a:r>
              <a:rPr lang="en-US" sz="2000" dirty="0"/>
              <a:t> Conama nº 506/2024, para </a:t>
            </a:r>
            <a:r>
              <a:rPr lang="en-US" sz="2000" dirty="0" err="1"/>
              <a:t>evitar</a:t>
            </a:r>
            <a:r>
              <a:rPr lang="en-US" sz="2000" dirty="0"/>
              <a:t> </a:t>
            </a:r>
            <a:r>
              <a:rPr lang="en-US" sz="2000" dirty="0" err="1"/>
              <a:t>ambiguidades</a:t>
            </a:r>
            <a:r>
              <a:rPr lang="en-US" sz="2000" dirty="0"/>
              <a:t> e </a:t>
            </a:r>
            <a:r>
              <a:rPr lang="en-US" sz="2000" dirty="0" err="1"/>
              <a:t>conflitos</a:t>
            </a:r>
            <a:r>
              <a:rPr lang="en-US" sz="2000" dirty="0"/>
              <a:t> de </a:t>
            </a:r>
            <a:r>
              <a:rPr lang="en-US" sz="2000" dirty="0" err="1"/>
              <a:t>interpretação</a:t>
            </a:r>
            <a:r>
              <a:rPr lang="en-US" sz="2000" dirty="0"/>
              <a:t> </a:t>
            </a:r>
            <a:r>
              <a:rPr lang="en-US" sz="2000" dirty="0" err="1"/>
              <a:t>na</a:t>
            </a:r>
            <a:r>
              <a:rPr lang="en-US" sz="2000" dirty="0"/>
              <a:t> </a:t>
            </a:r>
            <a:r>
              <a:rPr lang="en-US" sz="2000" dirty="0" err="1"/>
              <a:t>aplicação</a:t>
            </a:r>
            <a:r>
              <a:rPr lang="en-US" sz="2000" dirty="0"/>
              <a:t> da </a:t>
            </a:r>
            <a:r>
              <a:rPr lang="en-US" sz="2000" dirty="0" err="1"/>
              <a:t>resolução</a:t>
            </a:r>
            <a:r>
              <a:rPr lang="en-US" sz="2000" dirty="0"/>
              <a:t>.</a:t>
            </a:r>
          </a:p>
          <a:p>
            <a:pPr>
              <a:lnSpc>
                <a:spcPct val="90000"/>
              </a:lnSpc>
              <a:spcBef>
                <a:spcPts val="600"/>
              </a:spcBef>
              <a:spcAft>
                <a:spcPts val="600"/>
              </a:spcAft>
            </a:pPr>
            <a:r>
              <a:rPr lang="en-US" sz="2400" b="1" u="sng" dirty="0" err="1"/>
              <a:t>Estabelecimento</a:t>
            </a:r>
            <a:r>
              <a:rPr lang="en-US" sz="2400" b="1" u="sng" dirty="0"/>
              <a:t> da Rede Nacional de </a:t>
            </a:r>
            <a:r>
              <a:rPr lang="en-US" sz="2400" b="1" u="sng" dirty="0" err="1"/>
              <a:t>Monitoramento</a:t>
            </a:r>
            <a:endParaRPr lang="en-US" sz="2400" b="1" u="sng" dirty="0"/>
          </a:p>
          <a:p>
            <a:pPr marL="457200" indent="-228600">
              <a:lnSpc>
                <a:spcPct val="90000"/>
              </a:lnSpc>
              <a:spcBef>
                <a:spcPts val="600"/>
              </a:spcBef>
              <a:spcAft>
                <a:spcPts val="600"/>
              </a:spcAft>
              <a:buFont typeface="Arial" panose="020B0604020202020204" pitchFamily="34" charset="0"/>
              <a:buChar char="•"/>
            </a:pPr>
            <a:r>
              <a:rPr lang="en-US" sz="2000" dirty="0" err="1"/>
              <a:t>Estabelece</a:t>
            </a:r>
            <a:r>
              <a:rPr lang="en-US" sz="2000" dirty="0"/>
              <a:t> </a:t>
            </a:r>
            <a:r>
              <a:rPr lang="en-US" sz="2000" b="1" dirty="0" err="1"/>
              <a:t>os</a:t>
            </a:r>
            <a:r>
              <a:rPr lang="en-US" sz="2000" b="1" dirty="0"/>
              <a:t> </a:t>
            </a:r>
            <a:r>
              <a:rPr lang="en-US" sz="2000" b="1" dirty="0" err="1"/>
              <a:t>critérios</a:t>
            </a:r>
            <a:r>
              <a:rPr lang="en-US" sz="2000" b="1" dirty="0"/>
              <a:t> para </a:t>
            </a:r>
            <a:r>
              <a:rPr lang="en-US" sz="2000" b="1" dirty="0" err="1"/>
              <a:t>formação</a:t>
            </a:r>
            <a:r>
              <a:rPr lang="en-US" sz="2000" b="1" dirty="0"/>
              <a:t> da Rede Nacional de </a:t>
            </a:r>
            <a:r>
              <a:rPr lang="en-US" sz="2000" b="1" dirty="0" err="1"/>
              <a:t>Monitoramento</a:t>
            </a:r>
            <a:r>
              <a:rPr lang="en-US" sz="2000" b="1" dirty="0"/>
              <a:t> da Qualidade do Ar e do </a:t>
            </a:r>
            <a:r>
              <a:rPr lang="en-US" sz="2000" b="1" dirty="0" err="1"/>
              <a:t>Núcleo</a:t>
            </a:r>
            <a:r>
              <a:rPr lang="en-US" sz="2000" b="1" dirty="0"/>
              <a:t> de Estações </a:t>
            </a:r>
            <a:r>
              <a:rPr lang="en-US" sz="2000" b="1" dirty="0" err="1"/>
              <a:t>Estratégicas</a:t>
            </a:r>
            <a:r>
              <a:rPr lang="en-US" sz="2000" b="1" dirty="0"/>
              <a:t> de </a:t>
            </a:r>
            <a:r>
              <a:rPr lang="en-US" sz="2000" b="1" dirty="0" err="1"/>
              <a:t>Acompanhamento</a:t>
            </a:r>
            <a:r>
              <a:rPr lang="en-US" sz="2000" b="1" dirty="0"/>
              <a:t> da Qualidade do Ar,</a:t>
            </a:r>
            <a:r>
              <a:rPr lang="en-US" sz="2000" dirty="0"/>
              <a:t> para que se </a:t>
            </a:r>
            <a:r>
              <a:rPr lang="en-US" sz="2000" dirty="0" err="1"/>
              <a:t>tenham</a:t>
            </a:r>
            <a:r>
              <a:rPr lang="en-US" sz="2000" dirty="0"/>
              <a:t> </a:t>
            </a:r>
            <a:r>
              <a:rPr lang="en-US" sz="2000" dirty="0" err="1"/>
              <a:t>parâmetros</a:t>
            </a:r>
            <a:r>
              <a:rPr lang="en-US" sz="2000" dirty="0"/>
              <a:t>, </a:t>
            </a:r>
            <a:r>
              <a:rPr lang="en-US" sz="2000" dirty="0" err="1"/>
              <a:t>condições</a:t>
            </a:r>
            <a:r>
              <a:rPr lang="en-US" sz="2000" dirty="0"/>
              <a:t> e </a:t>
            </a:r>
            <a:r>
              <a:rPr lang="en-US" sz="2000" dirty="0" err="1"/>
              <a:t>metodologias</a:t>
            </a:r>
            <a:r>
              <a:rPr lang="en-US" sz="2000" dirty="0"/>
              <a:t> de </a:t>
            </a:r>
            <a:r>
              <a:rPr lang="en-US" sz="2000" dirty="0" err="1"/>
              <a:t>medição</a:t>
            </a:r>
            <a:r>
              <a:rPr lang="en-US" sz="2000" dirty="0"/>
              <a:t> </a:t>
            </a:r>
            <a:r>
              <a:rPr lang="en-US" sz="2000" dirty="0" err="1"/>
              <a:t>padronizadas</a:t>
            </a:r>
            <a:r>
              <a:rPr lang="en-US" sz="2000" dirty="0"/>
              <a:t> </a:t>
            </a:r>
            <a:r>
              <a:rPr lang="en-US" sz="2000" dirty="0" err="1"/>
              <a:t>na</a:t>
            </a:r>
            <a:r>
              <a:rPr lang="en-US" sz="2000" dirty="0"/>
              <a:t> </a:t>
            </a:r>
            <a:r>
              <a:rPr lang="en-US" sz="2000" dirty="0" err="1"/>
              <a:t>avaliação</a:t>
            </a:r>
            <a:r>
              <a:rPr lang="en-US" sz="2000" dirty="0"/>
              <a:t> da </a:t>
            </a:r>
            <a:r>
              <a:rPr lang="en-US" sz="2000" dirty="0" err="1"/>
              <a:t>qualidade</a:t>
            </a:r>
            <a:r>
              <a:rPr lang="en-US" sz="2000" dirty="0"/>
              <a:t> do </a:t>
            </a:r>
            <a:r>
              <a:rPr lang="en-US" sz="2000" dirty="0" err="1"/>
              <a:t>ar</a:t>
            </a:r>
            <a:r>
              <a:rPr lang="en-US" sz="2000" dirty="0"/>
              <a:t> </a:t>
            </a:r>
            <a:r>
              <a:rPr lang="en-US" sz="2000" dirty="0" err="1"/>
              <a:t>em</a:t>
            </a:r>
            <a:r>
              <a:rPr lang="en-US" sz="2000" dirty="0"/>
              <a:t> </a:t>
            </a:r>
            <a:r>
              <a:rPr lang="en-US" sz="2000" dirty="0" err="1"/>
              <a:t>nível</a:t>
            </a:r>
            <a:r>
              <a:rPr lang="en-US" sz="2000" dirty="0"/>
              <a:t> </a:t>
            </a:r>
            <a:r>
              <a:rPr lang="en-US" sz="2000" dirty="0" err="1"/>
              <a:t>nacional</a:t>
            </a:r>
            <a:r>
              <a:rPr lang="en-US" sz="2000" dirty="0"/>
              <a:t>.</a:t>
            </a:r>
          </a:p>
        </p:txBody>
      </p:sp>
      <p:sp>
        <p:nvSpPr>
          <p:cNvPr id="4" name="TextBox 2">
            <a:extLst>
              <a:ext uri="{FF2B5EF4-FFF2-40B4-BE49-F238E27FC236}">
                <a16:creationId xmlns:a16="http://schemas.microsoft.com/office/drawing/2014/main" id="{44111C59-FF97-1E75-8DE3-E160B671E626}"/>
              </a:ext>
            </a:extLst>
          </p:cNvPr>
          <p:cNvSpPr txBox="1"/>
          <p:nvPr/>
        </p:nvSpPr>
        <p:spPr>
          <a:xfrm>
            <a:off x="-1493544" y="446800"/>
            <a:ext cx="9082025" cy="677108"/>
          </a:xfrm>
          <a:prstGeom prst="rect">
            <a:avLst/>
          </a:prstGeom>
        </p:spPr>
        <p:txBody>
          <a:bodyPr lIns="0" tIns="0" rIns="0" bIns="0" rtlCol="0" anchor="t">
            <a:spAutoFit/>
          </a:bodyPr>
          <a:lstStyle/>
          <a:p>
            <a:pPr algn="ctr"/>
            <a:r>
              <a:rPr lang="pt-BR" sz="4400" b="1" kern="0" dirty="0">
                <a:solidFill>
                  <a:schemeClr val="bg1"/>
                </a:solidFill>
              </a:rPr>
              <a:t>Principais alterações</a:t>
            </a:r>
          </a:p>
        </p:txBody>
      </p:sp>
    </p:spTree>
    <p:extLst>
      <p:ext uri="{BB962C8B-B14F-4D97-AF65-F5344CB8AC3E}">
        <p14:creationId xmlns:p14="http://schemas.microsoft.com/office/powerpoint/2010/main" val="307469711"/>
      </p:ext>
    </p:extLst>
  </p:cSld>
  <p:clrMapOvr>
    <a:masterClrMapping/>
  </p:clrMapOvr>
</p:sld>
</file>

<file path=ppt/theme/theme1.xml><?xml version="1.0" encoding="utf-8"?>
<a:theme xmlns:a="http://schemas.openxmlformats.org/drawingml/2006/main" name="1_Tema do Office">
  <a:themeElements>
    <a:clrScheme name="Tema do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ec964c2-e4f3-45db-8c94-b2547eb0e0f9" xsi:nil="true"/>
    <lcf76f155ced4ddcb4097134ff3c332f xmlns="6646d421-3db8-4fda-ad4f-ec9c32630b8f">
      <Terms xmlns="http://schemas.microsoft.com/office/infopath/2007/PartnerControls"/>
    </lcf76f155ced4ddcb4097134ff3c332f>
    <Nome_x003a_ xmlns="6646d421-3db8-4fda-ad4f-ec9c32630b8f">Cayssa</Nome_x003a_>
    <Institui_x00e7__x00e3_o_x003a__x0020_ xmlns="6646d421-3db8-4fda-ad4f-ec9c32630b8f">MMA</Institui_x00e7__x00e3_o_x003a__x0020_>
    <Em_x0020_rela_x00e7__x00e3_o_x0020_ao_x0020_Eixo_x0020_Tem_x00e1_tico_x0020_1_x002e__x0020_Preven_x00e7__x00e3_o_x002e__x003a_ xmlns="6646d421-3db8-4fda-ad4f-ec9c32630b8f" xsi:nil="true"/>
    <Coment_x00e1_rios_x0020_Gerais_x003a_ xmlns="6646d421-3db8-4fda-ad4f-ec9c32630b8f" xsi:nil="true"/>
    <Em_x0020_rela_x00e7__x00e3_o_x0020_ao_x0020_Eixo_x0020_Tem_x00e1_tico_x0020_3_x002e__x0020_Vigil_x00e2_ncia_x0020_em_x0020_Sa_x00fa_de_x0020_Ambiental_x002e_ xmlns="6646d421-3db8-4fda-ad4f-ec9c32630b8f" xsi:nil="true"/>
    <Em_x0020_rela_x00e7__x00e3_o_x0020_ao_x0020_Eixo_x0020_Tem_x00e1_tico_x0020_2_x002e__x0020_Prepara_x00e7__x00e3_o_x0020_e_x0020_Resposta_x002e_ xmlns="6646d421-3db8-4fda-ad4f-ec9c32630b8f" xsi:nil="true"/>
    <A_x0020_atualiza_x00e7__x00e3_o_x0020_do_x0020_Plano_x0020_Nacional_x0020_P2R2_x0020_considerar_x00e1__x0020_os_x0020_seguintes_x0020_Eixos_x0020_Tem_x00e1_ticos_x003a__x0020_ xmlns="6646d421-3db8-4fda-ad4f-ec9c32630b8f" xsi:nil="true"/>
    <Em_x0020_rela_x00e7__x00e3_o_x0020_ao_x0020_Eixo_x0020_Tem_x00e1_tico_x0020_4_x002e__x0020_Governan_x00e7_a_x0020_e_x0020_Implementa_x00e7__x00e3_o_x0020_do_x0020_Plano_x002e_ xmlns="6646d421-3db8-4fda-ad4f-ec9c32630b8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D1EBA2E921284846A95D7794F4E54E46" ma:contentTypeVersion="28" ma:contentTypeDescription="Crie um novo documento." ma:contentTypeScope="" ma:versionID="ab92a5eca6633b43c107d5d8b8390e08">
  <xsd:schema xmlns:xsd="http://www.w3.org/2001/XMLSchema" xmlns:xs="http://www.w3.org/2001/XMLSchema" xmlns:p="http://schemas.microsoft.com/office/2006/metadata/properties" xmlns:ns2="6646d421-3db8-4fda-ad4f-ec9c32630b8f" xmlns:ns3="7ec964c2-e4f3-45db-8c94-b2547eb0e0f9" targetNamespace="http://schemas.microsoft.com/office/2006/metadata/properties" ma:root="true" ma:fieldsID="94af8d0994fb9b76094f193068efbeab" ns2:_="" ns3:_="">
    <xsd:import namespace="6646d421-3db8-4fda-ad4f-ec9c32630b8f"/>
    <xsd:import namespace="7ec964c2-e4f3-45db-8c94-b2547eb0e0f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Nome_x003a_"/>
                <xsd:element ref="ns2:Institui_x00e7__x00e3_o_x003a__x0020_"/>
                <xsd:element ref="ns2:A_x0020_atualiza_x00e7__x00e3_o_x0020_do_x0020_Plano_x0020_Nacional_x0020_P2R2_x0020_considerar_x00e1__x0020_os_x0020_seguintes_x0020_Eixos_x0020_Tem_x00e1_ticos_x003a__x0020_" minOccurs="0"/>
                <xsd:element ref="ns2:Em_x0020_rela_x00e7__x00e3_o_x0020_ao_x0020_Eixo_x0020_Tem_x00e1_tico_x0020_1_x002e__x0020_Preven_x00e7__x00e3_o_x002e__x003a_" minOccurs="0"/>
                <xsd:element ref="ns2:Em_x0020_rela_x00e7__x00e3_o_x0020_ao_x0020_Eixo_x0020_Tem_x00e1_tico_x0020_2_x002e__x0020_Prepara_x00e7__x00e3_o_x0020_e_x0020_Resposta_x002e_" minOccurs="0"/>
                <xsd:element ref="ns2:Em_x0020_rela_x00e7__x00e3_o_x0020_ao_x0020_Eixo_x0020_Tem_x00e1_tico_x0020_3_x002e__x0020_Vigil_x00e2_ncia_x0020_em_x0020_Sa_x00fa_de_x0020_Ambiental_x002e_" minOccurs="0"/>
                <xsd:element ref="ns2:Em_x0020_rela_x00e7__x00e3_o_x0020_ao_x0020_Eixo_x0020_Tem_x00e1_tico_x0020_4_x002e__x0020_Governan_x00e7_a_x0020_e_x0020_Implementa_x00e7__x00e3_o_x0020_do_x0020_Plano_x002e_" minOccurs="0"/>
                <xsd:element ref="ns2:Coment_x00e1_rios_x0020_Gerais_x003a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46d421-3db8-4fda-ad4f-ec9c32630b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Marcações de imagem" ma:readOnly="false" ma:fieldId="{5cf76f15-5ced-4ddc-b409-7134ff3c332f}" ma:taxonomyMulti="true" ma:sspId="e20e9e44-ce6c-4e35-b88c-95951617565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Nome_x003a_" ma:index="26" ma:displayName="Nome:" ma:internalName="Nome_x003a_">
      <xsd:simpleType>
        <xsd:restriction base="dms:Text">
          <xsd:maxLength value="255"/>
        </xsd:restriction>
      </xsd:simpleType>
    </xsd:element>
    <xsd:element name="Institui_x00e7__x00e3_o_x003a__x0020_" ma:index="27" ma:displayName="Instituição: " ma:internalName="Institui_x00e7__x00e3_o_x003a__x0020_">
      <xsd:simpleType>
        <xsd:restriction base="dms:Text"/>
      </xsd:simpleType>
    </xsd:element>
    <xsd:element name="A_x0020_atualiza_x00e7__x00e3_o_x0020_do_x0020_Plano_x0020_Nacional_x0020_P2R2_x0020_considerar_x00e1__x0020_os_x0020_seguintes_x0020_Eixos_x0020_Tem_x00e1_ticos_x003a__x0020_" ma:index="28" nillable="true" ma:displayName="A atualização do Plano Nacional P2R2 considerará os seguintes Eixos Temáticos: " ma:format="Dropdown" ma:internalName="A_x0020_atualiza_x00e7__x00e3_o_x0020_do_x0020_Plano_x0020_Nacional_x0020_P2R2_x0020_considerar_x00e1__x0020_os_x0020_seguintes_x0020_Eixos_x0020_Tem_x00e1_ticos_x003a__x0020_">
      <xsd:simpleType>
        <xsd:restriction base="dms:Choice">
          <xsd:enumeration value="Prevenção."/>
          <xsd:enumeration value="Preparação e Resposta."/>
          <xsd:enumeration value="Vigilância em Saúde Ambiental."/>
          <xsd:enumeration value="Governança e Implementação do Plano."/>
        </xsd:restriction>
      </xsd:simpleType>
    </xsd:element>
    <xsd:element name="Em_x0020_rela_x00e7__x00e3_o_x0020_ao_x0020_Eixo_x0020_Tem_x00e1_tico_x0020_1_x002e__x0020_Preven_x00e7__x00e3_o_x002e__x003a_" ma:index="29" nillable="true" ma:displayName="Em relação ao Eixo Temático 1. Prevenção.:" ma:internalName="Em_x0020_rela_x00e7__x00e3_o_x0020_ao_x0020_Eixo_x0020_Tem_x00e1_tico_x0020_1_x002e__x0020_Preven_x00e7__x00e3_o_x002e__x003a_">
      <xsd:simpleType>
        <xsd:restriction base="dms:Note">
          <xsd:maxLength value="255"/>
        </xsd:restriction>
      </xsd:simpleType>
    </xsd:element>
    <xsd:element name="Em_x0020_rela_x00e7__x00e3_o_x0020_ao_x0020_Eixo_x0020_Tem_x00e1_tico_x0020_2_x002e__x0020_Prepara_x00e7__x00e3_o_x0020_e_x0020_Resposta_x002e_" ma:index="30" nillable="true" ma:displayName="Em relação ao Eixo Temático 2. Preparação e Resposta." ma:format="Dropdown" ma:internalName="Em_x0020_rela_x00e7__x00e3_o_x0020_ao_x0020_Eixo_x0020_Tem_x00e1_tico_x0020_2_x002e__x0020_Prepara_x00e7__x00e3_o_x0020_e_x0020_Resposta_x002e_">
      <xsd:simpleType>
        <xsd:restriction base="dms:Choice">
          <xsd:enumeration value="Qual o problema central na escala nacional a ser enfrentado pelo Plano Nacional P2R2?"/>
          <xsd:enumeration value="Quais as causas desse problema central? Elencar até três causas."/>
          <xsd:enumeration value="Quais as consequências desse problema central? Elencar até três consequências."/>
          <xsd:enumeration value="Quais os atores-chave a serem envolvidos na resolução desse probelma central, considerando suas causas e consequências?"/>
        </xsd:restriction>
      </xsd:simpleType>
    </xsd:element>
    <xsd:element name="Em_x0020_rela_x00e7__x00e3_o_x0020_ao_x0020_Eixo_x0020_Tem_x00e1_tico_x0020_3_x002e__x0020_Vigil_x00e2_ncia_x0020_em_x0020_Sa_x00fa_de_x0020_Ambiental_x002e_" ma:index="31" nillable="true" ma:displayName="Em relação ao Eixo Temático 3. Vigilância em Saúde Ambiental." ma:internalName="Em_x0020_rela_x00e7__x00e3_o_x0020_ao_x0020_Eixo_x0020_Tem_x00e1_tico_x0020_3_x002e__x0020_Vigil_x00e2_ncia_x0020_em_x0020_Sa_x00fa_de_x0020_Ambiental_x002e_">
      <xsd:simpleType>
        <xsd:restriction base="dms:Choice">
          <xsd:enumeration value="Qual o problema central na escala nacional a ser enfrentado pelo Plano Nacional P2R2?"/>
          <xsd:enumeration value="Quais as causas desse problema central? Elencar até três causas."/>
          <xsd:enumeration value="Quais as consequências desse problema central? Elencar até três consequências."/>
          <xsd:enumeration value="Quais os atores-chave a serem envolvidos na resolução desse probelma central, considerando suas causas e consequências?"/>
        </xsd:restriction>
      </xsd:simpleType>
    </xsd:element>
    <xsd:element name="Em_x0020_rela_x00e7__x00e3_o_x0020_ao_x0020_Eixo_x0020_Tem_x00e1_tico_x0020_4_x002e__x0020_Governan_x00e7_a_x0020_e_x0020_Implementa_x00e7__x00e3_o_x0020_do_x0020_Plano_x002e_" ma:index="32" nillable="true" ma:displayName="Em relação ao Eixo Temático 4. Governança e Implementação do Plano." ma:internalName="Em_x0020_rela_x00e7__x00e3_o_x0020_ao_x0020_Eixo_x0020_Tem_x00e1_tico_x0020_4_x002e__x0020_Governan_x00e7_a_x0020_e_x0020_Implementa_x00e7__x00e3_o_x0020_do_x0020_Plano_x002e_">
      <xsd:simpleType>
        <xsd:restriction base="dms:Choice">
          <xsd:enumeration value="Qual o problema central na escala nacional a ser enfrentado pelo Plano Nacional P2R2?"/>
          <xsd:enumeration value="Quais as causas desse problema central? Elencar até três causas."/>
          <xsd:enumeration value="Quais as consequências desse problema central? Elencar até três consequências."/>
          <xsd:enumeration value="Quais os atores-chave a serem envolvidos na resolução desse probelma central, considerando suas causas e consequências?"/>
        </xsd:restriction>
      </xsd:simpleType>
    </xsd:element>
    <xsd:element name="Coment_x00e1_rios_x0020_Gerais_x003a_" ma:index="33" nillable="true" ma:displayName="Comentários Gerais:" ma:internalName="Coment_x00e1_rios_x0020_Gerais_x003a_">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c964c2-e4f3-45db-8c94-b2547eb0e0f9"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79d2823f-e6e8-4c94-b340-8d6335bfb1f6}" ma:internalName="TaxCatchAll" ma:showField="CatchAllData" ma:web="7ec964c2-e4f3-45db-8c94-b2547eb0e0f9">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F746FB-2B15-4705-BADE-914B95A97FC5}">
  <ds:schemaRefs>
    <ds:schemaRef ds:uri="http://schemas.microsoft.com/office/2006/metadata/properties"/>
    <ds:schemaRef ds:uri="6646d421-3db8-4fda-ad4f-ec9c32630b8f"/>
    <ds:schemaRef ds:uri="http://schemas.openxmlformats.org/package/2006/metadata/core-properties"/>
    <ds:schemaRef ds:uri="http://schemas.microsoft.com/office/2006/documentManagement/types"/>
    <ds:schemaRef ds:uri="http://purl.org/dc/terms/"/>
    <ds:schemaRef ds:uri="http://purl.org/dc/elements/1.1/"/>
    <ds:schemaRef ds:uri="http://purl.org/dc/dcmitype/"/>
    <ds:schemaRef ds:uri="http://www.w3.org/XML/1998/namespace"/>
    <ds:schemaRef ds:uri="http://schemas.microsoft.com/office/infopath/2007/PartnerControls"/>
    <ds:schemaRef ds:uri="7ec964c2-e4f3-45db-8c94-b2547eb0e0f9"/>
  </ds:schemaRefs>
</ds:datastoreItem>
</file>

<file path=customXml/itemProps2.xml><?xml version="1.0" encoding="utf-8"?>
<ds:datastoreItem xmlns:ds="http://schemas.openxmlformats.org/officeDocument/2006/customXml" ds:itemID="{F83FD533-1F6F-4574-80A4-F1C1133BD984}">
  <ds:schemaRefs>
    <ds:schemaRef ds:uri="http://schemas.microsoft.com/sharepoint/v3/contenttype/forms"/>
  </ds:schemaRefs>
</ds:datastoreItem>
</file>

<file path=customXml/itemProps3.xml><?xml version="1.0" encoding="utf-8"?>
<ds:datastoreItem xmlns:ds="http://schemas.openxmlformats.org/officeDocument/2006/customXml" ds:itemID="{E5313B9C-69C8-4C0E-86A2-E58F135230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46d421-3db8-4fda-ad4f-ec9c32630b8f"/>
    <ds:schemaRef ds:uri="7ec964c2-e4f3-45db-8c94-b2547eb0e0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186</TotalTime>
  <Words>2159</Words>
  <Application>Microsoft Office PowerPoint</Application>
  <PresentationFormat>Widescreen</PresentationFormat>
  <Paragraphs>157</Paragraphs>
  <Slides>19</Slides>
  <Notes>17</Notes>
  <HiddenSlides>0</HiddenSlides>
  <MMClips>0</MMClips>
  <ScaleCrop>false</ScaleCrop>
  <HeadingPairs>
    <vt:vector size="6" baseType="variant">
      <vt:variant>
        <vt:lpstr>Fontes usadas</vt:lpstr>
      </vt:variant>
      <vt:variant>
        <vt:i4>12</vt:i4>
      </vt:variant>
      <vt:variant>
        <vt:lpstr>Tema</vt:lpstr>
      </vt:variant>
      <vt:variant>
        <vt:i4>1</vt:i4>
      </vt:variant>
      <vt:variant>
        <vt:lpstr>Títulos de slides</vt:lpstr>
      </vt:variant>
      <vt:variant>
        <vt:i4>19</vt:i4>
      </vt:variant>
    </vt:vector>
  </HeadingPairs>
  <TitlesOfParts>
    <vt:vector size="32" baseType="lpstr">
      <vt:lpstr>Aptos</vt:lpstr>
      <vt:lpstr>Aptos Display</vt:lpstr>
      <vt:lpstr>Arial</vt:lpstr>
      <vt:lpstr>Calibri</vt:lpstr>
      <vt:lpstr>Calibri Light</vt:lpstr>
      <vt:lpstr>Century Gothic</vt:lpstr>
      <vt:lpstr>Fira Sans Extra Condensed</vt:lpstr>
      <vt:lpstr>Fira Sans Extra Condensed Medium</vt:lpstr>
      <vt:lpstr>Helvetica Neue</vt:lpstr>
      <vt:lpstr>Public Sans Bold</vt:lpstr>
      <vt:lpstr>Roboto</vt:lpstr>
      <vt:lpstr>Wingdings</vt:lpstr>
      <vt:lpstr>1_Tema do Office</vt:lpstr>
      <vt:lpstr>149ª Reunião Ordinária do Plenário do Conama   Atualização da Resolução Conama nº 5/1989 - Pronar  11/03/2026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José Ramon de Almeida Gonçalves</dc:creator>
  <cp:lastModifiedBy>Adalberto Felicio Maluf Filho</cp:lastModifiedBy>
  <cp:revision>113</cp:revision>
  <dcterms:created xsi:type="dcterms:W3CDTF">2025-09-10T12:50:25Z</dcterms:created>
  <dcterms:modified xsi:type="dcterms:W3CDTF">2026-03-11T10:58:47Z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0x010100D1EBA2E921284846A95D7794F4E54E46</vt:lpwstr>
  </property>
  <property fmtid="{D5CDD505-2E9C-101B-9397-08002B2CF9AE}" pid="3" name="MediaServiceImageTags">
    <vt:lpwstr/>
  </property>
</Properties>
</file>